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09" r:id="rId2"/>
    <p:sldId id="308" r:id="rId3"/>
    <p:sldId id="257" r:id="rId4"/>
    <p:sldId id="304" r:id="rId5"/>
    <p:sldId id="305" r:id="rId6"/>
    <p:sldId id="289" r:id="rId7"/>
    <p:sldId id="293" r:id="rId8"/>
    <p:sldId id="288" r:id="rId9"/>
    <p:sldId id="283" r:id="rId10"/>
    <p:sldId id="264" r:id="rId11"/>
    <p:sldId id="292" r:id="rId12"/>
    <p:sldId id="306" r:id="rId13"/>
    <p:sldId id="295" r:id="rId14"/>
    <p:sldId id="299" r:id="rId15"/>
    <p:sldId id="287" r:id="rId16"/>
    <p:sldId id="290" r:id="rId17"/>
    <p:sldId id="286" r:id="rId18"/>
    <p:sldId id="278" r:id="rId19"/>
    <p:sldId id="337" r:id="rId20"/>
    <p:sldId id="263" r:id="rId21"/>
    <p:sldId id="343" r:id="rId22"/>
    <p:sldId id="344" r:id="rId23"/>
    <p:sldId id="345" r:id="rId24"/>
    <p:sldId id="346" r:id="rId25"/>
    <p:sldId id="312" r:id="rId26"/>
    <p:sldId id="315" r:id="rId27"/>
    <p:sldId id="316" r:id="rId28"/>
    <p:sldId id="279" r:id="rId29"/>
    <p:sldId id="341" r:id="rId30"/>
    <p:sldId id="310" r:id="rId31"/>
    <p:sldId id="330" r:id="rId32"/>
    <p:sldId id="280" r:id="rId33"/>
    <p:sldId id="281" r:id="rId34"/>
    <p:sldId id="266" r:id="rId35"/>
    <p:sldId id="340" r:id="rId36"/>
    <p:sldId id="269" r:id="rId37"/>
    <p:sldId id="270" r:id="rId38"/>
    <p:sldId id="349" r:id="rId39"/>
    <p:sldId id="317" r:id="rId40"/>
    <p:sldId id="262" r:id="rId41"/>
    <p:sldId id="291" r:id="rId42"/>
    <p:sldId id="318" r:id="rId43"/>
    <p:sldId id="319" r:id="rId44"/>
    <p:sldId id="339" r:id="rId45"/>
    <p:sldId id="329" r:id="rId46"/>
    <p:sldId id="328" r:id="rId47"/>
    <p:sldId id="320" r:id="rId48"/>
    <p:sldId id="350" r:id="rId49"/>
    <p:sldId id="342" r:id="rId50"/>
    <p:sldId id="347" r:id="rId51"/>
    <p:sldId id="348" r:id="rId52"/>
    <p:sldId id="298" r:id="rId53"/>
    <p:sldId id="338" r:id="rId54"/>
    <p:sldId id="296" r:id="rId55"/>
    <p:sldId id="321" r:id="rId5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F205C5-0E17-4D69-AE96-F79FBDBA4274}" type="doc">
      <dgm:prSet loTypeId="urn:microsoft.com/office/officeart/2005/8/layout/radial1" loCatId="cycle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9E025B4-BBB0-4B03-9364-BED341E54028}">
      <dgm:prSet phldrT="[Text]"/>
      <dgm:spPr/>
      <dgm:t>
        <a:bodyPr/>
        <a:lstStyle/>
        <a:p>
          <a:r>
            <a:rPr lang="en-US"/>
            <a:t>CDW</a:t>
          </a:r>
          <a:endParaRPr lang="en-US" dirty="0"/>
        </a:p>
      </dgm:t>
    </dgm:pt>
    <dgm:pt modelId="{2E6619E0-1B5D-41A2-83E2-3E1105F5609E}" type="parTrans" cxnId="{860D4D39-F8DB-434E-A8A6-70060BDD0A0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69F72A5-0368-4175-A6D4-86EC5E855F23}" type="sibTrans" cxnId="{860D4D39-F8DB-434E-A8A6-70060BDD0A0C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53EAF5C-9948-4D2D-ABC6-869BBC825E06}">
      <dgm:prSet phldrT="[Text]" custT="1"/>
      <dgm:spPr/>
      <dgm:t>
        <a:bodyPr/>
        <a:lstStyle/>
        <a:p>
          <a:r>
            <a:rPr lang="en-US" sz="800"/>
            <a:t>GP</a:t>
          </a:r>
          <a:endParaRPr lang="en-US" sz="800" dirty="0"/>
        </a:p>
      </dgm:t>
    </dgm:pt>
    <dgm:pt modelId="{70E9FB13-E873-447B-93D7-354B1F841394}" type="parTrans" cxnId="{1C988343-CE77-4A97-8A6E-6F15B3F6DFB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BE0B8B-5340-4148-B539-584BEE0DA5AA}" type="sibTrans" cxnId="{1C988343-CE77-4A97-8A6E-6F15B3F6DFB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4E5C641-7546-49F1-9E07-C7E4212D5D03}">
      <dgm:prSet phldrT="[Text]" custT="1"/>
      <dgm:spPr/>
      <dgm:t>
        <a:bodyPr/>
        <a:lstStyle/>
        <a:p>
          <a:r>
            <a:rPr lang="en-US" sz="800"/>
            <a:t>BI</a:t>
          </a:r>
          <a:endParaRPr lang="en-US" sz="800" dirty="0"/>
        </a:p>
      </dgm:t>
    </dgm:pt>
    <dgm:pt modelId="{74F9C06A-359A-47BB-A972-D6C4E5C3D542}" type="parTrans" cxnId="{52A720DF-96D4-4E18-B8BB-D5842FAC136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56B8464-24CD-43EF-9CDD-673BDAC7E756}" type="sibTrans" cxnId="{52A720DF-96D4-4E18-B8BB-D5842FAC136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CB7E087-0FB8-4E2A-86C6-C1ED3DFF4CB1}">
      <dgm:prSet phldrT="[Text]" custT="1"/>
      <dgm:spPr/>
      <dgm:t>
        <a:bodyPr/>
        <a:lstStyle/>
        <a:p>
          <a:r>
            <a:rPr lang="en-US" sz="800"/>
            <a:t>AN</a:t>
          </a:r>
          <a:endParaRPr lang="en-US" sz="800" dirty="0"/>
        </a:p>
      </dgm:t>
    </dgm:pt>
    <dgm:pt modelId="{5BDEBBF3-833B-4166-BD8E-3E3B641456DC}" type="parTrans" cxnId="{C916AB4C-0840-4DC9-A96C-B48306D04A0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6C94A60-D404-4473-9AB2-B57028B4A83A}" type="sibTrans" cxnId="{C916AB4C-0840-4DC9-A96C-B48306D04A0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ECD552F-3515-44F1-BA84-D727866E814F}">
      <dgm:prSet phldrT="[Text]" custT="1"/>
      <dgm:spPr/>
      <dgm:t>
        <a:bodyPr/>
        <a:lstStyle/>
        <a:p>
          <a:r>
            <a:rPr lang="en-US" sz="800"/>
            <a:t>RD</a:t>
          </a:r>
          <a:endParaRPr lang="en-US" sz="800" dirty="0"/>
        </a:p>
      </dgm:t>
    </dgm:pt>
    <dgm:pt modelId="{081F51E1-8875-496F-8202-686CB8DE09E6}" type="parTrans" cxnId="{2C3B68DA-8805-4C65-A8CC-9CC9094478B2}">
      <dgm:prSet/>
      <dgm:spPr/>
      <dgm:t>
        <a:bodyPr/>
        <a:lstStyle/>
        <a:p>
          <a:endParaRPr lang="en-US"/>
        </a:p>
      </dgm:t>
    </dgm:pt>
    <dgm:pt modelId="{D8AB3865-5602-4524-AD49-6D2F6C484301}" type="sibTrans" cxnId="{2C3B68DA-8805-4C65-A8CC-9CC9094478B2}">
      <dgm:prSet/>
      <dgm:spPr/>
      <dgm:t>
        <a:bodyPr/>
        <a:lstStyle/>
        <a:p>
          <a:endParaRPr lang="en-US"/>
        </a:p>
      </dgm:t>
    </dgm:pt>
    <dgm:pt modelId="{2C4E6D81-EFEF-4B05-BAA6-A5521618E610}">
      <dgm:prSet phldrT="[Text]" custT="1"/>
      <dgm:spPr/>
      <dgm:t>
        <a:bodyPr/>
        <a:lstStyle/>
        <a:p>
          <a:r>
            <a:rPr lang="en-US" sz="800"/>
            <a:t>FR</a:t>
          </a:r>
          <a:endParaRPr lang="en-US" sz="800" dirty="0"/>
        </a:p>
      </dgm:t>
    </dgm:pt>
    <dgm:pt modelId="{544AEF25-DA12-419C-BABF-B0514F3CF528}" type="parTrans" cxnId="{4F57EA5E-B233-44DC-8C34-0402E493923D}">
      <dgm:prSet/>
      <dgm:spPr/>
      <dgm:t>
        <a:bodyPr/>
        <a:lstStyle/>
        <a:p>
          <a:endParaRPr lang="en-US"/>
        </a:p>
      </dgm:t>
    </dgm:pt>
    <dgm:pt modelId="{0CD60B8C-115D-4298-AB7E-F7B0FD1414BD}" type="sibTrans" cxnId="{4F57EA5E-B233-44DC-8C34-0402E493923D}">
      <dgm:prSet/>
      <dgm:spPr/>
      <dgm:t>
        <a:bodyPr/>
        <a:lstStyle/>
        <a:p>
          <a:endParaRPr lang="en-US"/>
        </a:p>
      </dgm:t>
    </dgm:pt>
    <dgm:pt modelId="{C17AC643-1CF7-40F0-92B2-34E6DE0AE39C}" type="pres">
      <dgm:prSet presAssocID="{A8F205C5-0E17-4D69-AE96-F79FBDBA427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68371CA-BB27-4568-A1D9-DFC2FD00095D}" type="pres">
      <dgm:prSet presAssocID="{E9E025B4-BBB0-4B03-9364-BED341E54028}" presName="centerShape" presStyleLbl="node0" presStyleIdx="0" presStyleCnt="1"/>
      <dgm:spPr/>
    </dgm:pt>
    <dgm:pt modelId="{23A6454F-92DB-4F26-BCC4-1A2CE73DE8FE}" type="pres">
      <dgm:prSet presAssocID="{70E9FB13-E873-447B-93D7-354B1F841394}" presName="Name9" presStyleLbl="parChTrans1D2" presStyleIdx="0" presStyleCnt="5"/>
      <dgm:spPr/>
    </dgm:pt>
    <dgm:pt modelId="{EE8571A6-DF47-4C92-ACD5-BD848795D8A3}" type="pres">
      <dgm:prSet presAssocID="{70E9FB13-E873-447B-93D7-354B1F841394}" presName="connTx" presStyleLbl="parChTrans1D2" presStyleIdx="0" presStyleCnt="5"/>
      <dgm:spPr/>
    </dgm:pt>
    <dgm:pt modelId="{07243C9B-295D-4416-9CDE-6335E1CADEC5}" type="pres">
      <dgm:prSet presAssocID="{753EAF5C-9948-4D2D-ABC6-869BBC825E06}" presName="node" presStyleLbl="node1" presStyleIdx="0" presStyleCnt="5">
        <dgm:presLayoutVars>
          <dgm:bulletEnabled val="1"/>
        </dgm:presLayoutVars>
      </dgm:prSet>
      <dgm:spPr/>
    </dgm:pt>
    <dgm:pt modelId="{CDDB21E6-FB5C-4EF5-9649-27BCAA370F86}" type="pres">
      <dgm:prSet presAssocID="{74F9C06A-359A-47BB-A972-D6C4E5C3D542}" presName="Name9" presStyleLbl="parChTrans1D2" presStyleIdx="1" presStyleCnt="5"/>
      <dgm:spPr/>
    </dgm:pt>
    <dgm:pt modelId="{1BD60557-AD82-410F-B210-F0A706267A37}" type="pres">
      <dgm:prSet presAssocID="{74F9C06A-359A-47BB-A972-D6C4E5C3D542}" presName="connTx" presStyleLbl="parChTrans1D2" presStyleIdx="1" presStyleCnt="5"/>
      <dgm:spPr/>
    </dgm:pt>
    <dgm:pt modelId="{62092A90-5F13-4203-8708-AC78FDFE3F30}" type="pres">
      <dgm:prSet presAssocID="{D4E5C641-7546-49F1-9E07-C7E4212D5D03}" presName="node" presStyleLbl="node1" presStyleIdx="1" presStyleCnt="5">
        <dgm:presLayoutVars>
          <dgm:bulletEnabled val="1"/>
        </dgm:presLayoutVars>
      </dgm:prSet>
      <dgm:spPr/>
    </dgm:pt>
    <dgm:pt modelId="{842152DF-0347-453F-9C5E-B6721B97D07D}" type="pres">
      <dgm:prSet presAssocID="{5BDEBBF3-833B-4166-BD8E-3E3B641456DC}" presName="Name9" presStyleLbl="parChTrans1D2" presStyleIdx="2" presStyleCnt="5"/>
      <dgm:spPr/>
    </dgm:pt>
    <dgm:pt modelId="{9C2DC061-7FDE-441A-B1CC-92FEA794E3E8}" type="pres">
      <dgm:prSet presAssocID="{5BDEBBF3-833B-4166-BD8E-3E3B641456DC}" presName="connTx" presStyleLbl="parChTrans1D2" presStyleIdx="2" presStyleCnt="5"/>
      <dgm:spPr/>
    </dgm:pt>
    <dgm:pt modelId="{C44D4776-AD2D-497F-8F2E-74881419EDFA}" type="pres">
      <dgm:prSet presAssocID="{9CB7E087-0FB8-4E2A-86C6-C1ED3DFF4CB1}" presName="node" presStyleLbl="node1" presStyleIdx="2" presStyleCnt="5">
        <dgm:presLayoutVars>
          <dgm:bulletEnabled val="1"/>
        </dgm:presLayoutVars>
      </dgm:prSet>
      <dgm:spPr/>
    </dgm:pt>
    <dgm:pt modelId="{092AB6A0-124A-4E00-9753-59740BB5DA7B}" type="pres">
      <dgm:prSet presAssocID="{081F51E1-8875-496F-8202-686CB8DE09E6}" presName="Name9" presStyleLbl="parChTrans1D2" presStyleIdx="3" presStyleCnt="5"/>
      <dgm:spPr/>
    </dgm:pt>
    <dgm:pt modelId="{858B145D-FD72-49AB-BBC4-908DFA71B9D5}" type="pres">
      <dgm:prSet presAssocID="{081F51E1-8875-496F-8202-686CB8DE09E6}" presName="connTx" presStyleLbl="parChTrans1D2" presStyleIdx="3" presStyleCnt="5"/>
      <dgm:spPr/>
    </dgm:pt>
    <dgm:pt modelId="{680B74B1-6A81-4154-B5D1-70102CB89C30}" type="pres">
      <dgm:prSet presAssocID="{AECD552F-3515-44F1-BA84-D727866E814F}" presName="node" presStyleLbl="node1" presStyleIdx="3" presStyleCnt="5">
        <dgm:presLayoutVars>
          <dgm:bulletEnabled val="1"/>
        </dgm:presLayoutVars>
      </dgm:prSet>
      <dgm:spPr/>
    </dgm:pt>
    <dgm:pt modelId="{D9FC65D0-9407-476D-BC75-8001B3E8EF46}" type="pres">
      <dgm:prSet presAssocID="{544AEF25-DA12-419C-BABF-B0514F3CF528}" presName="Name9" presStyleLbl="parChTrans1D2" presStyleIdx="4" presStyleCnt="5"/>
      <dgm:spPr/>
    </dgm:pt>
    <dgm:pt modelId="{94FFD664-B92A-4897-B57D-FE1BB65493F2}" type="pres">
      <dgm:prSet presAssocID="{544AEF25-DA12-419C-BABF-B0514F3CF528}" presName="connTx" presStyleLbl="parChTrans1D2" presStyleIdx="4" presStyleCnt="5"/>
      <dgm:spPr/>
    </dgm:pt>
    <dgm:pt modelId="{D08BE924-AE5B-4BC7-844B-C2E6EF7E8DBC}" type="pres">
      <dgm:prSet presAssocID="{2C4E6D81-EFEF-4B05-BAA6-A5521618E610}" presName="node" presStyleLbl="node1" presStyleIdx="4" presStyleCnt="5">
        <dgm:presLayoutVars>
          <dgm:bulletEnabled val="1"/>
        </dgm:presLayoutVars>
      </dgm:prSet>
      <dgm:spPr/>
    </dgm:pt>
  </dgm:ptLst>
  <dgm:cxnLst>
    <dgm:cxn modelId="{860D4D39-F8DB-434E-A8A6-70060BDD0A0C}" srcId="{A8F205C5-0E17-4D69-AE96-F79FBDBA4274}" destId="{E9E025B4-BBB0-4B03-9364-BED341E54028}" srcOrd="0" destOrd="0" parTransId="{2E6619E0-1B5D-41A2-83E2-3E1105F5609E}" sibTransId="{569F72A5-0368-4175-A6D4-86EC5E855F23}"/>
    <dgm:cxn modelId="{B971ED5A-B1E2-4560-B80B-2FBAA2598381}" type="presOf" srcId="{74F9C06A-359A-47BB-A972-D6C4E5C3D542}" destId="{CDDB21E6-FB5C-4EF5-9649-27BCAA370F86}" srcOrd="0" destOrd="0" presId="urn:microsoft.com/office/officeart/2005/8/layout/radial1"/>
    <dgm:cxn modelId="{AE055CEA-806D-46F0-9072-BB1B6CE27CC0}" type="presOf" srcId="{D4E5C641-7546-49F1-9E07-C7E4212D5D03}" destId="{62092A90-5F13-4203-8708-AC78FDFE3F30}" srcOrd="0" destOrd="0" presId="urn:microsoft.com/office/officeart/2005/8/layout/radial1"/>
    <dgm:cxn modelId="{689036A2-E3F6-4236-B3A2-A702CC99B768}" type="presOf" srcId="{544AEF25-DA12-419C-BABF-B0514F3CF528}" destId="{D9FC65D0-9407-476D-BC75-8001B3E8EF46}" srcOrd="0" destOrd="0" presId="urn:microsoft.com/office/officeart/2005/8/layout/radial1"/>
    <dgm:cxn modelId="{C4716452-4B62-46BB-9B3E-AED74BBE0CB3}" type="presOf" srcId="{544AEF25-DA12-419C-BABF-B0514F3CF528}" destId="{94FFD664-B92A-4897-B57D-FE1BB65493F2}" srcOrd="1" destOrd="0" presId="urn:microsoft.com/office/officeart/2005/8/layout/radial1"/>
    <dgm:cxn modelId="{D70077FC-46DA-41BF-A2D7-B602BDCA67A3}" type="presOf" srcId="{081F51E1-8875-496F-8202-686CB8DE09E6}" destId="{858B145D-FD72-49AB-BBC4-908DFA71B9D5}" srcOrd="1" destOrd="0" presId="urn:microsoft.com/office/officeart/2005/8/layout/radial1"/>
    <dgm:cxn modelId="{1C988343-CE77-4A97-8A6E-6F15B3F6DFBF}" srcId="{E9E025B4-BBB0-4B03-9364-BED341E54028}" destId="{753EAF5C-9948-4D2D-ABC6-869BBC825E06}" srcOrd="0" destOrd="0" parTransId="{70E9FB13-E873-447B-93D7-354B1F841394}" sibTransId="{44BE0B8B-5340-4148-B539-584BEE0DA5AA}"/>
    <dgm:cxn modelId="{04DEAE9D-883D-4DBB-A389-FABC9FA849FE}" type="presOf" srcId="{70E9FB13-E873-447B-93D7-354B1F841394}" destId="{EE8571A6-DF47-4C92-ACD5-BD848795D8A3}" srcOrd="1" destOrd="0" presId="urn:microsoft.com/office/officeart/2005/8/layout/radial1"/>
    <dgm:cxn modelId="{C916AB4C-0840-4DC9-A96C-B48306D04A0A}" srcId="{E9E025B4-BBB0-4B03-9364-BED341E54028}" destId="{9CB7E087-0FB8-4E2A-86C6-C1ED3DFF4CB1}" srcOrd="2" destOrd="0" parTransId="{5BDEBBF3-833B-4166-BD8E-3E3B641456DC}" sibTransId="{56C94A60-D404-4473-9AB2-B57028B4A83A}"/>
    <dgm:cxn modelId="{F9C61D78-6017-4AAF-B9BD-CABB7615A401}" type="presOf" srcId="{753EAF5C-9948-4D2D-ABC6-869BBC825E06}" destId="{07243C9B-295D-4416-9CDE-6335E1CADEC5}" srcOrd="0" destOrd="0" presId="urn:microsoft.com/office/officeart/2005/8/layout/radial1"/>
    <dgm:cxn modelId="{2C3B68DA-8805-4C65-A8CC-9CC9094478B2}" srcId="{E9E025B4-BBB0-4B03-9364-BED341E54028}" destId="{AECD552F-3515-44F1-BA84-D727866E814F}" srcOrd="3" destOrd="0" parTransId="{081F51E1-8875-496F-8202-686CB8DE09E6}" sibTransId="{D8AB3865-5602-4524-AD49-6D2F6C484301}"/>
    <dgm:cxn modelId="{CE93C40F-8E36-4D9A-93AB-5044F67F59D1}" type="presOf" srcId="{AECD552F-3515-44F1-BA84-D727866E814F}" destId="{680B74B1-6A81-4154-B5D1-70102CB89C30}" srcOrd="0" destOrd="0" presId="urn:microsoft.com/office/officeart/2005/8/layout/radial1"/>
    <dgm:cxn modelId="{3D40093C-6BF9-47E2-B8C3-41BDD9A95474}" type="presOf" srcId="{74F9C06A-359A-47BB-A972-D6C4E5C3D542}" destId="{1BD60557-AD82-410F-B210-F0A706267A37}" srcOrd="1" destOrd="0" presId="urn:microsoft.com/office/officeart/2005/8/layout/radial1"/>
    <dgm:cxn modelId="{4F57EA5E-B233-44DC-8C34-0402E493923D}" srcId="{E9E025B4-BBB0-4B03-9364-BED341E54028}" destId="{2C4E6D81-EFEF-4B05-BAA6-A5521618E610}" srcOrd="4" destOrd="0" parTransId="{544AEF25-DA12-419C-BABF-B0514F3CF528}" sibTransId="{0CD60B8C-115D-4298-AB7E-F7B0FD1414BD}"/>
    <dgm:cxn modelId="{8DBF410C-8560-4F26-B715-CCA6DA27B8B4}" type="presOf" srcId="{2C4E6D81-EFEF-4B05-BAA6-A5521618E610}" destId="{D08BE924-AE5B-4BC7-844B-C2E6EF7E8DBC}" srcOrd="0" destOrd="0" presId="urn:microsoft.com/office/officeart/2005/8/layout/radial1"/>
    <dgm:cxn modelId="{2AF9FB5C-324A-4161-858B-092E21A48191}" type="presOf" srcId="{E9E025B4-BBB0-4B03-9364-BED341E54028}" destId="{668371CA-BB27-4568-A1D9-DFC2FD00095D}" srcOrd="0" destOrd="0" presId="urn:microsoft.com/office/officeart/2005/8/layout/radial1"/>
    <dgm:cxn modelId="{A5607935-0E0A-4602-B45F-412C719FD9FC}" type="presOf" srcId="{A8F205C5-0E17-4D69-AE96-F79FBDBA4274}" destId="{C17AC643-1CF7-40F0-92B2-34E6DE0AE39C}" srcOrd="0" destOrd="0" presId="urn:microsoft.com/office/officeart/2005/8/layout/radial1"/>
    <dgm:cxn modelId="{36DDD93E-CF46-48CD-8337-4CE25DDFBE06}" type="presOf" srcId="{70E9FB13-E873-447B-93D7-354B1F841394}" destId="{23A6454F-92DB-4F26-BCC4-1A2CE73DE8FE}" srcOrd="0" destOrd="0" presId="urn:microsoft.com/office/officeart/2005/8/layout/radial1"/>
    <dgm:cxn modelId="{76CFD66D-36CB-4CF7-B4C8-6F8F301EB3E5}" type="presOf" srcId="{5BDEBBF3-833B-4166-BD8E-3E3B641456DC}" destId="{9C2DC061-7FDE-441A-B1CC-92FEA794E3E8}" srcOrd="1" destOrd="0" presId="urn:microsoft.com/office/officeart/2005/8/layout/radial1"/>
    <dgm:cxn modelId="{23AD833F-C4F8-4C43-8B82-0CE8DFEB2EF1}" type="presOf" srcId="{5BDEBBF3-833B-4166-BD8E-3E3B641456DC}" destId="{842152DF-0347-453F-9C5E-B6721B97D07D}" srcOrd="0" destOrd="0" presId="urn:microsoft.com/office/officeart/2005/8/layout/radial1"/>
    <dgm:cxn modelId="{52A720DF-96D4-4E18-B8BB-D5842FAC1362}" srcId="{E9E025B4-BBB0-4B03-9364-BED341E54028}" destId="{D4E5C641-7546-49F1-9E07-C7E4212D5D03}" srcOrd="1" destOrd="0" parTransId="{74F9C06A-359A-47BB-A972-D6C4E5C3D542}" sibTransId="{556B8464-24CD-43EF-9CDD-673BDAC7E756}"/>
    <dgm:cxn modelId="{33B81814-9D54-4383-A4C5-FE7B7E47DB5E}" type="presOf" srcId="{081F51E1-8875-496F-8202-686CB8DE09E6}" destId="{092AB6A0-124A-4E00-9753-59740BB5DA7B}" srcOrd="0" destOrd="0" presId="urn:microsoft.com/office/officeart/2005/8/layout/radial1"/>
    <dgm:cxn modelId="{93709E8C-4DC1-4BBF-BB19-0644B102BED0}" type="presOf" srcId="{9CB7E087-0FB8-4E2A-86C6-C1ED3DFF4CB1}" destId="{C44D4776-AD2D-497F-8F2E-74881419EDFA}" srcOrd="0" destOrd="0" presId="urn:microsoft.com/office/officeart/2005/8/layout/radial1"/>
    <dgm:cxn modelId="{0C69C2A6-6E1C-4564-A563-49B8D7FDCB2C}" type="presParOf" srcId="{C17AC643-1CF7-40F0-92B2-34E6DE0AE39C}" destId="{668371CA-BB27-4568-A1D9-DFC2FD00095D}" srcOrd="0" destOrd="0" presId="urn:microsoft.com/office/officeart/2005/8/layout/radial1"/>
    <dgm:cxn modelId="{1A5C337B-331F-4F1F-A7AB-3F8876C77693}" type="presParOf" srcId="{C17AC643-1CF7-40F0-92B2-34E6DE0AE39C}" destId="{23A6454F-92DB-4F26-BCC4-1A2CE73DE8FE}" srcOrd="1" destOrd="0" presId="urn:microsoft.com/office/officeart/2005/8/layout/radial1"/>
    <dgm:cxn modelId="{0ACA489E-C3D6-4DA6-96D9-0ED3EAEFE709}" type="presParOf" srcId="{23A6454F-92DB-4F26-BCC4-1A2CE73DE8FE}" destId="{EE8571A6-DF47-4C92-ACD5-BD848795D8A3}" srcOrd="0" destOrd="0" presId="urn:microsoft.com/office/officeart/2005/8/layout/radial1"/>
    <dgm:cxn modelId="{2498C3EB-34DB-4A6B-B490-5540EFCB7E75}" type="presParOf" srcId="{C17AC643-1CF7-40F0-92B2-34E6DE0AE39C}" destId="{07243C9B-295D-4416-9CDE-6335E1CADEC5}" srcOrd="2" destOrd="0" presId="urn:microsoft.com/office/officeart/2005/8/layout/radial1"/>
    <dgm:cxn modelId="{E4BDA09C-0874-41AA-90E1-70A5336292EF}" type="presParOf" srcId="{C17AC643-1CF7-40F0-92B2-34E6DE0AE39C}" destId="{CDDB21E6-FB5C-4EF5-9649-27BCAA370F86}" srcOrd="3" destOrd="0" presId="urn:microsoft.com/office/officeart/2005/8/layout/radial1"/>
    <dgm:cxn modelId="{AB38B2AD-0CF4-45FF-BBBC-5B5C2AFB1DDB}" type="presParOf" srcId="{CDDB21E6-FB5C-4EF5-9649-27BCAA370F86}" destId="{1BD60557-AD82-410F-B210-F0A706267A37}" srcOrd="0" destOrd="0" presId="urn:microsoft.com/office/officeart/2005/8/layout/radial1"/>
    <dgm:cxn modelId="{FEB8DEE1-F2DF-42A9-A75D-9F9B1E1BD532}" type="presParOf" srcId="{C17AC643-1CF7-40F0-92B2-34E6DE0AE39C}" destId="{62092A90-5F13-4203-8708-AC78FDFE3F30}" srcOrd="4" destOrd="0" presId="urn:microsoft.com/office/officeart/2005/8/layout/radial1"/>
    <dgm:cxn modelId="{23CD0B4A-2E04-4DBE-8D4E-3C047BB7929E}" type="presParOf" srcId="{C17AC643-1CF7-40F0-92B2-34E6DE0AE39C}" destId="{842152DF-0347-453F-9C5E-B6721B97D07D}" srcOrd="5" destOrd="0" presId="urn:microsoft.com/office/officeart/2005/8/layout/radial1"/>
    <dgm:cxn modelId="{D80AF0E7-E1BA-4867-AEF4-C7B95C65A792}" type="presParOf" srcId="{842152DF-0347-453F-9C5E-B6721B97D07D}" destId="{9C2DC061-7FDE-441A-B1CC-92FEA794E3E8}" srcOrd="0" destOrd="0" presId="urn:microsoft.com/office/officeart/2005/8/layout/radial1"/>
    <dgm:cxn modelId="{B1F47DFC-F159-40B3-9449-4FE043E07D41}" type="presParOf" srcId="{C17AC643-1CF7-40F0-92B2-34E6DE0AE39C}" destId="{C44D4776-AD2D-497F-8F2E-74881419EDFA}" srcOrd="6" destOrd="0" presId="urn:microsoft.com/office/officeart/2005/8/layout/radial1"/>
    <dgm:cxn modelId="{C6325D20-2AE8-43E7-9668-464F20587E6B}" type="presParOf" srcId="{C17AC643-1CF7-40F0-92B2-34E6DE0AE39C}" destId="{092AB6A0-124A-4E00-9753-59740BB5DA7B}" srcOrd="7" destOrd="0" presId="urn:microsoft.com/office/officeart/2005/8/layout/radial1"/>
    <dgm:cxn modelId="{A5D8691A-8BDC-42A6-B550-FC216EB29EAD}" type="presParOf" srcId="{092AB6A0-124A-4E00-9753-59740BB5DA7B}" destId="{858B145D-FD72-49AB-BBC4-908DFA71B9D5}" srcOrd="0" destOrd="0" presId="urn:microsoft.com/office/officeart/2005/8/layout/radial1"/>
    <dgm:cxn modelId="{9DEEFA97-A614-4BED-9DB2-D27D4FA21718}" type="presParOf" srcId="{C17AC643-1CF7-40F0-92B2-34E6DE0AE39C}" destId="{680B74B1-6A81-4154-B5D1-70102CB89C30}" srcOrd="8" destOrd="0" presId="urn:microsoft.com/office/officeart/2005/8/layout/radial1"/>
    <dgm:cxn modelId="{1965D06A-F3C6-4399-9372-9C8A31675343}" type="presParOf" srcId="{C17AC643-1CF7-40F0-92B2-34E6DE0AE39C}" destId="{D9FC65D0-9407-476D-BC75-8001B3E8EF46}" srcOrd="9" destOrd="0" presId="urn:microsoft.com/office/officeart/2005/8/layout/radial1"/>
    <dgm:cxn modelId="{FDF823BF-3415-43B9-9DC2-A15F127DF3A9}" type="presParOf" srcId="{D9FC65D0-9407-476D-BC75-8001B3E8EF46}" destId="{94FFD664-B92A-4897-B57D-FE1BB65493F2}" srcOrd="0" destOrd="0" presId="urn:microsoft.com/office/officeart/2005/8/layout/radial1"/>
    <dgm:cxn modelId="{0067BC17-072D-49A8-95EA-5808588F6BFC}" type="presParOf" srcId="{C17AC643-1CF7-40F0-92B2-34E6DE0AE39C}" destId="{D08BE924-AE5B-4BC7-844B-C2E6EF7E8DBC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EC1671-F200-4555-91DF-6AB2234343EA}" type="doc">
      <dgm:prSet loTypeId="urn:microsoft.com/office/officeart/2005/8/layout/rings+Icon" loCatId="relationship" qsTypeId="urn:microsoft.com/office/officeart/2005/8/quickstyle/simple1" qsCatId="simple" csTypeId="urn:microsoft.com/office/officeart/2005/8/colors/colorful1" csCatId="colorful" phldr="1"/>
      <dgm:spPr/>
    </dgm:pt>
    <dgm:pt modelId="{77F80261-B8DB-4025-B734-00D91300C4AA}">
      <dgm:prSet phldrT="[Text]"/>
      <dgm:spPr/>
      <dgm:t>
        <a:bodyPr/>
        <a:lstStyle/>
        <a:p>
          <a:pPr algn="l"/>
          <a:r>
            <a:rPr lang="en-US" dirty="0"/>
            <a:t>Manual</a:t>
          </a:r>
        </a:p>
      </dgm:t>
    </dgm:pt>
    <dgm:pt modelId="{69A75FB7-718B-483E-950E-1CF450310A02}" type="parTrans" cxnId="{BFFD4524-BFAB-4C38-90B0-815EA421731E}">
      <dgm:prSet/>
      <dgm:spPr/>
      <dgm:t>
        <a:bodyPr/>
        <a:lstStyle/>
        <a:p>
          <a:pPr algn="ctr"/>
          <a:endParaRPr lang="en-US"/>
        </a:p>
      </dgm:t>
    </dgm:pt>
    <dgm:pt modelId="{169ECC1B-6147-484B-86AD-B849692F9AAA}" type="sibTrans" cxnId="{BFFD4524-BFAB-4C38-90B0-815EA421731E}">
      <dgm:prSet/>
      <dgm:spPr/>
      <dgm:t>
        <a:bodyPr/>
        <a:lstStyle/>
        <a:p>
          <a:pPr algn="ctr"/>
          <a:endParaRPr lang="en-US"/>
        </a:p>
      </dgm:t>
    </dgm:pt>
    <dgm:pt modelId="{BF497710-1DBF-494F-9FE9-3A512A4FE64D}">
      <dgm:prSet phldrT="[Text]"/>
      <dgm:spPr/>
      <dgm:t>
        <a:bodyPr/>
        <a:lstStyle/>
        <a:p>
          <a:pPr algn="ctr"/>
          <a:r>
            <a:rPr lang="en-US" b="1" dirty="0"/>
            <a:t>Semi-automated</a:t>
          </a:r>
        </a:p>
      </dgm:t>
    </dgm:pt>
    <dgm:pt modelId="{D3C7CCA1-86C6-4204-88D8-32EB3647D92D}" type="parTrans" cxnId="{D09A996C-EAAF-4F00-A07F-A7C2FD962CA9}">
      <dgm:prSet/>
      <dgm:spPr/>
      <dgm:t>
        <a:bodyPr/>
        <a:lstStyle/>
        <a:p>
          <a:pPr algn="ctr"/>
          <a:endParaRPr lang="en-US"/>
        </a:p>
      </dgm:t>
    </dgm:pt>
    <dgm:pt modelId="{E6632819-88C3-4C8F-8AF3-5B86CE6738C2}" type="sibTrans" cxnId="{D09A996C-EAAF-4F00-A07F-A7C2FD962CA9}">
      <dgm:prSet/>
      <dgm:spPr/>
      <dgm:t>
        <a:bodyPr/>
        <a:lstStyle/>
        <a:p>
          <a:pPr algn="ctr"/>
          <a:endParaRPr lang="en-US"/>
        </a:p>
      </dgm:t>
    </dgm:pt>
    <dgm:pt modelId="{3737AAB4-6DAA-4413-8B2E-25A704D11CD6}">
      <dgm:prSet phldrT="[Text]"/>
      <dgm:spPr/>
      <dgm:t>
        <a:bodyPr/>
        <a:lstStyle/>
        <a:p>
          <a:pPr algn="ctr"/>
          <a:r>
            <a:rPr lang="en-US" dirty="0"/>
            <a:t>Automated</a:t>
          </a:r>
        </a:p>
      </dgm:t>
    </dgm:pt>
    <dgm:pt modelId="{E6F0D433-6FA3-4C57-B572-CEE68C07CDF2}" type="parTrans" cxnId="{0EC6CB19-A525-4E8D-B4DC-CAAB8CE19C62}">
      <dgm:prSet/>
      <dgm:spPr/>
      <dgm:t>
        <a:bodyPr/>
        <a:lstStyle/>
        <a:p>
          <a:pPr algn="ctr"/>
          <a:endParaRPr lang="en-US"/>
        </a:p>
      </dgm:t>
    </dgm:pt>
    <dgm:pt modelId="{AD2A7E1D-E7AA-4C26-8B20-F5CC66E7474D}" type="sibTrans" cxnId="{0EC6CB19-A525-4E8D-B4DC-CAAB8CE19C62}">
      <dgm:prSet/>
      <dgm:spPr/>
      <dgm:t>
        <a:bodyPr/>
        <a:lstStyle/>
        <a:p>
          <a:pPr algn="ctr"/>
          <a:endParaRPr lang="en-US"/>
        </a:p>
      </dgm:t>
    </dgm:pt>
    <dgm:pt modelId="{31068707-C5E0-4F96-A339-5C0063DC2A3E}" type="pres">
      <dgm:prSet presAssocID="{1AEC1671-F200-4555-91DF-6AB2234343EA}" presName="Name0" presStyleCnt="0">
        <dgm:presLayoutVars>
          <dgm:chMax val="7"/>
          <dgm:dir/>
          <dgm:resizeHandles val="exact"/>
        </dgm:presLayoutVars>
      </dgm:prSet>
      <dgm:spPr/>
    </dgm:pt>
    <dgm:pt modelId="{6B7AE9E3-40B0-4F7E-AD2D-A72875E2712F}" type="pres">
      <dgm:prSet presAssocID="{1AEC1671-F200-4555-91DF-6AB2234343EA}" presName="ellipse1" presStyleLbl="vennNode1" presStyleIdx="0" presStyleCnt="3" custLinFactNeighborX="-22016" custLinFactNeighborY="-974">
        <dgm:presLayoutVars>
          <dgm:bulletEnabled val="1"/>
        </dgm:presLayoutVars>
      </dgm:prSet>
      <dgm:spPr/>
    </dgm:pt>
    <dgm:pt modelId="{CEA41BF0-5AF8-4005-8C88-50D0D035607E}" type="pres">
      <dgm:prSet presAssocID="{1AEC1671-F200-4555-91DF-6AB2234343EA}" presName="ellipse2" presStyleLbl="vennNode1" presStyleIdx="1" presStyleCnt="3" custLinFactNeighborX="-3164" custLinFactNeighborY="-29188">
        <dgm:presLayoutVars>
          <dgm:bulletEnabled val="1"/>
        </dgm:presLayoutVars>
      </dgm:prSet>
      <dgm:spPr/>
    </dgm:pt>
    <dgm:pt modelId="{42EF2593-98A4-46FD-B0D2-0C0310673CFC}" type="pres">
      <dgm:prSet presAssocID="{1AEC1671-F200-4555-91DF-6AB2234343EA}" presName="ellipse3" presStyleLbl="vennNode1" presStyleIdx="2" presStyleCnt="3" custLinFactNeighborX="18875" custLinFactNeighborY="-974">
        <dgm:presLayoutVars>
          <dgm:bulletEnabled val="1"/>
        </dgm:presLayoutVars>
      </dgm:prSet>
      <dgm:spPr/>
    </dgm:pt>
  </dgm:ptLst>
  <dgm:cxnLst>
    <dgm:cxn modelId="{BFFD4524-BFAB-4C38-90B0-815EA421731E}" srcId="{1AEC1671-F200-4555-91DF-6AB2234343EA}" destId="{77F80261-B8DB-4025-B734-00D91300C4AA}" srcOrd="0" destOrd="0" parTransId="{69A75FB7-718B-483E-950E-1CF450310A02}" sibTransId="{169ECC1B-6147-484B-86AD-B849692F9AAA}"/>
    <dgm:cxn modelId="{0EC6CB19-A525-4E8D-B4DC-CAAB8CE19C62}" srcId="{1AEC1671-F200-4555-91DF-6AB2234343EA}" destId="{3737AAB4-6DAA-4413-8B2E-25A704D11CD6}" srcOrd="2" destOrd="0" parTransId="{E6F0D433-6FA3-4C57-B572-CEE68C07CDF2}" sibTransId="{AD2A7E1D-E7AA-4C26-8B20-F5CC66E7474D}"/>
    <dgm:cxn modelId="{6041FA86-FCB1-4033-8A9C-DB6E3014F5B0}" type="presOf" srcId="{BF497710-1DBF-494F-9FE9-3A512A4FE64D}" destId="{CEA41BF0-5AF8-4005-8C88-50D0D035607E}" srcOrd="0" destOrd="0" presId="urn:microsoft.com/office/officeart/2005/8/layout/rings+Icon"/>
    <dgm:cxn modelId="{062B58BD-9453-428C-B8C7-CEEAB94230C7}" type="presOf" srcId="{3737AAB4-6DAA-4413-8B2E-25A704D11CD6}" destId="{42EF2593-98A4-46FD-B0D2-0C0310673CFC}" srcOrd="0" destOrd="0" presId="urn:microsoft.com/office/officeart/2005/8/layout/rings+Icon"/>
    <dgm:cxn modelId="{D09A996C-EAAF-4F00-A07F-A7C2FD962CA9}" srcId="{1AEC1671-F200-4555-91DF-6AB2234343EA}" destId="{BF497710-1DBF-494F-9FE9-3A512A4FE64D}" srcOrd="1" destOrd="0" parTransId="{D3C7CCA1-86C6-4204-88D8-32EB3647D92D}" sibTransId="{E6632819-88C3-4C8F-8AF3-5B86CE6738C2}"/>
    <dgm:cxn modelId="{34DD9369-E0AC-434F-8830-6B7017A3D824}" type="presOf" srcId="{77F80261-B8DB-4025-B734-00D91300C4AA}" destId="{6B7AE9E3-40B0-4F7E-AD2D-A72875E2712F}" srcOrd="0" destOrd="0" presId="urn:microsoft.com/office/officeart/2005/8/layout/rings+Icon"/>
    <dgm:cxn modelId="{8FF0BFC9-CD98-40DE-A727-D82FFEB0A644}" type="presOf" srcId="{1AEC1671-F200-4555-91DF-6AB2234343EA}" destId="{31068707-C5E0-4F96-A339-5C0063DC2A3E}" srcOrd="0" destOrd="0" presId="urn:microsoft.com/office/officeart/2005/8/layout/rings+Icon"/>
    <dgm:cxn modelId="{12560710-27D4-454C-9CEC-FC84E5072903}" type="presParOf" srcId="{31068707-C5E0-4F96-A339-5C0063DC2A3E}" destId="{6B7AE9E3-40B0-4F7E-AD2D-A72875E2712F}" srcOrd="0" destOrd="0" presId="urn:microsoft.com/office/officeart/2005/8/layout/rings+Icon"/>
    <dgm:cxn modelId="{936D6637-CB8A-4580-A76B-245262B58510}" type="presParOf" srcId="{31068707-C5E0-4F96-A339-5C0063DC2A3E}" destId="{CEA41BF0-5AF8-4005-8C88-50D0D035607E}" srcOrd="1" destOrd="0" presId="urn:microsoft.com/office/officeart/2005/8/layout/rings+Icon"/>
    <dgm:cxn modelId="{6DDAE7EF-B63B-4264-BB94-837F4027A2DD}" type="presParOf" srcId="{31068707-C5E0-4F96-A339-5C0063DC2A3E}" destId="{42EF2593-98A4-46FD-B0D2-0C0310673CFC}" srcOrd="2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371CA-BB27-4568-A1D9-DFC2FD00095D}">
      <dsp:nvSpPr>
        <dsp:cNvPr id="0" name=""/>
        <dsp:cNvSpPr/>
      </dsp:nvSpPr>
      <dsp:spPr>
        <a:xfrm>
          <a:off x="547130" y="450167"/>
          <a:ext cx="342451" cy="34245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CDW</a:t>
          </a:r>
          <a:endParaRPr lang="en-US" sz="800" kern="1200" dirty="0"/>
        </a:p>
      </dsp:txBody>
      <dsp:txXfrm>
        <a:off x="597281" y="500318"/>
        <a:ext cx="242149" cy="242149"/>
      </dsp:txXfrm>
    </dsp:sp>
    <dsp:sp modelId="{23A6454F-92DB-4F26-BCC4-1A2CE73DE8FE}">
      <dsp:nvSpPr>
        <dsp:cNvPr id="0" name=""/>
        <dsp:cNvSpPr/>
      </dsp:nvSpPr>
      <dsp:spPr>
        <a:xfrm rot="16200000">
          <a:off x="666749" y="377108"/>
          <a:ext cx="103213" cy="42904"/>
        </a:xfrm>
        <a:custGeom>
          <a:avLst/>
          <a:gdLst/>
          <a:ahLst/>
          <a:cxnLst/>
          <a:rect l="0" t="0" r="0" b="0"/>
          <a:pathLst>
            <a:path>
              <a:moveTo>
                <a:pt x="0" y="21452"/>
              </a:moveTo>
              <a:lnTo>
                <a:pt x="103213" y="21452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715775" y="395979"/>
        <a:ext cx="5160" cy="5160"/>
      </dsp:txXfrm>
    </dsp:sp>
    <dsp:sp modelId="{07243C9B-295D-4416-9CDE-6335E1CADEC5}">
      <dsp:nvSpPr>
        <dsp:cNvPr id="0" name=""/>
        <dsp:cNvSpPr/>
      </dsp:nvSpPr>
      <dsp:spPr>
        <a:xfrm>
          <a:off x="547130" y="4502"/>
          <a:ext cx="342451" cy="34245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GP</a:t>
          </a:r>
          <a:endParaRPr lang="en-US" sz="800" kern="1200" dirty="0"/>
        </a:p>
      </dsp:txBody>
      <dsp:txXfrm>
        <a:off x="597281" y="54653"/>
        <a:ext cx="242149" cy="242149"/>
      </dsp:txXfrm>
    </dsp:sp>
    <dsp:sp modelId="{CDDB21E6-FB5C-4EF5-9649-27BCAA370F86}">
      <dsp:nvSpPr>
        <dsp:cNvPr id="0" name=""/>
        <dsp:cNvSpPr/>
      </dsp:nvSpPr>
      <dsp:spPr>
        <a:xfrm rot="20520000">
          <a:off x="878675" y="531081"/>
          <a:ext cx="103213" cy="42904"/>
        </a:xfrm>
        <a:custGeom>
          <a:avLst/>
          <a:gdLst/>
          <a:ahLst/>
          <a:cxnLst/>
          <a:rect l="0" t="0" r="0" b="0"/>
          <a:pathLst>
            <a:path>
              <a:moveTo>
                <a:pt x="0" y="21452"/>
              </a:moveTo>
              <a:lnTo>
                <a:pt x="103213" y="21452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927701" y="549953"/>
        <a:ext cx="5160" cy="5160"/>
      </dsp:txXfrm>
    </dsp:sp>
    <dsp:sp modelId="{62092A90-5F13-4203-8708-AC78FDFE3F30}">
      <dsp:nvSpPr>
        <dsp:cNvPr id="0" name=""/>
        <dsp:cNvSpPr/>
      </dsp:nvSpPr>
      <dsp:spPr>
        <a:xfrm>
          <a:off x="970983" y="312449"/>
          <a:ext cx="342451" cy="34245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BI</a:t>
          </a:r>
          <a:endParaRPr lang="en-US" sz="800" kern="1200" dirty="0"/>
        </a:p>
      </dsp:txBody>
      <dsp:txXfrm>
        <a:off x="1021134" y="362600"/>
        <a:ext cx="242149" cy="242149"/>
      </dsp:txXfrm>
    </dsp:sp>
    <dsp:sp modelId="{842152DF-0347-453F-9C5E-B6721B97D07D}">
      <dsp:nvSpPr>
        <dsp:cNvPr id="0" name=""/>
        <dsp:cNvSpPr/>
      </dsp:nvSpPr>
      <dsp:spPr>
        <a:xfrm rot="3240000">
          <a:off x="797726" y="780215"/>
          <a:ext cx="103213" cy="42904"/>
        </a:xfrm>
        <a:custGeom>
          <a:avLst/>
          <a:gdLst/>
          <a:ahLst/>
          <a:cxnLst/>
          <a:rect l="0" t="0" r="0" b="0"/>
          <a:pathLst>
            <a:path>
              <a:moveTo>
                <a:pt x="0" y="21452"/>
              </a:moveTo>
              <a:lnTo>
                <a:pt x="103213" y="21452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846753" y="799087"/>
        <a:ext cx="5160" cy="5160"/>
      </dsp:txXfrm>
    </dsp:sp>
    <dsp:sp modelId="{C44D4776-AD2D-497F-8F2E-74881419EDFA}">
      <dsp:nvSpPr>
        <dsp:cNvPr id="0" name=""/>
        <dsp:cNvSpPr/>
      </dsp:nvSpPr>
      <dsp:spPr>
        <a:xfrm>
          <a:off x="809085" y="810717"/>
          <a:ext cx="342451" cy="34245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AN</a:t>
          </a:r>
          <a:endParaRPr lang="en-US" sz="800" kern="1200" dirty="0"/>
        </a:p>
      </dsp:txBody>
      <dsp:txXfrm>
        <a:off x="859236" y="860868"/>
        <a:ext cx="242149" cy="242149"/>
      </dsp:txXfrm>
    </dsp:sp>
    <dsp:sp modelId="{092AB6A0-124A-4E00-9753-59740BB5DA7B}">
      <dsp:nvSpPr>
        <dsp:cNvPr id="0" name=""/>
        <dsp:cNvSpPr/>
      </dsp:nvSpPr>
      <dsp:spPr>
        <a:xfrm rot="7560000">
          <a:off x="535771" y="780215"/>
          <a:ext cx="103213" cy="42904"/>
        </a:xfrm>
        <a:custGeom>
          <a:avLst/>
          <a:gdLst/>
          <a:ahLst/>
          <a:cxnLst/>
          <a:rect l="0" t="0" r="0" b="0"/>
          <a:pathLst>
            <a:path>
              <a:moveTo>
                <a:pt x="0" y="21452"/>
              </a:moveTo>
              <a:lnTo>
                <a:pt x="103213" y="21452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84797" y="799087"/>
        <a:ext cx="5160" cy="5160"/>
      </dsp:txXfrm>
    </dsp:sp>
    <dsp:sp modelId="{680B74B1-6A81-4154-B5D1-70102CB89C30}">
      <dsp:nvSpPr>
        <dsp:cNvPr id="0" name=""/>
        <dsp:cNvSpPr/>
      </dsp:nvSpPr>
      <dsp:spPr>
        <a:xfrm>
          <a:off x="285175" y="810717"/>
          <a:ext cx="342451" cy="34245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RD</a:t>
          </a:r>
          <a:endParaRPr lang="en-US" sz="800" kern="1200" dirty="0"/>
        </a:p>
      </dsp:txBody>
      <dsp:txXfrm>
        <a:off x="335326" y="860868"/>
        <a:ext cx="242149" cy="242149"/>
      </dsp:txXfrm>
    </dsp:sp>
    <dsp:sp modelId="{D9FC65D0-9407-476D-BC75-8001B3E8EF46}">
      <dsp:nvSpPr>
        <dsp:cNvPr id="0" name=""/>
        <dsp:cNvSpPr/>
      </dsp:nvSpPr>
      <dsp:spPr>
        <a:xfrm rot="11880000">
          <a:off x="454822" y="531081"/>
          <a:ext cx="103213" cy="42904"/>
        </a:xfrm>
        <a:custGeom>
          <a:avLst/>
          <a:gdLst/>
          <a:ahLst/>
          <a:cxnLst/>
          <a:rect l="0" t="0" r="0" b="0"/>
          <a:pathLst>
            <a:path>
              <a:moveTo>
                <a:pt x="0" y="21452"/>
              </a:moveTo>
              <a:lnTo>
                <a:pt x="103213" y="21452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503849" y="549953"/>
        <a:ext cx="5160" cy="5160"/>
      </dsp:txXfrm>
    </dsp:sp>
    <dsp:sp modelId="{D08BE924-AE5B-4BC7-844B-C2E6EF7E8DBC}">
      <dsp:nvSpPr>
        <dsp:cNvPr id="0" name=""/>
        <dsp:cNvSpPr/>
      </dsp:nvSpPr>
      <dsp:spPr>
        <a:xfrm>
          <a:off x="123277" y="312449"/>
          <a:ext cx="342451" cy="34245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FR</a:t>
          </a:r>
          <a:endParaRPr lang="en-US" sz="800" kern="1200" dirty="0"/>
        </a:p>
      </dsp:txBody>
      <dsp:txXfrm>
        <a:off x="173428" y="362600"/>
        <a:ext cx="242149" cy="2421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7AE9E3-40B0-4F7E-AD2D-A72875E2712F}">
      <dsp:nvSpPr>
        <dsp:cNvPr id="0" name=""/>
        <dsp:cNvSpPr/>
      </dsp:nvSpPr>
      <dsp:spPr>
        <a:xfrm>
          <a:off x="28572" y="0"/>
          <a:ext cx="1828521" cy="182849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Manual</a:t>
          </a:r>
        </a:p>
      </dsp:txBody>
      <dsp:txXfrm>
        <a:off x="296353" y="267777"/>
        <a:ext cx="1292959" cy="1292941"/>
      </dsp:txXfrm>
    </dsp:sp>
    <dsp:sp modelId="{CEA41BF0-5AF8-4005-8C88-50D0D035607E}">
      <dsp:nvSpPr>
        <dsp:cNvPr id="0" name=""/>
        <dsp:cNvSpPr/>
      </dsp:nvSpPr>
      <dsp:spPr>
        <a:xfrm>
          <a:off x="1314441" y="685803"/>
          <a:ext cx="1828521" cy="182849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Semi-automated</a:t>
          </a:r>
        </a:p>
      </dsp:txBody>
      <dsp:txXfrm>
        <a:off x="1582222" y="953580"/>
        <a:ext cx="1292959" cy="1292941"/>
      </dsp:txXfrm>
    </dsp:sp>
    <dsp:sp modelId="{42EF2593-98A4-46FD-B0D2-0C0310673CFC}">
      <dsp:nvSpPr>
        <dsp:cNvPr id="0" name=""/>
        <dsp:cNvSpPr/>
      </dsp:nvSpPr>
      <dsp:spPr>
        <a:xfrm>
          <a:off x="2657472" y="0"/>
          <a:ext cx="1828521" cy="182849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Automated</a:t>
          </a:r>
        </a:p>
      </dsp:txBody>
      <dsp:txXfrm>
        <a:off x="2925253" y="267777"/>
        <a:ext cx="1292959" cy="1292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F58CDFD-CF04-46FC-A0B4-640627CE05B9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94FA376-ADD8-48C6-996E-27084ED8D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84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1CD4B8-9A8D-4368-B9E9-81CF183EC534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B58B3E7-6457-4B55-8C19-A3807248B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37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Pre-Decisional; Not for Public Release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8C0FEA-5578-4EDB-B245-47E95FBCB42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7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Pre-Decisional; Not for Public Release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8C0FEA-5578-4EDB-B245-47E95FBCB42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2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6042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7066" indent="-291179"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4717" indent="-232943"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0604" indent="-232943"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6491" indent="-232943"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2377" indent="-232943" defTabSz="473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28264" indent="-232943" defTabSz="473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4151" indent="-232943" defTabSz="473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0038" indent="-232943" defTabSz="473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Pre-Decisional; Not for Public Release</a:t>
            </a:r>
          </a:p>
        </p:txBody>
      </p:sp>
      <p:sp>
        <p:nvSpPr>
          <p:cNvPr id="6042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7066" indent="-291179"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4717" indent="-232943"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0604" indent="-232943"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6491" indent="-232943"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2377" indent="-232943" defTabSz="473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28264" indent="-232943" defTabSz="473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4151" indent="-232943" defTabSz="473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0038" indent="-232943" defTabSz="473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E988FB1-D42B-43D2-86C1-8422E7F7B757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246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8832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7066" indent="-291179" defTabSz="918832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4717" indent="-232943" defTabSz="918832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0604" indent="-232943" defTabSz="918832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6491" indent="-232943" defTabSz="918832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2377" indent="-232943" defTabSz="9188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28264" indent="-232943" defTabSz="9188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4151" indent="-232943" defTabSz="9188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0038" indent="-232943" defTabSz="91883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45CF60E-6708-45B1-BF81-643CDFDDB459}" type="slidenum">
              <a:rPr lang="en-US" altLang="en-US" smtClean="0">
                <a:latin typeface="Arial" panose="020B0604020202020204" pitchFamily="34" charset="0"/>
              </a:rPr>
              <a:pPr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4515" name="Rectangle 2355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2355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797" tIns="47899" rIns="95797" bIns="47899"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680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/>
              <a:t>Stockholm-Public-Library-Interior-2.jpg</a:t>
            </a: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7066" indent="-291179"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64717" indent="-232943"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30604" indent="-232943"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96491" indent="-232943" defTabSz="473976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62377" indent="-232943" defTabSz="473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3028264" indent="-232943" defTabSz="473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94151" indent="-232943" defTabSz="473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60038" indent="-232943" defTabSz="4739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0340DEE-B1B8-418E-ACD2-091E726FA474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007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7397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0007" indent="-296033" defTabSz="47397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5747" indent="-236179" defTabSz="47397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340" indent="-236179" defTabSz="47397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5315" indent="-236179" defTabSz="47397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1201" indent="-236179" defTabSz="4739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7088" indent="-236179" defTabSz="4739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32975" indent="-236179" defTabSz="4739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98862" indent="-236179" defTabSz="4739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F7095C-4DE0-4C3D-9977-C4A92BE60494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8139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7397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7066" indent="-291179" defTabSz="47397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4717" indent="-232943" defTabSz="47397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0604" indent="-232943" defTabSz="47397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6491" indent="-232943" defTabSz="47397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2377" indent="-232943" defTabSz="4739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8264" indent="-232943" defTabSz="4739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4151" indent="-232943" defTabSz="4739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0038" indent="-232943" defTabSz="47397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8A78B6-4E63-4D00-919F-7BC56DEB8440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3205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EC0CD07-7436-4CF2-828E-D56D0E6DD505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132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216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571363" indent="-37117338"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Pre-Decisional; Not for Public Release</a:t>
            </a:r>
          </a:p>
        </p:txBody>
      </p:sp>
      <p:sp>
        <p:nvSpPr>
          <p:cNvPr id="9216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571363" indent="-37117338"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1888" indent="-225425"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4325" indent="-225425"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6763" indent="-225425"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93963" indent="-225425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51163" indent="-225425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08363" indent="-225425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65563" indent="-225425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E4ED0DF-2C9C-4992-8A99-8EE536F7EF43}" type="slidenum">
              <a:rPr lang="en-US" altLang="en-US" smtClean="0">
                <a:solidFill>
                  <a:srgbClr val="000000"/>
                </a:solidFill>
              </a:rPr>
              <a:pPr/>
              <a:t>52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36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15FC15-F28B-4EA8-82D2-F0A90F5C73F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04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449" indent="-289562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100" indent="-231326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987" indent="-231326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4873" indent="-231326" defTabSz="947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0760" indent="-231326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6647" indent="-231326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2534" indent="-231326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58421" indent="-231326" defTabSz="947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56912E-85DB-43E9-99F0-0489E42EEDC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746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8188" indent="-28257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8238" indent="-22542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3850" indent="-22542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9463" indent="-22542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66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38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10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82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3853FBF-B285-4410-A83C-8D1F721A428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484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Coordinate with upcoming VA appointment when possible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8188" indent="-28257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8238" indent="-22542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3850" indent="-22542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9463" indent="-22542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66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38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10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82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22537C-6D8F-4D87-8506-D66ECEE9E6A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54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8188" indent="-28257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8238" indent="-22542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3850" indent="-22542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9463" indent="-22542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66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38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10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82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26684D-17CE-463E-9ED6-5B00E0C58642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329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</a:rPr>
              <a:t>Topics such as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8188" indent="-28257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8238" indent="-22542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3850" indent="-22542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49463" indent="-225425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066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38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10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8263" indent="-225425" defTabSz="9271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44AEA0C-37B6-4BF7-BE7B-00E4C02906C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759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651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C358EF4-1A5F-4B5F-8D64-9286E6DED423}" type="slidenum">
              <a:rPr lang="en-US" altLang="en-US" smtClean="0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014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51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51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8B6410-3DBE-4C2A-A9E5-EF0E8F89B413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407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1D59-C451-4B35-AB95-2627FD2A8646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24CF-5813-4CD9-8540-932E51F46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5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1D59-C451-4B35-AB95-2627FD2A8646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24CF-5813-4CD9-8540-932E51F46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25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1D59-C451-4B35-AB95-2627FD2A8646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24CF-5813-4CD9-8540-932E51F46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2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1D59-C451-4B35-AB95-2627FD2A8646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24CF-5813-4CD9-8540-932E51F46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0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1D59-C451-4B35-AB95-2627FD2A8646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24CF-5813-4CD9-8540-932E51F46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33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1D59-C451-4B35-AB95-2627FD2A8646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24CF-5813-4CD9-8540-932E51F46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27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1D59-C451-4B35-AB95-2627FD2A8646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24CF-5813-4CD9-8540-932E51F46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35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1D59-C451-4B35-AB95-2627FD2A8646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24CF-5813-4CD9-8540-932E51F46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5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1D59-C451-4B35-AB95-2627FD2A8646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24CF-5813-4CD9-8540-932E51F46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1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1D59-C451-4B35-AB95-2627FD2A8646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24CF-5813-4CD9-8540-932E51F46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91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D1D59-C451-4B35-AB95-2627FD2A8646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24CF-5813-4CD9-8540-932E51F46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52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D1D59-C451-4B35-AB95-2627FD2A8646}" type="datetimeFigureOut">
              <a:rPr lang="en-US" smtClean="0"/>
              <a:t>5/8/2017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024CF-5813-4CD9-8540-932E51F46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8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61.jp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4.jpeg"/><Relationship Id="rId5" Type="http://schemas.openxmlformats.org/officeDocument/2006/relationships/image" Target="../media/image7.jpeg"/><Relationship Id="rId10" Type="http://schemas.openxmlformats.org/officeDocument/2006/relationships/image" Target="../media/image23.jpeg"/><Relationship Id="rId4" Type="http://schemas.openxmlformats.org/officeDocument/2006/relationships/image" Target="../media/image19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JPG"/><Relationship Id="rId4" Type="http://schemas.openxmlformats.org/officeDocument/2006/relationships/image" Target="../media/image10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g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8803" y="730925"/>
            <a:ext cx="9803677" cy="85725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Georgia" panose="02040502050405020303" pitchFamily="18" charset="0"/>
              </a:rPr>
              <a:t>The Million Veteran Program: A Modern Mega-Cohort within a Healthcare system</a:t>
            </a:r>
            <a:b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Georgia" panose="02040502050405020303" pitchFamily="18" charset="0"/>
              </a:rPr>
            </a:br>
            <a:b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Georgia" panose="02040502050405020303" pitchFamily="18" charset="0"/>
              </a:rPr>
            </a:br>
            <a:r>
              <a:rPr lang="en-US" alt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Georgia" panose="02040502050405020303" pitchFamily="18" charset="0"/>
              </a:rPr>
              <a:t>Using Big Health Data to Improve Health Care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376" y="2087144"/>
            <a:ext cx="11656529" cy="3086100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en-US" altLang="en-US" sz="2400" b="1" dirty="0">
                <a:latin typeface="Arial" charset="0"/>
              </a:rPr>
              <a:t>J. Michael Gaziano, MD, MPH</a:t>
            </a:r>
          </a:p>
          <a:p>
            <a:pPr algn="ctr" eaLnBrk="1" hangingPunct="1">
              <a:defRPr/>
            </a:pPr>
            <a:endParaRPr lang="en-US" altLang="en-US" sz="1350" b="1" dirty="0">
              <a:solidFill>
                <a:srgbClr val="D62B4D"/>
              </a:solidFill>
              <a:latin typeface="Arial" charset="0"/>
            </a:endParaRPr>
          </a:p>
          <a:p>
            <a:pPr marL="0" indent="0" algn="ctr">
              <a:buNone/>
              <a:defRPr/>
            </a:pPr>
            <a:r>
              <a:rPr lang="en-US" altLang="en-US" sz="2400" b="1" dirty="0">
                <a:latin typeface="Arial" charset="0"/>
              </a:rPr>
              <a:t>Scientific Director, MAVERIC and PI, MVP, VA Boston Healthcare System</a:t>
            </a:r>
          </a:p>
          <a:p>
            <a:pPr marL="0" indent="0" algn="ctr">
              <a:buNone/>
              <a:defRPr/>
            </a:pPr>
            <a:r>
              <a:rPr lang="en-US" altLang="en-US" sz="2400" b="1" dirty="0">
                <a:latin typeface="Arial" charset="0"/>
              </a:rPr>
              <a:t>Chief, Division of Aging, Brigham and Women’s Hospital</a:t>
            </a:r>
          </a:p>
          <a:p>
            <a:pPr marL="0" indent="0" algn="ctr">
              <a:buNone/>
              <a:defRPr/>
            </a:pPr>
            <a:r>
              <a:rPr lang="en-US" altLang="en-US" sz="2400" b="1" dirty="0">
                <a:latin typeface="Arial" charset="0"/>
              </a:rPr>
              <a:t>Professor of Medicine, Harvard Medical School</a:t>
            </a:r>
          </a:p>
        </p:txBody>
      </p:sp>
      <p:pic>
        <p:nvPicPr>
          <p:cNvPr id="15365" name="Picture 12" descr="https://encrypted-tbn3.gstatic.com/images?q=tbn:ANd9GcQrhq8wGmJJ8KEeA3erYHHVUMOl1w55dX7g88ArFhd-0F8GrBJ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162" y="4010025"/>
            <a:ext cx="1798637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8" descr="https://encrypted-tbn2.gstatic.com/images?q=tbn:ANd9GcRD4A1WyS8K7nFxTVPKXXL63OfeqUFhRkk3GyaWXbNhxNaKLoC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190" y="5115339"/>
            <a:ext cx="2211973" cy="147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4" y="4243774"/>
            <a:ext cx="3162300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704" y="5050674"/>
            <a:ext cx="1729961" cy="167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s://encrypted-tbn3.gstatic.com/images?q=tbn:ANd9GcTBxZ2Qb6qr0kGKRl_v1zjtuNLPicc8os5l9jv_twe4QcITUWh_kS6b7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39" y="4569786"/>
            <a:ext cx="154305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232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14400" y="457200"/>
          <a:ext cx="6096000" cy="884238"/>
        </p:xfrm>
        <a:graphic>
          <a:graphicData uri="http://schemas.openxmlformats.org/drawingml/2006/table">
            <a:tbl>
              <a:tblPr/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34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John </a:t>
                      </a:r>
                      <a:r>
                        <a:rPr lang="en-US" sz="2800" b="1" dirty="0" err="1"/>
                        <a:t>Graunt</a:t>
                      </a:r>
                      <a:endParaRPr lang="en-US" sz="2800" b="1" dirty="0"/>
                    </a:p>
                  </a:txBody>
                  <a:tcPr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92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36" marB="4573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7589" name="Picture 1" descr="http://upload.wikimedia.org/wikipedia/commons/thumb/1/15/Graunt_Observations.jpg/200px-Graunt_Observa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1"/>
            <a:ext cx="4038600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4" descr="http://stat-athens.aueb.gr/gr/interest/figures/Grau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71600"/>
            <a:ext cx="27495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292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insurance company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860" y="3760988"/>
            <a:ext cx="41148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12" y="2800352"/>
            <a:ext cx="5727867" cy="392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o You Know Of These Known Hazards Of Smoking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12" y="443484"/>
            <a:ext cx="3087025" cy="217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igarette smoking is dangerous to your heal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333" y="443483"/>
            <a:ext cx="3458327" cy="256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17660" y="443483"/>
            <a:ext cx="31253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Who first figured out that smoking took years off your life?</a:t>
            </a:r>
          </a:p>
        </p:txBody>
      </p:sp>
    </p:spTree>
    <p:extLst>
      <p:ext uri="{BB962C8B-B14F-4D97-AF65-F5344CB8AC3E}">
        <p14:creationId xmlns:p14="http://schemas.microsoft.com/office/powerpoint/2010/main" val="372271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temp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81200"/>
            <a:ext cx="65024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ext Box 3"/>
          <p:cNvSpPr txBox="1">
            <a:spLocks noChangeArrowheads="1"/>
          </p:cNvSpPr>
          <p:nvPr/>
        </p:nvSpPr>
        <p:spPr bwMode="auto">
          <a:xfrm>
            <a:off x="1905000" y="228600"/>
            <a:ext cx="8153400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</a:rPr>
              <a:t>Decline in Mortality due to Infectious Disease, United States, 1900-1996</a:t>
            </a:r>
            <a:endParaRPr lang="en-US" sz="36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7551738" y="6324600"/>
            <a:ext cx="3116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400" b="1" i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MMWR </a:t>
            </a:r>
            <a:r>
              <a:rPr lang="en-US" altLang="en-US" sz="14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1999; 48:621-629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029200" y="2667001"/>
            <a:ext cx="2819400" cy="3667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hlin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What caused this peak?</a:t>
            </a:r>
          </a:p>
        </p:txBody>
      </p:sp>
    </p:spTree>
    <p:extLst>
      <p:ext uri="{BB962C8B-B14F-4D97-AF65-F5344CB8AC3E}">
        <p14:creationId xmlns:p14="http://schemas.microsoft.com/office/powerpoint/2010/main" val="251417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74" y="74636"/>
            <a:ext cx="19781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Example: </a:t>
            </a:r>
          </a:p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Use of Big Data to Predict Flu in real time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32" y="3169050"/>
            <a:ext cx="3926750" cy="3639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94" y="4236349"/>
            <a:ext cx="7601803" cy="25719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1405" y="3774375"/>
            <a:ext cx="203736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Google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967" y="2862653"/>
            <a:ext cx="9906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Twitter</a:t>
            </a:r>
          </a:p>
        </p:txBody>
      </p:sp>
      <p:pic>
        <p:nvPicPr>
          <p:cNvPr id="8" name="Picture 2" descr="temp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91" y="123660"/>
            <a:ext cx="3326998" cy="2752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DC chart showing all positive influenza cases have been of the H3N2 stra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575" y="274922"/>
            <a:ext cx="4373569" cy="344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11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84517"/>
          </a:xfrm>
        </p:spPr>
        <p:txBody>
          <a:bodyPr/>
          <a:lstStyle/>
          <a:p>
            <a:pPr algn="ctr"/>
            <a:r>
              <a:rPr lang="en-US" dirty="0"/>
              <a:t>Three revolutions are making it possible to apply big data solutions to health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9235" y="2506662"/>
            <a:ext cx="8091985" cy="4351338"/>
          </a:xfrm>
        </p:spPr>
        <p:txBody>
          <a:bodyPr>
            <a:normAutofit/>
          </a:bodyPr>
          <a:lstStyle/>
          <a:p>
            <a:r>
              <a:rPr lang="en-US" sz="4000" dirty="0"/>
              <a:t>Biotechnology</a:t>
            </a:r>
          </a:p>
          <a:p>
            <a:r>
              <a:rPr lang="en-US" sz="4000" dirty="0"/>
              <a:t>Electronic Health data</a:t>
            </a:r>
          </a:p>
          <a:p>
            <a:r>
              <a:rPr lang="en-US" sz="4000" dirty="0"/>
              <a:t>Computing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54741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5800" y="2286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“</a:t>
            </a:r>
            <a:r>
              <a:rPr lang="en-US" sz="4400" dirty="0"/>
              <a:t>OMICS</a:t>
            </a:r>
            <a:r>
              <a:rPr lang="en-US" sz="5400" dirty="0"/>
              <a:t>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9132" y="204012"/>
            <a:ext cx="2990604" cy="206210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Sequencing</a:t>
            </a:r>
          </a:p>
          <a:p>
            <a:pPr algn="ctr"/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6280" y="4482195"/>
            <a:ext cx="2775860" cy="206210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Metabolomics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546910" y="275085"/>
            <a:ext cx="2689848" cy="206210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Genotype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endParaRPr lang="en-US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34" y="837525"/>
            <a:ext cx="1613556" cy="12908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4895" y="4579577"/>
            <a:ext cx="2838204" cy="206210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Proteomics</a:t>
            </a:r>
          </a:p>
          <a:p>
            <a:pPr algn="ctr"/>
            <a:endParaRPr lang="en-US" sz="3200" dirty="0"/>
          </a:p>
          <a:p>
            <a:pPr algn="ctr"/>
            <a:endParaRPr lang="en-US" sz="3200" dirty="0"/>
          </a:p>
          <a:p>
            <a:r>
              <a:rPr lang="en-US" sz="3200" dirty="0"/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37" y="5268564"/>
            <a:ext cx="1914149" cy="13315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09" y="920033"/>
            <a:ext cx="1811980" cy="12942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864" y="5065925"/>
            <a:ext cx="1867071" cy="1350515"/>
          </a:xfrm>
          <a:prstGeom prst="rect">
            <a:avLst/>
          </a:prstGeom>
        </p:spPr>
      </p:pic>
      <p:pic>
        <p:nvPicPr>
          <p:cNvPr id="14" name="Picture 13" descr="Image result for biotechnology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092" y="66877"/>
            <a:ext cx="3835404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Image result for metabolomics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28" y="2175654"/>
            <a:ext cx="4114800" cy="23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Image result for high tech prosthetics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45" y="5212164"/>
            <a:ext cx="2056576" cy="136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Related image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238" y="1759173"/>
            <a:ext cx="3130550" cy="294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90330" y="2862470"/>
            <a:ext cx="2305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Imaging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68849" y="4586749"/>
            <a:ext cx="2305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Robotics</a:t>
            </a:r>
          </a:p>
        </p:txBody>
      </p:sp>
    </p:spTree>
    <p:extLst>
      <p:ext uri="{BB962C8B-B14F-4D97-AF65-F5344CB8AC3E}">
        <p14:creationId xmlns:p14="http://schemas.microsoft.com/office/powerpoint/2010/main" val="3609941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 result for electronic health record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85" y="264426"/>
            <a:ext cx="4990247" cy="2264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Related imag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182" y="952997"/>
            <a:ext cx="4949095" cy="522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electronic health record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27" y="3180589"/>
            <a:ext cx="2628900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result for electronic health records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72" y="4052127"/>
            <a:ext cx="3305810" cy="2200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9800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99000" y="422803"/>
            <a:ext cx="604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Computing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000" y="2244714"/>
            <a:ext cx="5416565" cy="3159664"/>
          </a:xfrm>
          <a:prstGeom prst="rect">
            <a:avLst/>
          </a:prstGeom>
        </p:spPr>
      </p:pic>
      <p:pic>
        <p:nvPicPr>
          <p:cNvPr id="2050" name="Picture 2" descr="C:\Users\VHABHSSHARNS\Pictures\DO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65" y="392821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moore's laws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55" y="422804"/>
            <a:ext cx="5169724" cy="376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mage result for computer chi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03" y="4810535"/>
            <a:ext cx="3113405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Image result for supercomputer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687" y="4346713"/>
            <a:ext cx="4524267" cy="2269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945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6"/>
          <p:cNvSpPr>
            <a:spLocks noGrp="1"/>
          </p:cNvSpPr>
          <p:nvPr>
            <p:ph type="title"/>
          </p:nvPr>
        </p:nvSpPr>
        <p:spPr>
          <a:xfrm>
            <a:off x="514162" y="131762"/>
            <a:ext cx="7347329" cy="571500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Data Science in the VA</a:t>
            </a:r>
          </a:p>
        </p:txBody>
      </p:sp>
      <p:sp>
        <p:nvSpPr>
          <p:cNvPr id="19459" name="Content Placeholder 10"/>
          <p:cNvSpPr>
            <a:spLocks noGrp="1"/>
          </p:cNvSpPr>
          <p:nvPr>
            <p:ph idx="1"/>
          </p:nvPr>
        </p:nvSpPr>
        <p:spPr>
          <a:xfrm>
            <a:off x="1061353" y="703262"/>
            <a:ext cx="5189322" cy="5943600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altLang="en-US" dirty="0">
                <a:cs typeface="Georgia" panose="02040502050405020303" pitchFamily="18" charset="0"/>
              </a:rPr>
              <a:t>VA Healthcare System is the ideal setting for state-of-the-art Pop Science:</a:t>
            </a:r>
          </a:p>
          <a:p>
            <a:pPr lvl="1">
              <a:buClr>
                <a:schemeClr val="tx1"/>
              </a:buClr>
              <a:defRPr/>
            </a:pPr>
            <a:r>
              <a:rPr lang="en-US" altLang="en-US" sz="2000" dirty="0">
                <a:cs typeface="Georgia" panose="02040502050405020303" pitchFamily="18" charset="0"/>
              </a:rPr>
              <a:t>Outstanding electronic medical record; access to other data (CMS, DOD, NDI data, etc.)</a:t>
            </a:r>
          </a:p>
          <a:p>
            <a:pPr lvl="1">
              <a:buClr>
                <a:schemeClr val="tx1"/>
              </a:buClr>
              <a:defRPr/>
            </a:pPr>
            <a:r>
              <a:rPr lang="en-US" altLang="en-US" sz="2000" dirty="0">
                <a:cs typeface="Georgia" panose="02040502050405020303" pitchFamily="18" charset="0"/>
              </a:rPr>
              <a:t>Research infrastructure in basic, clinical an health services research </a:t>
            </a:r>
          </a:p>
          <a:p>
            <a:pPr lvl="1">
              <a:buClr>
                <a:schemeClr val="tx1"/>
              </a:buClr>
              <a:defRPr/>
            </a:pPr>
            <a:r>
              <a:rPr lang="en-US" altLang="en-US" sz="2000" dirty="0">
                <a:cs typeface="Georgia" panose="02040502050405020303" pitchFamily="18" charset="0"/>
              </a:rPr>
              <a:t>Stable and willing veteran population</a:t>
            </a:r>
          </a:p>
          <a:p>
            <a:pPr lvl="1">
              <a:buClr>
                <a:schemeClr val="tx1"/>
              </a:buClr>
              <a:defRPr/>
            </a:pPr>
            <a:endParaRPr lang="en-US" altLang="en-US" sz="2000" dirty="0">
              <a:cs typeface="Georgia" panose="02040502050405020303" pitchFamily="18" charset="0"/>
            </a:endParaRPr>
          </a:p>
          <a:p>
            <a:pPr lvl="1">
              <a:buClr>
                <a:schemeClr val="tx1"/>
              </a:buClr>
              <a:defRPr/>
            </a:pPr>
            <a:r>
              <a:rPr lang="en-US" altLang="en-US" sz="2000" dirty="0">
                <a:cs typeface="Georgia" panose="02040502050405020303" pitchFamily="18" charset="0"/>
              </a:rPr>
              <a:t>Ongoing uses of VA data: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–"/>
              <a:defRPr/>
            </a:pPr>
            <a:r>
              <a:rPr lang="en-US" altLang="en-US" b="1" dirty="0">
                <a:solidFill>
                  <a:srgbClr val="FF0000"/>
                </a:solidFill>
                <a:cs typeface="Georgia" panose="02040502050405020303" pitchFamily="18" charset="0"/>
              </a:rPr>
              <a:t>Observational studies and mega-cohorts such as the MVP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–"/>
              <a:defRPr/>
            </a:pPr>
            <a:r>
              <a:rPr lang="en-US" altLang="en-US" b="1" dirty="0">
                <a:solidFill>
                  <a:srgbClr val="FF0000"/>
                </a:solidFill>
                <a:cs typeface="Georgia" panose="02040502050405020303" pitchFamily="18" charset="0"/>
              </a:rPr>
              <a:t>Pragmatic trials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–"/>
              <a:defRPr/>
            </a:pPr>
            <a:r>
              <a:rPr lang="en-US" altLang="en-US" b="1" dirty="0">
                <a:solidFill>
                  <a:srgbClr val="FF0000"/>
                </a:solidFill>
                <a:cs typeface="Georgia" panose="02040502050405020303" pitchFamily="18" charset="0"/>
              </a:rPr>
              <a:t>State-of-the-art basic, clinical, rehab and health services research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–"/>
              <a:defRPr/>
            </a:pPr>
            <a:r>
              <a:rPr lang="en-US" altLang="en-US" b="1" dirty="0">
                <a:solidFill>
                  <a:srgbClr val="FF0000"/>
                </a:solidFill>
                <a:cs typeface="Georgia" panose="02040502050405020303" pitchFamily="18" charset="0"/>
              </a:rPr>
              <a:t>Quality improvement 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–"/>
              <a:defRPr/>
            </a:pPr>
            <a:r>
              <a:rPr lang="en-US" altLang="en-US" b="1" dirty="0">
                <a:solidFill>
                  <a:srgbClr val="FF0000"/>
                </a:solidFill>
                <a:cs typeface="Georgia" panose="02040502050405020303" pitchFamily="18" charset="0"/>
              </a:rPr>
              <a:t>Clinical care: precision oncology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–"/>
              <a:defRPr/>
            </a:pPr>
            <a:endParaRPr lang="en-US" altLang="en-US" b="1" dirty="0">
              <a:solidFill>
                <a:srgbClr val="FF0000"/>
              </a:solidFill>
              <a:cs typeface="Georgia" panose="02040502050405020303" pitchFamily="18" charset="0"/>
            </a:endParaRP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–"/>
              <a:defRPr/>
            </a:pPr>
            <a:endParaRPr lang="en-US" altLang="en-US" b="1" dirty="0">
              <a:solidFill>
                <a:srgbClr val="FF0000"/>
              </a:solidFill>
              <a:cs typeface="Georgia" panose="02040502050405020303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0039" y="131762"/>
            <a:ext cx="5320564" cy="292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http://www.nitrd.gov/pubs/bluebooks/1996/images/va.oer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78" y="3422769"/>
            <a:ext cx="3126759" cy="273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069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VA Big Data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1226" y="1838876"/>
            <a:ext cx="10515600" cy="45884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Research optimization</a:t>
            </a:r>
          </a:p>
          <a:p>
            <a:pPr lvl="1"/>
            <a:r>
              <a:rPr lang="en-US" dirty="0"/>
              <a:t>Curation and manipulation of clinical data</a:t>
            </a:r>
          </a:p>
          <a:p>
            <a:pPr lvl="1"/>
            <a:r>
              <a:rPr lang="en-US" dirty="0"/>
              <a:t>Handling Imaging data</a:t>
            </a:r>
          </a:p>
          <a:p>
            <a:pPr lvl="1"/>
            <a:r>
              <a:rPr lang="en-US" dirty="0"/>
              <a:t>Innovation: pragmatic trials </a:t>
            </a:r>
          </a:p>
          <a:p>
            <a:pPr lvl="1"/>
            <a:r>
              <a:rPr lang="en-US" dirty="0"/>
              <a:t>MVP: genetics and other omics</a:t>
            </a:r>
          </a:p>
          <a:p>
            <a:r>
              <a:rPr lang="en-US" dirty="0"/>
              <a:t>Clinical care</a:t>
            </a:r>
          </a:p>
          <a:p>
            <a:pPr lvl="1"/>
            <a:r>
              <a:rPr lang="en-US" dirty="0"/>
              <a:t>Clinical analytics</a:t>
            </a:r>
          </a:p>
          <a:p>
            <a:pPr lvl="1"/>
            <a:r>
              <a:rPr lang="en-US" dirty="0"/>
              <a:t>Provider assistance</a:t>
            </a:r>
          </a:p>
          <a:p>
            <a:pPr lvl="1"/>
            <a:r>
              <a:rPr lang="en-US" dirty="0"/>
              <a:t>Patient empowerment</a:t>
            </a:r>
          </a:p>
          <a:p>
            <a:r>
              <a:rPr lang="en-US" dirty="0"/>
              <a:t>Health system management</a:t>
            </a:r>
          </a:p>
          <a:p>
            <a:pPr lvl="1"/>
            <a:r>
              <a:rPr lang="en-US" dirty="0"/>
              <a:t>System analytics</a:t>
            </a:r>
          </a:p>
          <a:p>
            <a:pPr lvl="1"/>
            <a:r>
              <a:rPr lang="en-US" dirty="0"/>
              <a:t>Quality improvement</a:t>
            </a:r>
          </a:p>
          <a:p>
            <a:r>
              <a:rPr lang="en-US" dirty="0"/>
              <a:t>Benefits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08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MVP: A New Type of Cohort Study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1315" y="2097338"/>
            <a:ext cx="83771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History of data use in population science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The use of passively collected big health data in health science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VA as a player in big health data: MVP and a pragmatic trial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Data challenges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VA-DOE collaboration in health data science</a:t>
            </a:r>
          </a:p>
        </p:txBody>
      </p:sp>
      <p:pic>
        <p:nvPicPr>
          <p:cNvPr id="5" name="Picture 7" descr="http://energy.gov/sites/prod/files/styles/large/public/DOE%20logo.png?itok=kFhbKz6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127" y="4748920"/>
            <a:ext cx="1672673" cy="165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54" y="4935569"/>
            <a:ext cx="1729961" cy="167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605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32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83" y="232528"/>
            <a:ext cx="2708555" cy="1737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8690459" y="1721104"/>
            <a:ext cx="2971800" cy="4572000"/>
            <a:chOff x="4983018" y="1219200"/>
            <a:chExt cx="3475182" cy="538311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1219200"/>
              <a:ext cx="3276600" cy="4292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ounded Rectangle 33"/>
            <p:cNvSpPr>
              <a:spLocks noChangeArrowheads="1"/>
            </p:cNvSpPr>
            <p:nvPr/>
          </p:nvSpPr>
          <p:spPr bwMode="auto">
            <a:xfrm>
              <a:off x="4983018" y="5611711"/>
              <a:ext cx="3177309" cy="990601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solidFill>
                    <a:srgbClr val="002060"/>
                  </a:solidFill>
                  <a:cs typeface="Arial" panose="020B0604020202020204" pitchFamily="34" charset="0"/>
                </a:rPr>
                <a:t>Million Veteran Program</a:t>
              </a:r>
            </a:p>
          </p:txBody>
        </p:sp>
        <p:sp>
          <p:nvSpPr>
            <p:cNvPr id="10" name="Down Arrow 34"/>
            <p:cNvSpPr/>
            <p:nvPr/>
          </p:nvSpPr>
          <p:spPr bwMode="auto">
            <a:xfrm>
              <a:off x="6454140" y="5550742"/>
              <a:ext cx="251460" cy="316658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114300">
                <a:prstClr val="black"/>
              </a:inn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en-US" sz="2400">
                <a:solidFill>
                  <a:srgbClr val="0000CC"/>
                </a:solidFill>
                <a:cs typeface="Arial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21392509">
              <a:off x="5872921" y="1271984"/>
              <a:ext cx="1350433" cy="199308"/>
            </a:xfrm>
            <a:prstGeom prst="rect">
              <a:avLst/>
            </a:prstGeom>
            <a:noFill/>
            <a:scene3d>
              <a:camera prst="orthographicFront"/>
              <a:lightRig rig="sunset" dir="t"/>
            </a:scene3d>
          </p:spPr>
          <p:txBody>
            <a:bodyPr tIns="0">
              <a:spAutoFit/>
            </a:bodyPr>
            <a:lstStyle/>
            <a:p>
              <a:pPr algn="ctr" eaLnBrk="1" hangingPunct="1">
                <a:defRPr/>
              </a:pPr>
              <a:r>
                <a:rPr lang="en-US" sz="80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itchFamily="34" charset="0"/>
                  <a:cs typeface="Arial" charset="0"/>
                </a:rPr>
                <a:t>Veterans Health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823113">
              <a:off x="6871888" y="1285018"/>
              <a:ext cx="1350433" cy="253666"/>
            </a:xfrm>
            <a:prstGeom prst="rect">
              <a:avLst/>
            </a:prstGeom>
            <a:noFill/>
            <a:scene3d>
              <a:camera prst="orthographicFront"/>
              <a:lightRig rig="sunset" dir="t"/>
            </a:scene3d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800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Arial" pitchFamily="34" charset="0"/>
                  <a:cs typeface="Arial" charset="0"/>
                </a:rPr>
                <a:t>Administration</a:t>
              </a:r>
            </a:p>
          </p:txBody>
        </p:sp>
      </p:grpSp>
      <p:sp>
        <p:nvSpPr>
          <p:cNvPr id="14" name="Content Placeholder 11"/>
          <p:cNvSpPr txBox="1">
            <a:spLocks/>
          </p:cNvSpPr>
          <p:nvPr/>
        </p:nvSpPr>
        <p:spPr>
          <a:xfrm>
            <a:off x="217541" y="1721104"/>
            <a:ext cx="6893613" cy="5061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838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en-US" altLang="en-US" sz="3200" b="1" dirty="0">
                <a:cs typeface="Georgia" panose="02040502050405020303" pitchFamily="18" charset="0"/>
              </a:rPr>
              <a:t>Enroll up to one million users of the VHA into an observational mega-cohort</a:t>
            </a:r>
          </a:p>
          <a:p>
            <a:pPr lvl="1" algn="l">
              <a:lnSpc>
                <a:spcPts val="3838"/>
              </a:lnSpc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altLang="en-US" sz="3200" b="1" dirty="0">
                <a:cs typeface="Georgia" panose="02040502050405020303" pitchFamily="18" charset="0"/>
              </a:rPr>
              <a:t>Collect health and lifestyle information</a:t>
            </a:r>
          </a:p>
          <a:p>
            <a:pPr lvl="1" algn="l">
              <a:lnSpc>
                <a:spcPts val="3838"/>
              </a:lnSpc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altLang="en-US" sz="3200" b="1" dirty="0">
                <a:cs typeface="Georgia" panose="02040502050405020303" pitchFamily="18" charset="0"/>
              </a:rPr>
              <a:t>Blood collection for storage in biorepository</a:t>
            </a:r>
          </a:p>
          <a:p>
            <a:pPr lvl="1" algn="l">
              <a:lnSpc>
                <a:spcPts val="3838"/>
              </a:lnSpc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altLang="en-US" sz="3200" b="1" dirty="0">
                <a:cs typeface="Georgia" panose="02040502050405020303" pitchFamily="18" charset="0"/>
              </a:rPr>
              <a:t>Access to electronic medical record</a:t>
            </a:r>
          </a:p>
          <a:p>
            <a:pPr lvl="1" algn="l">
              <a:lnSpc>
                <a:spcPts val="3838"/>
              </a:lnSpc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SzPct val="60000"/>
              <a:buFont typeface="Courier New" panose="02070309020205020404" pitchFamily="49" charset="0"/>
              <a:buChar char="o"/>
            </a:pPr>
            <a:r>
              <a:rPr lang="en-US" altLang="en-US" sz="3200" b="1" dirty="0">
                <a:cs typeface="Georgia" panose="02040502050405020303" pitchFamily="18" charset="0"/>
              </a:rPr>
              <a:t>Ability to recontact participants</a:t>
            </a:r>
          </a:p>
          <a:p>
            <a:pPr lvl="1"/>
            <a:endParaRPr lang="en-US" altLang="en-US" b="1" dirty="0">
              <a:solidFill>
                <a:srgbClr val="002060"/>
              </a:solidFill>
              <a:cs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418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7"/>
          <p:cNvSpPr>
            <a:spLocks noGrp="1"/>
          </p:cNvSpPr>
          <p:nvPr>
            <p:ph type="title"/>
          </p:nvPr>
        </p:nvSpPr>
        <p:spPr>
          <a:xfrm>
            <a:off x="1676401" y="381000"/>
            <a:ext cx="7459663" cy="762000"/>
          </a:xfrm>
        </p:spPr>
        <p:txBody>
          <a:bodyPr/>
          <a:lstStyle/>
          <a:p>
            <a:r>
              <a:rPr lang="en-US" altLang="en-US" sz="3200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MVP Recruitment and Enrollment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752600" y="1790700"/>
            <a:ext cx="8534400" cy="5257800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Invitational Mailing </a:t>
            </a:r>
          </a:p>
          <a:p>
            <a:pPr lvl="1" eaLnBrk="1" hangingPunct="1"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/>
              <a:t>Invitation letter, Baseline Survey, MVP Brochure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Appointment Mailing</a:t>
            </a:r>
          </a:p>
          <a:p>
            <a:pPr lvl="1" eaLnBrk="1" hangingPunct="1"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/>
              <a:t>Appointment letter, Informed consent language</a:t>
            </a:r>
          </a:p>
          <a:p>
            <a:pPr fontAlgn="t">
              <a:buFont typeface="Arial" charset="0"/>
              <a:buChar char="•"/>
              <a:defRPr/>
            </a:pPr>
            <a:r>
              <a:rPr lang="en-US" dirty="0"/>
              <a:t>Study visit procedures</a:t>
            </a:r>
          </a:p>
          <a:p>
            <a:pPr lvl="1" fontAlgn="t"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/>
              <a:t>Informed consent/HIPAA, Blood collection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Thank you Mailing</a:t>
            </a:r>
          </a:p>
          <a:p>
            <a:pPr lvl="1" eaLnBrk="1" hangingPunct="1"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/>
              <a:t>Thank you letter, Lifestyle Survey</a:t>
            </a:r>
          </a:p>
          <a:p>
            <a:pPr lvl="1" eaLnBrk="1" hangingPunct="1">
              <a:buFont typeface="Arial" charset="0"/>
              <a:buChar char="–"/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7772400" y="4035425"/>
            <a:ext cx="2514600" cy="2133600"/>
            <a:chOff x="5682695" y="1333053"/>
            <a:chExt cx="2689450" cy="2266950"/>
          </a:xfrm>
        </p:grpSpPr>
        <p:sp>
          <p:nvSpPr>
            <p:cNvPr id="29701" name="Letter"/>
            <p:cNvSpPr>
              <a:spLocks noEditPoints="1" noChangeArrowheads="1"/>
            </p:cNvSpPr>
            <p:nvPr/>
          </p:nvSpPr>
          <p:spPr bwMode="auto">
            <a:xfrm rot="-2343839">
              <a:off x="5769288" y="2313037"/>
              <a:ext cx="2602857" cy="954683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0 h 21600"/>
                <a:gd name="T6" fmla="*/ 2147483646 w 21600"/>
                <a:gd name="T7" fmla="*/ 2147483646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0 w 21600"/>
                <a:gd name="T13" fmla="*/ 2147483646 h 21600"/>
                <a:gd name="T14" fmla="*/ 0 w 21600"/>
                <a:gd name="T15" fmla="*/ 214748364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04 w 21600"/>
                <a:gd name="T25" fmla="*/ 9216 h 21600"/>
                <a:gd name="T26" fmla="*/ 17504 w 21600"/>
                <a:gd name="T27" fmla="*/ 1837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14" y="0"/>
                  </a:moveTo>
                  <a:lnTo>
                    <a:pt x="21600" y="0"/>
                  </a:lnTo>
                  <a:lnTo>
                    <a:pt x="21600" y="21628"/>
                  </a:lnTo>
                  <a:lnTo>
                    <a:pt x="14" y="21628"/>
                  </a:lnTo>
                  <a:lnTo>
                    <a:pt x="14" y="0"/>
                  </a:lnTo>
                  <a:close/>
                </a:path>
                <a:path w="21600" h="21600" extrusionOk="0">
                  <a:moveTo>
                    <a:pt x="18476" y="2035"/>
                  </a:moveTo>
                  <a:lnTo>
                    <a:pt x="20539" y="2035"/>
                  </a:lnTo>
                  <a:lnTo>
                    <a:pt x="20539" y="6559"/>
                  </a:lnTo>
                  <a:lnTo>
                    <a:pt x="18476" y="6559"/>
                  </a:lnTo>
                  <a:lnTo>
                    <a:pt x="18476" y="2035"/>
                  </a:lnTo>
                  <a:close/>
                </a:path>
                <a:path w="21600" h="21600" extrusionOk="0">
                  <a:moveTo>
                    <a:pt x="884" y="2092"/>
                  </a:moveTo>
                  <a:lnTo>
                    <a:pt x="7425" y="2092"/>
                  </a:lnTo>
                  <a:lnTo>
                    <a:pt x="7425" y="2770"/>
                  </a:lnTo>
                  <a:lnTo>
                    <a:pt x="884" y="2770"/>
                  </a:lnTo>
                  <a:lnTo>
                    <a:pt x="884" y="2092"/>
                  </a:lnTo>
                  <a:close/>
                </a:path>
                <a:path w="21600" h="21600" extrusionOk="0">
                  <a:moveTo>
                    <a:pt x="884" y="3109"/>
                  </a:moveTo>
                  <a:lnTo>
                    <a:pt x="7425" y="3109"/>
                  </a:lnTo>
                  <a:lnTo>
                    <a:pt x="7425" y="3788"/>
                  </a:lnTo>
                  <a:lnTo>
                    <a:pt x="884" y="3788"/>
                  </a:lnTo>
                  <a:lnTo>
                    <a:pt x="884" y="3109"/>
                  </a:lnTo>
                  <a:close/>
                </a:path>
                <a:path w="21600" h="21600" extrusionOk="0">
                  <a:moveTo>
                    <a:pt x="884" y="4127"/>
                  </a:moveTo>
                  <a:lnTo>
                    <a:pt x="7425" y="4127"/>
                  </a:lnTo>
                  <a:lnTo>
                    <a:pt x="7425" y="4806"/>
                  </a:lnTo>
                  <a:lnTo>
                    <a:pt x="884" y="4806"/>
                  </a:lnTo>
                  <a:lnTo>
                    <a:pt x="884" y="4127"/>
                  </a:lnTo>
                  <a:close/>
                </a:path>
                <a:path w="21600" h="21600" extrusionOk="0">
                  <a:moveTo>
                    <a:pt x="5127" y="5145"/>
                  </a:moveTo>
                  <a:lnTo>
                    <a:pt x="7425" y="5145"/>
                  </a:lnTo>
                  <a:lnTo>
                    <a:pt x="7425" y="5824"/>
                  </a:lnTo>
                  <a:lnTo>
                    <a:pt x="5127" y="5824"/>
                  </a:lnTo>
                  <a:lnTo>
                    <a:pt x="5127" y="51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2" name="Letter"/>
            <p:cNvSpPr>
              <a:spLocks noEditPoints="1" noChangeArrowheads="1"/>
            </p:cNvSpPr>
            <p:nvPr/>
          </p:nvSpPr>
          <p:spPr bwMode="auto">
            <a:xfrm rot="-6383315">
              <a:off x="6073073" y="1900283"/>
              <a:ext cx="2266950" cy="1132490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0 h 21600"/>
                <a:gd name="T6" fmla="*/ 2147483646 w 21600"/>
                <a:gd name="T7" fmla="*/ 2147483646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0 w 21600"/>
                <a:gd name="T13" fmla="*/ 2147483646 h 21600"/>
                <a:gd name="T14" fmla="*/ 0 w 21600"/>
                <a:gd name="T15" fmla="*/ 214748364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04 w 21600"/>
                <a:gd name="T25" fmla="*/ 9216 h 21600"/>
                <a:gd name="T26" fmla="*/ 17504 w 21600"/>
                <a:gd name="T27" fmla="*/ 1837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14" y="0"/>
                  </a:moveTo>
                  <a:lnTo>
                    <a:pt x="21600" y="0"/>
                  </a:lnTo>
                  <a:lnTo>
                    <a:pt x="21600" y="21628"/>
                  </a:lnTo>
                  <a:lnTo>
                    <a:pt x="14" y="21628"/>
                  </a:lnTo>
                  <a:lnTo>
                    <a:pt x="14" y="0"/>
                  </a:lnTo>
                  <a:close/>
                </a:path>
                <a:path w="21600" h="21600" extrusionOk="0">
                  <a:moveTo>
                    <a:pt x="18476" y="2035"/>
                  </a:moveTo>
                  <a:lnTo>
                    <a:pt x="20539" y="2035"/>
                  </a:lnTo>
                  <a:lnTo>
                    <a:pt x="20539" y="6559"/>
                  </a:lnTo>
                  <a:lnTo>
                    <a:pt x="18476" y="6559"/>
                  </a:lnTo>
                  <a:lnTo>
                    <a:pt x="18476" y="2035"/>
                  </a:lnTo>
                  <a:close/>
                </a:path>
                <a:path w="21600" h="21600" extrusionOk="0">
                  <a:moveTo>
                    <a:pt x="884" y="2092"/>
                  </a:moveTo>
                  <a:lnTo>
                    <a:pt x="7425" y="2092"/>
                  </a:lnTo>
                  <a:lnTo>
                    <a:pt x="7425" y="2770"/>
                  </a:lnTo>
                  <a:lnTo>
                    <a:pt x="884" y="2770"/>
                  </a:lnTo>
                  <a:lnTo>
                    <a:pt x="884" y="2092"/>
                  </a:lnTo>
                  <a:close/>
                </a:path>
                <a:path w="21600" h="21600" extrusionOk="0">
                  <a:moveTo>
                    <a:pt x="884" y="3109"/>
                  </a:moveTo>
                  <a:lnTo>
                    <a:pt x="7425" y="3109"/>
                  </a:lnTo>
                  <a:lnTo>
                    <a:pt x="7425" y="3788"/>
                  </a:lnTo>
                  <a:lnTo>
                    <a:pt x="884" y="3788"/>
                  </a:lnTo>
                  <a:lnTo>
                    <a:pt x="884" y="3109"/>
                  </a:lnTo>
                  <a:close/>
                </a:path>
                <a:path w="21600" h="21600" extrusionOk="0">
                  <a:moveTo>
                    <a:pt x="884" y="4127"/>
                  </a:moveTo>
                  <a:lnTo>
                    <a:pt x="7425" y="4127"/>
                  </a:lnTo>
                  <a:lnTo>
                    <a:pt x="7425" y="4806"/>
                  </a:lnTo>
                  <a:lnTo>
                    <a:pt x="884" y="4806"/>
                  </a:lnTo>
                  <a:lnTo>
                    <a:pt x="884" y="4127"/>
                  </a:lnTo>
                  <a:close/>
                </a:path>
                <a:path w="21600" h="21600" extrusionOk="0">
                  <a:moveTo>
                    <a:pt x="5127" y="5145"/>
                  </a:moveTo>
                  <a:lnTo>
                    <a:pt x="7425" y="5145"/>
                  </a:lnTo>
                  <a:lnTo>
                    <a:pt x="7425" y="5824"/>
                  </a:lnTo>
                  <a:lnTo>
                    <a:pt x="5127" y="5824"/>
                  </a:lnTo>
                  <a:lnTo>
                    <a:pt x="5127" y="51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3" name="Letter"/>
            <p:cNvSpPr>
              <a:spLocks noEditPoints="1" noChangeArrowheads="1"/>
            </p:cNvSpPr>
            <p:nvPr/>
          </p:nvSpPr>
          <p:spPr bwMode="auto">
            <a:xfrm rot="2099742">
              <a:off x="5682695" y="2223640"/>
              <a:ext cx="2266677" cy="1133475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0 h 21600"/>
                <a:gd name="T6" fmla="*/ 2147483646 w 21600"/>
                <a:gd name="T7" fmla="*/ 2147483646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0 w 21600"/>
                <a:gd name="T13" fmla="*/ 2147483646 h 21600"/>
                <a:gd name="T14" fmla="*/ 0 w 21600"/>
                <a:gd name="T15" fmla="*/ 214748364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04 w 21600"/>
                <a:gd name="T25" fmla="*/ 9216 h 21600"/>
                <a:gd name="T26" fmla="*/ 17504 w 21600"/>
                <a:gd name="T27" fmla="*/ 1837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14" y="0"/>
                  </a:moveTo>
                  <a:lnTo>
                    <a:pt x="21600" y="0"/>
                  </a:lnTo>
                  <a:lnTo>
                    <a:pt x="21600" y="21628"/>
                  </a:lnTo>
                  <a:lnTo>
                    <a:pt x="14" y="21628"/>
                  </a:lnTo>
                  <a:lnTo>
                    <a:pt x="14" y="0"/>
                  </a:lnTo>
                  <a:close/>
                </a:path>
                <a:path w="21600" h="21600" extrusionOk="0">
                  <a:moveTo>
                    <a:pt x="18476" y="2035"/>
                  </a:moveTo>
                  <a:lnTo>
                    <a:pt x="20539" y="2035"/>
                  </a:lnTo>
                  <a:lnTo>
                    <a:pt x="20539" y="6559"/>
                  </a:lnTo>
                  <a:lnTo>
                    <a:pt x="18476" y="6559"/>
                  </a:lnTo>
                  <a:lnTo>
                    <a:pt x="18476" y="2035"/>
                  </a:lnTo>
                  <a:close/>
                </a:path>
                <a:path w="21600" h="21600" extrusionOk="0">
                  <a:moveTo>
                    <a:pt x="884" y="2092"/>
                  </a:moveTo>
                  <a:lnTo>
                    <a:pt x="7425" y="2092"/>
                  </a:lnTo>
                  <a:lnTo>
                    <a:pt x="7425" y="2770"/>
                  </a:lnTo>
                  <a:lnTo>
                    <a:pt x="884" y="2770"/>
                  </a:lnTo>
                  <a:lnTo>
                    <a:pt x="884" y="2092"/>
                  </a:lnTo>
                  <a:close/>
                </a:path>
                <a:path w="21600" h="21600" extrusionOk="0">
                  <a:moveTo>
                    <a:pt x="884" y="3109"/>
                  </a:moveTo>
                  <a:lnTo>
                    <a:pt x="7425" y="3109"/>
                  </a:lnTo>
                  <a:lnTo>
                    <a:pt x="7425" y="3788"/>
                  </a:lnTo>
                  <a:lnTo>
                    <a:pt x="884" y="3788"/>
                  </a:lnTo>
                  <a:lnTo>
                    <a:pt x="884" y="3109"/>
                  </a:lnTo>
                  <a:close/>
                </a:path>
                <a:path w="21600" h="21600" extrusionOk="0">
                  <a:moveTo>
                    <a:pt x="884" y="4127"/>
                  </a:moveTo>
                  <a:lnTo>
                    <a:pt x="7425" y="4127"/>
                  </a:lnTo>
                  <a:lnTo>
                    <a:pt x="7425" y="4806"/>
                  </a:lnTo>
                  <a:lnTo>
                    <a:pt x="884" y="4806"/>
                  </a:lnTo>
                  <a:lnTo>
                    <a:pt x="884" y="4127"/>
                  </a:lnTo>
                  <a:close/>
                </a:path>
                <a:path w="21600" h="21600" extrusionOk="0">
                  <a:moveTo>
                    <a:pt x="5127" y="5145"/>
                  </a:moveTo>
                  <a:lnTo>
                    <a:pt x="7425" y="5145"/>
                  </a:lnTo>
                  <a:lnTo>
                    <a:pt x="7425" y="5824"/>
                  </a:lnTo>
                  <a:lnTo>
                    <a:pt x="5127" y="5824"/>
                  </a:lnTo>
                  <a:lnTo>
                    <a:pt x="5127" y="51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4" name="Letter"/>
            <p:cNvSpPr>
              <a:spLocks noEditPoints="1" noChangeArrowheads="1"/>
            </p:cNvSpPr>
            <p:nvPr/>
          </p:nvSpPr>
          <p:spPr bwMode="auto">
            <a:xfrm>
              <a:off x="5803245" y="1980753"/>
              <a:ext cx="2266676" cy="1133475"/>
            </a:xfrm>
            <a:custGeom>
              <a:avLst/>
              <a:gdLst>
                <a:gd name="T0" fmla="*/ 0 w 21600"/>
                <a:gd name="T1" fmla="*/ 0 h 21600"/>
                <a:gd name="T2" fmla="*/ 2147483646 w 21600"/>
                <a:gd name="T3" fmla="*/ 0 h 21600"/>
                <a:gd name="T4" fmla="*/ 2147483646 w 21600"/>
                <a:gd name="T5" fmla="*/ 0 h 21600"/>
                <a:gd name="T6" fmla="*/ 2147483646 w 21600"/>
                <a:gd name="T7" fmla="*/ 2147483646 h 21600"/>
                <a:gd name="T8" fmla="*/ 2147483646 w 21600"/>
                <a:gd name="T9" fmla="*/ 2147483646 h 21600"/>
                <a:gd name="T10" fmla="*/ 2147483646 w 21600"/>
                <a:gd name="T11" fmla="*/ 2147483646 h 21600"/>
                <a:gd name="T12" fmla="*/ 0 w 21600"/>
                <a:gd name="T13" fmla="*/ 2147483646 h 21600"/>
                <a:gd name="T14" fmla="*/ 0 w 21600"/>
                <a:gd name="T15" fmla="*/ 214748364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5304 w 21600"/>
                <a:gd name="T25" fmla="*/ 9216 h 21600"/>
                <a:gd name="T26" fmla="*/ 17504 w 21600"/>
                <a:gd name="T27" fmla="*/ 1837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14" y="0"/>
                  </a:moveTo>
                  <a:lnTo>
                    <a:pt x="21600" y="0"/>
                  </a:lnTo>
                  <a:lnTo>
                    <a:pt x="21600" y="21628"/>
                  </a:lnTo>
                  <a:lnTo>
                    <a:pt x="14" y="21628"/>
                  </a:lnTo>
                  <a:lnTo>
                    <a:pt x="14" y="0"/>
                  </a:lnTo>
                  <a:close/>
                </a:path>
                <a:path w="21600" h="21600" extrusionOk="0">
                  <a:moveTo>
                    <a:pt x="18476" y="2035"/>
                  </a:moveTo>
                  <a:lnTo>
                    <a:pt x="20539" y="2035"/>
                  </a:lnTo>
                  <a:lnTo>
                    <a:pt x="20539" y="6559"/>
                  </a:lnTo>
                  <a:lnTo>
                    <a:pt x="18476" y="6559"/>
                  </a:lnTo>
                  <a:lnTo>
                    <a:pt x="18476" y="2035"/>
                  </a:lnTo>
                  <a:close/>
                </a:path>
                <a:path w="21600" h="21600" extrusionOk="0">
                  <a:moveTo>
                    <a:pt x="884" y="2092"/>
                  </a:moveTo>
                  <a:lnTo>
                    <a:pt x="7425" y="2092"/>
                  </a:lnTo>
                  <a:lnTo>
                    <a:pt x="7425" y="2770"/>
                  </a:lnTo>
                  <a:lnTo>
                    <a:pt x="884" y="2770"/>
                  </a:lnTo>
                  <a:lnTo>
                    <a:pt x="884" y="2092"/>
                  </a:lnTo>
                  <a:close/>
                </a:path>
                <a:path w="21600" h="21600" extrusionOk="0">
                  <a:moveTo>
                    <a:pt x="884" y="3109"/>
                  </a:moveTo>
                  <a:lnTo>
                    <a:pt x="7425" y="3109"/>
                  </a:lnTo>
                  <a:lnTo>
                    <a:pt x="7425" y="3788"/>
                  </a:lnTo>
                  <a:lnTo>
                    <a:pt x="884" y="3788"/>
                  </a:lnTo>
                  <a:lnTo>
                    <a:pt x="884" y="3109"/>
                  </a:lnTo>
                  <a:close/>
                </a:path>
                <a:path w="21600" h="21600" extrusionOk="0">
                  <a:moveTo>
                    <a:pt x="884" y="4127"/>
                  </a:moveTo>
                  <a:lnTo>
                    <a:pt x="7425" y="4127"/>
                  </a:lnTo>
                  <a:lnTo>
                    <a:pt x="7425" y="4806"/>
                  </a:lnTo>
                  <a:lnTo>
                    <a:pt x="884" y="4806"/>
                  </a:lnTo>
                  <a:lnTo>
                    <a:pt x="884" y="4127"/>
                  </a:lnTo>
                  <a:close/>
                </a:path>
                <a:path w="21600" h="21600" extrusionOk="0">
                  <a:moveTo>
                    <a:pt x="5127" y="5145"/>
                  </a:moveTo>
                  <a:lnTo>
                    <a:pt x="7425" y="5145"/>
                  </a:lnTo>
                  <a:lnTo>
                    <a:pt x="7425" y="5824"/>
                  </a:lnTo>
                  <a:lnTo>
                    <a:pt x="5127" y="5824"/>
                  </a:lnTo>
                  <a:lnTo>
                    <a:pt x="5127" y="5145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161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Baseline Survey</a:t>
            </a:r>
          </a:p>
        </p:txBody>
      </p:sp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3048000" y="1397000"/>
            <a:ext cx="6096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21508" name="Content Placeholder 6"/>
          <p:cNvSpPr>
            <a:spLocks noGrp="1"/>
          </p:cNvSpPr>
          <p:nvPr>
            <p:ph idx="1"/>
          </p:nvPr>
        </p:nvSpPr>
        <p:spPr>
          <a:xfrm>
            <a:off x="1447800" y="1695450"/>
            <a:ext cx="5105400" cy="432435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600" dirty="0"/>
              <a:t>	Collects basic demographic, health, and lifestyle information including:</a:t>
            </a:r>
          </a:p>
          <a:p>
            <a:pPr lvl="1" eaLnBrk="1" hangingPunct="1"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>
                <a:latin typeface="+mj-lt"/>
              </a:rPr>
              <a:t>Health status</a:t>
            </a:r>
          </a:p>
          <a:p>
            <a:pPr lvl="1" eaLnBrk="1" hangingPunct="1"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>
                <a:latin typeface="+mj-lt"/>
              </a:rPr>
              <a:t>Military experience</a:t>
            </a:r>
          </a:p>
          <a:p>
            <a:pPr lvl="1" eaLnBrk="1" hangingPunct="1"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>
                <a:latin typeface="+mj-lt"/>
              </a:rPr>
              <a:t>Medical history</a:t>
            </a:r>
          </a:p>
          <a:p>
            <a:pPr lvl="1" eaLnBrk="1" hangingPunct="1"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>
                <a:latin typeface="+mj-lt"/>
              </a:rPr>
              <a:t>Healthcare utilization</a:t>
            </a:r>
          </a:p>
          <a:p>
            <a:pPr lvl="1" eaLnBrk="1" hangingPunct="1"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>
                <a:latin typeface="+mj-lt"/>
              </a:rPr>
              <a:t>Family pedigree</a:t>
            </a:r>
          </a:p>
          <a:p>
            <a:pPr lvl="1" eaLnBrk="1" hangingPunct="1"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>
                <a:latin typeface="+mj-lt"/>
              </a:rPr>
              <a:t>Family history of disease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400" dirty="0"/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1" y="1295400"/>
            <a:ext cx="353377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048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MVP Study Visit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752600" y="1565276"/>
            <a:ext cx="8534400" cy="4987925"/>
          </a:xfrm>
        </p:spPr>
        <p:txBody>
          <a:bodyPr/>
          <a:lstStyle/>
          <a:p>
            <a:pPr fontAlgn="t">
              <a:buFont typeface="Arial" charset="0"/>
              <a:buChar char="•"/>
              <a:defRPr/>
            </a:pPr>
            <a:r>
              <a:rPr lang="en-US" sz="3200" dirty="0"/>
              <a:t>Study visit procedures</a:t>
            </a:r>
          </a:p>
          <a:p>
            <a:pPr lvl="1" fontAlgn="t"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sz="3200" dirty="0"/>
              <a:t>Obtain consent</a:t>
            </a:r>
            <a:r>
              <a:rPr lang="en-US" sz="3000" dirty="0"/>
              <a:t>/HIPAA</a:t>
            </a:r>
          </a:p>
          <a:p>
            <a:pPr lvl="1" fontAlgn="t"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sz="3200" dirty="0"/>
              <a:t>Collect blood specimen</a:t>
            </a:r>
          </a:p>
          <a:p>
            <a:pPr lvl="1" fontAlgn="t"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sz="3200" dirty="0"/>
              <a:t>Walk-ins given printed baseline form</a:t>
            </a:r>
          </a:p>
          <a:p>
            <a:pPr lvl="1" fontAlgn="t"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sz="3200" dirty="0"/>
              <a:t>Given MVP pin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3200" dirty="0"/>
              <a:t>All aspects are automated using SharePoint and GenISIS.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US" dirty="0"/>
          </a:p>
          <a:p>
            <a:pPr lvl="1" eaLnBrk="1" hangingPunct="1">
              <a:buFont typeface="Arial" charset="0"/>
              <a:buChar char="–"/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3796" name="Picture 3" descr="IMG_34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4" y="236538"/>
            <a:ext cx="3640137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78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Thank You / Lifestyle Survey</a:t>
            </a:r>
          </a:p>
        </p:txBody>
      </p:sp>
      <p:sp>
        <p:nvSpPr>
          <p:cNvPr id="23555" name="Content Placeholder 10"/>
          <p:cNvSpPr>
            <a:spLocks noGrp="1"/>
          </p:cNvSpPr>
          <p:nvPr>
            <p:ph idx="1"/>
          </p:nvPr>
        </p:nvSpPr>
        <p:spPr>
          <a:xfrm>
            <a:off x="1600200" y="1524000"/>
            <a:ext cx="4572000" cy="4324350"/>
          </a:xfrm>
        </p:spPr>
        <p:txBody>
          <a:bodyPr/>
          <a:lstStyle/>
          <a:p>
            <a:pPr eaLnBrk="1" fontAlgn="t" hangingPunct="1">
              <a:buFont typeface="Arial" charset="0"/>
              <a:buChar char="•"/>
              <a:defRPr/>
            </a:pPr>
            <a:r>
              <a:rPr lang="en-US" dirty="0"/>
              <a:t>Thank you letter</a:t>
            </a:r>
          </a:p>
          <a:p>
            <a:pPr eaLnBrk="1" fontAlgn="t" hangingPunct="1">
              <a:buFont typeface="Arial" charset="0"/>
              <a:buChar char="•"/>
              <a:defRPr/>
            </a:pPr>
            <a:r>
              <a:rPr lang="en-US" dirty="0"/>
              <a:t>Lifestyle Survey</a:t>
            </a:r>
          </a:p>
          <a:p>
            <a:pPr lvl="1" fontAlgn="t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/>
              <a:t>Occupational history</a:t>
            </a:r>
          </a:p>
          <a:p>
            <a:pPr lvl="1" fontAlgn="t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/>
              <a:t>Combat history</a:t>
            </a:r>
            <a:endParaRPr lang="en-US" dirty="0">
              <a:latin typeface="+mj-lt"/>
            </a:endParaRPr>
          </a:p>
          <a:p>
            <a:pPr lvl="1" fontAlgn="t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>
                <a:latin typeface="+mj-lt"/>
              </a:rPr>
              <a:t>Exercise habits</a:t>
            </a:r>
          </a:p>
          <a:p>
            <a:pPr lvl="1" fontAlgn="t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>
                <a:latin typeface="+mj-lt"/>
              </a:rPr>
              <a:t>Mental health</a:t>
            </a:r>
          </a:p>
          <a:p>
            <a:pPr lvl="1" fontAlgn="t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>
                <a:latin typeface="+mj-lt"/>
              </a:rPr>
              <a:t>Environmental exposures</a:t>
            </a:r>
          </a:p>
          <a:p>
            <a:pPr lvl="1" fontAlgn="t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Font typeface="Arial" charset="0"/>
              <a:buChar char="–"/>
              <a:defRPr/>
            </a:pPr>
            <a:r>
              <a:rPr lang="en-US" dirty="0">
                <a:latin typeface="+mj-lt"/>
              </a:rPr>
              <a:t>Dietary habits</a:t>
            </a:r>
          </a:p>
          <a:p>
            <a:pPr lvl="1" fontAlgn="t">
              <a:lnSpc>
                <a:spcPts val="2880"/>
              </a:lnSpc>
              <a:spcBef>
                <a:spcPts val="600"/>
              </a:spcBef>
              <a:spcAft>
                <a:spcPts val="600"/>
              </a:spcAft>
              <a:buClr>
                <a:srgbClr val="990000"/>
              </a:buClr>
              <a:buFont typeface="Arial" charset="0"/>
              <a:buChar char="–"/>
              <a:defRPr/>
            </a:pPr>
            <a:endParaRPr lang="en-US" dirty="0">
              <a:latin typeface="+mj-lt"/>
            </a:endParaRPr>
          </a:p>
          <a:p>
            <a:pPr eaLnBrk="1" fontAlgn="t" hangingPunct="1">
              <a:buFont typeface="Arial" charset="0"/>
              <a:buChar char="•"/>
              <a:defRPr/>
            </a:pPr>
            <a:endParaRPr lang="en-US" dirty="0"/>
          </a:p>
          <a:p>
            <a:pPr eaLnBrk="1" fontAlgn="t" hangingPunct="1">
              <a:buFont typeface="Arial" charset="0"/>
              <a:buChar char="•"/>
              <a:defRPr/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1" y="1371600"/>
            <a:ext cx="3459163" cy="447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2149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1" name="Group 2"/>
          <p:cNvGrpSpPr>
            <a:grpSpLocks/>
          </p:cNvGrpSpPr>
          <p:nvPr/>
        </p:nvGrpSpPr>
        <p:grpSpPr bwMode="auto">
          <a:xfrm>
            <a:off x="3273425" y="601664"/>
            <a:ext cx="8918575" cy="6138863"/>
            <a:chOff x="471805" y="431800"/>
            <a:chExt cx="8918269" cy="6138863"/>
          </a:xfrm>
        </p:grpSpPr>
        <p:sp>
          <p:nvSpPr>
            <p:cNvPr id="37923" name="TextBox 216"/>
            <p:cNvSpPr txBox="1">
              <a:spLocks noChangeArrowheads="1"/>
            </p:cNvSpPr>
            <p:nvPr/>
          </p:nvSpPr>
          <p:spPr bwMode="auto">
            <a:xfrm>
              <a:off x="6527800" y="599267"/>
              <a:ext cx="1676399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New England Consortium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10253F"/>
                  </a:solidFill>
                  <a:cs typeface="Arial" panose="020B0604020202020204" pitchFamily="34" charset="0"/>
                </a:rPr>
                <a:t>White River Junction, VT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10253F"/>
                  </a:solidFill>
                  <a:cs typeface="Arial" panose="020B0604020202020204" pitchFamily="34" charset="0"/>
                </a:rPr>
                <a:t>Northampton, MA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10253F"/>
                  </a:solidFill>
                  <a:cs typeface="Arial" panose="020B0604020202020204" pitchFamily="34" charset="0"/>
                </a:rPr>
                <a:t>Bedford, MA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10253F"/>
                  </a:solidFill>
                  <a:cs typeface="Arial" panose="020B0604020202020204" pitchFamily="34" charset="0"/>
                </a:rPr>
                <a:t>Manchester, NH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>
                  <a:solidFill>
                    <a:srgbClr val="10253F"/>
                  </a:solidFill>
                  <a:cs typeface="Arial" panose="020B0604020202020204" pitchFamily="34" charset="0"/>
                </a:rPr>
                <a:t>Togus, ME</a:t>
              </a:r>
              <a:endParaRPr lang="en-US" altLang="en-US" sz="700">
                <a:solidFill>
                  <a:srgbClr val="10253F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4" name="Group 108"/>
            <p:cNvGrpSpPr>
              <a:grpSpLocks/>
            </p:cNvGrpSpPr>
            <p:nvPr/>
          </p:nvGrpSpPr>
          <p:grpSpPr bwMode="auto">
            <a:xfrm>
              <a:off x="471805" y="431800"/>
              <a:ext cx="8031163" cy="6138863"/>
              <a:chOff x="310" y="816"/>
              <a:chExt cx="5059" cy="3867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5" name="Freeform 10"/>
              <p:cNvSpPr>
                <a:spLocks/>
              </p:cNvSpPr>
              <p:nvPr/>
            </p:nvSpPr>
            <p:spPr bwMode="auto">
              <a:xfrm>
                <a:off x="744" y="816"/>
                <a:ext cx="611" cy="465"/>
              </a:xfrm>
              <a:custGeom>
                <a:avLst/>
                <a:gdLst>
                  <a:gd name="T0" fmla="*/ 10 w 504"/>
                  <a:gd name="T1" fmla="*/ 232 h 382"/>
                  <a:gd name="T2" fmla="*/ 0 w 504"/>
                  <a:gd name="T3" fmla="*/ 205 h 382"/>
                  <a:gd name="T4" fmla="*/ 10 w 504"/>
                  <a:gd name="T5" fmla="*/ 215 h 382"/>
                  <a:gd name="T6" fmla="*/ 19 w 504"/>
                  <a:gd name="T7" fmla="*/ 186 h 382"/>
                  <a:gd name="T8" fmla="*/ 10 w 504"/>
                  <a:gd name="T9" fmla="*/ 177 h 382"/>
                  <a:gd name="T10" fmla="*/ 29 w 504"/>
                  <a:gd name="T11" fmla="*/ 167 h 382"/>
                  <a:gd name="T12" fmla="*/ 19 w 504"/>
                  <a:gd name="T13" fmla="*/ 159 h 382"/>
                  <a:gd name="T14" fmla="*/ 10 w 504"/>
                  <a:gd name="T15" fmla="*/ 148 h 382"/>
                  <a:gd name="T16" fmla="*/ 19 w 504"/>
                  <a:gd name="T17" fmla="*/ 129 h 382"/>
                  <a:gd name="T18" fmla="*/ 19 w 504"/>
                  <a:gd name="T19" fmla="*/ 94 h 382"/>
                  <a:gd name="T20" fmla="*/ 10 w 504"/>
                  <a:gd name="T21" fmla="*/ 65 h 382"/>
                  <a:gd name="T22" fmla="*/ 19 w 504"/>
                  <a:gd name="T23" fmla="*/ 19 h 382"/>
                  <a:gd name="T24" fmla="*/ 108 w 504"/>
                  <a:gd name="T25" fmla="*/ 75 h 382"/>
                  <a:gd name="T26" fmla="*/ 137 w 504"/>
                  <a:gd name="T27" fmla="*/ 83 h 382"/>
                  <a:gd name="T28" fmla="*/ 127 w 504"/>
                  <a:gd name="T29" fmla="*/ 121 h 382"/>
                  <a:gd name="T30" fmla="*/ 137 w 504"/>
                  <a:gd name="T31" fmla="*/ 159 h 382"/>
                  <a:gd name="T32" fmla="*/ 145 w 504"/>
                  <a:gd name="T33" fmla="*/ 129 h 382"/>
                  <a:gd name="T34" fmla="*/ 166 w 504"/>
                  <a:gd name="T35" fmla="*/ 102 h 382"/>
                  <a:gd name="T36" fmla="*/ 145 w 504"/>
                  <a:gd name="T37" fmla="*/ 56 h 382"/>
                  <a:gd name="T38" fmla="*/ 156 w 504"/>
                  <a:gd name="T39" fmla="*/ 56 h 382"/>
                  <a:gd name="T40" fmla="*/ 166 w 504"/>
                  <a:gd name="T41" fmla="*/ 27 h 382"/>
                  <a:gd name="T42" fmla="*/ 156 w 504"/>
                  <a:gd name="T43" fmla="*/ 0 h 382"/>
                  <a:gd name="T44" fmla="*/ 504 w 504"/>
                  <a:gd name="T45" fmla="*/ 94 h 382"/>
                  <a:gd name="T46" fmla="*/ 456 w 504"/>
                  <a:gd name="T47" fmla="*/ 382 h 382"/>
                  <a:gd name="T48" fmla="*/ 282 w 504"/>
                  <a:gd name="T49" fmla="*/ 353 h 382"/>
                  <a:gd name="T50" fmla="*/ 272 w 504"/>
                  <a:gd name="T51" fmla="*/ 345 h 382"/>
                  <a:gd name="T52" fmla="*/ 253 w 504"/>
                  <a:gd name="T53" fmla="*/ 345 h 382"/>
                  <a:gd name="T54" fmla="*/ 214 w 504"/>
                  <a:gd name="T55" fmla="*/ 353 h 382"/>
                  <a:gd name="T56" fmla="*/ 166 w 504"/>
                  <a:gd name="T57" fmla="*/ 353 h 382"/>
                  <a:gd name="T58" fmla="*/ 137 w 504"/>
                  <a:gd name="T59" fmla="*/ 336 h 382"/>
                  <a:gd name="T60" fmla="*/ 68 w 504"/>
                  <a:gd name="T61" fmla="*/ 326 h 382"/>
                  <a:gd name="T62" fmla="*/ 68 w 504"/>
                  <a:gd name="T63" fmla="*/ 288 h 382"/>
                  <a:gd name="T64" fmla="*/ 50 w 504"/>
                  <a:gd name="T65" fmla="*/ 261 h 382"/>
                  <a:gd name="T66" fmla="*/ 39 w 504"/>
                  <a:gd name="T67" fmla="*/ 251 h 382"/>
                  <a:gd name="T68" fmla="*/ 19 w 504"/>
                  <a:gd name="T69" fmla="*/ 242 h 3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04"/>
                  <a:gd name="T106" fmla="*/ 0 h 382"/>
                  <a:gd name="T107" fmla="*/ 504 w 504"/>
                  <a:gd name="T108" fmla="*/ 382 h 3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04" h="382">
                    <a:moveTo>
                      <a:pt x="19" y="242"/>
                    </a:moveTo>
                    <a:lnTo>
                      <a:pt x="10" y="232"/>
                    </a:lnTo>
                    <a:lnTo>
                      <a:pt x="0" y="232"/>
                    </a:lnTo>
                    <a:lnTo>
                      <a:pt x="0" y="205"/>
                    </a:lnTo>
                    <a:lnTo>
                      <a:pt x="10" y="205"/>
                    </a:lnTo>
                    <a:lnTo>
                      <a:pt x="10" y="215"/>
                    </a:lnTo>
                    <a:lnTo>
                      <a:pt x="19" y="205"/>
                    </a:lnTo>
                    <a:lnTo>
                      <a:pt x="19" y="186"/>
                    </a:lnTo>
                    <a:lnTo>
                      <a:pt x="10" y="186"/>
                    </a:lnTo>
                    <a:lnTo>
                      <a:pt x="10" y="177"/>
                    </a:lnTo>
                    <a:lnTo>
                      <a:pt x="19" y="177"/>
                    </a:lnTo>
                    <a:lnTo>
                      <a:pt x="29" y="167"/>
                    </a:lnTo>
                    <a:lnTo>
                      <a:pt x="19" y="167"/>
                    </a:lnTo>
                    <a:lnTo>
                      <a:pt x="19" y="159"/>
                    </a:lnTo>
                    <a:lnTo>
                      <a:pt x="10" y="167"/>
                    </a:lnTo>
                    <a:lnTo>
                      <a:pt x="10" y="148"/>
                    </a:lnTo>
                    <a:lnTo>
                      <a:pt x="19" y="140"/>
                    </a:lnTo>
                    <a:lnTo>
                      <a:pt x="19" y="129"/>
                    </a:lnTo>
                    <a:lnTo>
                      <a:pt x="10" y="121"/>
                    </a:lnTo>
                    <a:lnTo>
                      <a:pt x="19" y="94"/>
                    </a:lnTo>
                    <a:lnTo>
                      <a:pt x="19" y="83"/>
                    </a:lnTo>
                    <a:lnTo>
                      <a:pt x="10" y="65"/>
                    </a:lnTo>
                    <a:lnTo>
                      <a:pt x="10" y="27"/>
                    </a:lnTo>
                    <a:lnTo>
                      <a:pt x="19" y="19"/>
                    </a:lnTo>
                    <a:lnTo>
                      <a:pt x="68" y="56"/>
                    </a:lnTo>
                    <a:lnTo>
                      <a:pt x="108" y="75"/>
                    </a:lnTo>
                    <a:lnTo>
                      <a:pt x="116" y="83"/>
                    </a:lnTo>
                    <a:lnTo>
                      <a:pt x="137" y="83"/>
                    </a:lnTo>
                    <a:lnTo>
                      <a:pt x="137" y="121"/>
                    </a:lnTo>
                    <a:lnTo>
                      <a:pt x="127" y="121"/>
                    </a:lnTo>
                    <a:lnTo>
                      <a:pt x="127" y="167"/>
                    </a:lnTo>
                    <a:lnTo>
                      <a:pt x="137" y="159"/>
                    </a:lnTo>
                    <a:lnTo>
                      <a:pt x="145" y="140"/>
                    </a:lnTo>
                    <a:lnTo>
                      <a:pt x="145" y="129"/>
                    </a:lnTo>
                    <a:lnTo>
                      <a:pt x="166" y="112"/>
                    </a:lnTo>
                    <a:lnTo>
                      <a:pt x="166" y="102"/>
                    </a:lnTo>
                    <a:lnTo>
                      <a:pt x="156" y="83"/>
                    </a:lnTo>
                    <a:lnTo>
                      <a:pt x="145" y="56"/>
                    </a:lnTo>
                    <a:lnTo>
                      <a:pt x="156" y="46"/>
                    </a:lnTo>
                    <a:lnTo>
                      <a:pt x="156" y="56"/>
                    </a:lnTo>
                    <a:lnTo>
                      <a:pt x="166" y="37"/>
                    </a:lnTo>
                    <a:lnTo>
                      <a:pt x="166" y="27"/>
                    </a:lnTo>
                    <a:lnTo>
                      <a:pt x="156" y="27"/>
                    </a:lnTo>
                    <a:lnTo>
                      <a:pt x="156" y="0"/>
                    </a:lnTo>
                    <a:lnTo>
                      <a:pt x="350" y="56"/>
                    </a:lnTo>
                    <a:lnTo>
                      <a:pt x="504" y="94"/>
                    </a:lnTo>
                    <a:lnTo>
                      <a:pt x="456" y="345"/>
                    </a:lnTo>
                    <a:lnTo>
                      <a:pt x="456" y="382"/>
                    </a:lnTo>
                    <a:lnTo>
                      <a:pt x="321" y="353"/>
                    </a:lnTo>
                    <a:lnTo>
                      <a:pt x="282" y="353"/>
                    </a:lnTo>
                    <a:lnTo>
                      <a:pt x="282" y="345"/>
                    </a:lnTo>
                    <a:lnTo>
                      <a:pt x="272" y="345"/>
                    </a:lnTo>
                    <a:lnTo>
                      <a:pt x="262" y="353"/>
                    </a:lnTo>
                    <a:lnTo>
                      <a:pt x="253" y="345"/>
                    </a:lnTo>
                    <a:lnTo>
                      <a:pt x="243" y="353"/>
                    </a:lnTo>
                    <a:lnTo>
                      <a:pt x="214" y="353"/>
                    </a:lnTo>
                    <a:lnTo>
                      <a:pt x="195" y="345"/>
                    </a:lnTo>
                    <a:lnTo>
                      <a:pt x="166" y="353"/>
                    </a:lnTo>
                    <a:lnTo>
                      <a:pt x="166" y="345"/>
                    </a:lnTo>
                    <a:lnTo>
                      <a:pt x="137" y="336"/>
                    </a:lnTo>
                    <a:lnTo>
                      <a:pt x="87" y="336"/>
                    </a:lnTo>
                    <a:lnTo>
                      <a:pt x="68" y="326"/>
                    </a:lnTo>
                    <a:lnTo>
                      <a:pt x="58" y="317"/>
                    </a:lnTo>
                    <a:lnTo>
                      <a:pt x="68" y="288"/>
                    </a:lnTo>
                    <a:lnTo>
                      <a:pt x="68" y="270"/>
                    </a:lnTo>
                    <a:lnTo>
                      <a:pt x="50" y="261"/>
                    </a:lnTo>
                    <a:lnTo>
                      <a:pt x="39" y="261"/>
                    </a:lnTo>
                    <a:lnTo>
                      <a:pt x="39" y="251"/>
                    </a:lnTo>
                    <a:lnTo>
                      <a:pt x="29" y="242"/>
                    </a:lnTo>
                    <a:lnTo>
                      <a:pt x="19" y="242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" name="Freeform 11"/>
              <p:cNvSpPr>
                <a:spLocks/>
              </p:cNvSpPr>
              <p:nvPr/>
            </p:nvSpPr>
            <p:spPr bwMode="auto">
              <a:xfrm>
                <a:off x="580" y="1111"/>
                <a:ext cx="742" cy="646"/>
              </a:xfrm>
              <a:custGeom>
                <a:avLst/>
                <a:gdLst>
                  <a:gd name="T0" fmla="*/ 10 w 612"/>
                  <a:gd name="T1" fmla="*/ 400 h 530"/>
                  <a:gd name="T2" fmla="*/ 0 w 612"/>
                  <a:gd name="T3" fmla="*/ 389 h 530"/>
                  <a:gd name="T4" fmla="*/ 0 w 612"/>
                  <a:gd name="T5" fmla="*/ 354 h 530"/>
                  <a:gd name="T6" fmla="*/ 10 w 612"/>
                  <a:gd name="T7" fmla="*/ 335 h 530"/>
                  <a:gd name="T8" fmla="*/ 0 w 612"/>
                  <a:gd name="T9" fmla="*/ 306 h 530"/>
                  <a:gd name="T10" fmla="*/ 19 w 612"/>
                  <a:gd name="T11" fmla="*/ 287 h 530"/>
                  <a:gd name="T12" fmla="*/ 19 w 612"/>
                  <a:gd name="T13" fmla="*/ 279 h 530"/>
                  <a:gd name="T14" fmla="*/ 29 w 612"/>
                  <a:gd name="T15" fmla="*/ 279 h 530"/>
                  <a:gd name="T16" fmla="*/ 29 w 612"/>
                  <a:gd name="T17" fmla="*/ 260 h 530"/>
                  <a:gd name="T18" fmla="*/ 48 w 612"/>
                  <a:gd name="T19" fmla="*/ 241 h 530"/>
                  <a:gd name="T20" fmla="*/ 87 w 612"/>
                  <a:gd name="T21" fmla="*/ 132 h 530"/>
                  <a:gd name="T22" fmla="*/ 106 w 612"/>
                  <a:gd name="T23" fmla="*/ 113 h 530"/>
                  <a:gd name="T24" fmla="*/ 127 w 612"/>
                  <a:gd name="T25" fmla="*/ 38 h 530"/>
                  <a:gd name="T26" fmla="*/ 135 w 612"/>
                  <a:gd name="T27" fmla="*/ 19 h 530"/>
                  <a:gd name="T28" fmla="*/ 135 w 612"/>
                  <a:gd name="T29" fmla="*/ 0 h 530"/>
                  <a:gd name="T30" fmla="*/ 164 w 612"/>
                  <a:gd name="T31" fmla="*/ 0 h 530"/>
                  <a:gd name="T32" fmla="*/ 174 w 612"/>
                  <a:gd name="T33" fmla="*/ 10 h 530"/>
                  <a:gd name="T34" fmla="*/ 174 w 612"/>
                  <a:gd name="T35" fmla="*/ 19 h 530"/>
                  <a:gd name="T36" fmla="*/ 185 w 612"/>
                  <a:gd name="T37" fmla="*/ 19 h 530"/>
                  <a:gd name="T38" fmla="*/ 203 w 612"/>
                  <a:gd name="T39" fmla="*/ 29 h 530"/>
                  <a:gd name="T40" fmla="*/ 203 w 612"/>
                  <a:gd name="T41" fmla="*/ 46 h 530"/>
                  <a:gd name="T42" fmla="*/ 193 w 612"/>
                  <a:gd name="T43" fmla="*/ 75 h 530"/>
                  <a:gd name="T44" fmla="*/ 203 w 612"/>
                  <a:gd name="T45" fmla="*/ 84 h 530"/>
                  <a:gd name="T46" fmla="*/ 222 w 612"/>
                  <a:gd name="T47" fmla="*/ 94 h 530"/>
                  <a:gd name="T48" fmla="*/ 272 w 612"/>
                  <a:gd name="T49" fmla="*/ 94 h 530"/>
                  <a:gd name="T50" fmla="*/ 301 w 612"/>
                  <a:gd name="T51" fmla="*/ 103 h 530"/>
                  <a:gd name="T52" fmla="*/ 301 w 612"/>
                  <a:gd name="T53" fmla="*/ 113 h 530"/>
                  <a:gd name="T54" fmla="*/ 330 w 612"/>
                  <a:gd name="T55" fmla="*/ 103 h 530"/>
                  <a:gd name="T56" fmla="*/ 349 w 612"/>
                  <a:gd name="T57" fmla="*/ 113 h 530"/>
                  <a:gd name="T58" fmla="*/ 378 w 612"/>
                  <a:gd name="T59" fmla="*/ 113 h 530"/>
                  <a:gd name="T60" fmla="*/ 388 w 612"/>
                  <a:gd name="T61" fmla="*/ 103 h 530"/>
                  <a:gd name="T62" fmla="*/ 398 w 612"/>
                  <a:gd name="T63" fmla="*/ 113 h 530"/>
                  <a:gd name="T64" fmla="*/ 407 w 612"/>
                  <a:gd name="T65" fmla="*/ 103 h 530"/>
                  <a:gd name="T66" fmla="*/ 417 w 612"/>
                  <a:gd name="T67" fmla="*/ 103 h 530"/>
                  <a:gd name="T68" fmla="*/ 417 w 612"/>
                  <a:gd name="T69" fmla="*/ 113 h 530"/>
                  <a:gd name="T70" fmla="*/ 456 w 612"/>
                  <a:gd name="T71" fmla="*/ 113 h 530"/>
                  <a:gd name="T72" fmla="*/ 591 w 612"/>
                  <a:gd name="T73" fmla="*/ 140 h 530"/>
                  <a:gd name="T74" fmla="*/ 591 w 612"/>
                  <a:gd name="T75" fmla="*/ 149 h 530"/>
                  <a:gd name="T76" fmla="*/ 612 w 612"/>
                  <a:gd name="T77" fmla="*/ 166 h 530"/>
                  <a:gd name="T78" fmla="*/ 612 w 612"/>
                  <a:gd name="T79" fmla="*/ 176 h 530"/>
                  <a:gd name="T80" fmla="*/ 583 w 612"/>
                  <a:gd name="T81" fmla="*/ 232 h 530"/>
                  <a:gd name="T82" fmla="*/ 554 w 612"/>
                  <a:gd name="T83" fmla="*/ 260 h 530"/>
                  <a:gd name="T84" fmla="*/ 533 w 612"/>
                  <a:gd name="T85" fmla="*/ 287 h 530"/>
                  <a:gd name="T86" fmla="*/ 533 w 612"/>
                  <a:gd name="T87" fmla="*/ 306 h 530"/>
                  <a:gd name="T88" fmla="*/ 544 w 612"/>
                  <a:gd name="T89" fmla="*/ 306 h 530"/>
                  <a:gd name="T90" fmla="*/ 554 w 612"/>
                  <a:gd name="T91" fmla="*/ 316 h 530"/>
                  <a:gd name="T92" fmla="*/ 554 w 612"/>
                  <a:gd name="T93" fmla="*/ 325 h 530"/>
                  <a:gd name="T94" fmla="*/ 544 w 612"/>
                  <a:gd name="T95" fmla="*/ 325 h 530"/>
                  <a:gd name="T96" fmla="*/ 544 w 612"/>
                  <a:gd name="T97" fmla="*/ 335 h 530"/>
                  <a:gd name="T98" fmla="*/ 533 w 612"/>
                  <a:gd name="T99" fmla="*/ 354 h 530"/>
                  <a:gd name="T100" fmla="*/ 494 w 612"/>
                  <a:gd name="T101" fmla="*/ 530 h 530"/>
                  <a:gd name="T102" fmla="*/ 291 w 612"/>
                  <a:gd name="T103" fmla="*/ 475 h 530"/>
                  <a:gd name="T104" fmla="*/ 10 w 612"/>
                  <a:gd name="T105" fmla="*/ 400 h 53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12"/>
                  <a:gd name="T160" fmla="*/ 0 h 530"/>
                  <a:gd name="T161" fmla="*/ 612 w 612"/>
                  <a:gd name="T162" fmla="*/ 530 h 53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12" h="530">
                    <a:moveTo>
                      <a:pt x="10" y="400"/>
                    </a:moveTo>
                    <a:lnTo>
                      <a:pt x="0" y="389"/>
                    </a:lnTo>
                    <a:lnTo>
                      <a:pt x="0" y="354"/>
                    </a:lnTo>
                    <a:lnTo>
                      <a:pt x="10" y="335"/>
                    </a:lnTo>
                    <a:lnTo>
                      <a:pt x="0" y="306"/>
                    </a:lnTo>
                    <a:lnTo>
                      <a:pt x="19" y="287"/>
                    </a:lnTo>
                    <a:lnTo>
                      <a:pt x="19" y="279"/>
                    </a:lnTo>
                    <a:lnTo>
                      <a:pt x="29" y="279"/>
                    </a:lnTo>
                    <a:lnTo>
                      <a:pt x="29" y="260"/>
                    </a:lnTo>
                    <a:lnTo>
                      <a:pt x="48" y="241"/>
                    </a:lnTo>
                    <a:lnTo>
                      <a:pt x="87" y="132"/>
                    </a:lnTo>
                    <a:lnTo>
                      <a:pt x="106" y="113"/>
                    </a:lnTo>
                    <a:lnTo>
                      <a:pt x="127" y="38"/>
                    </a:lnTo>
                    <a:lnTo>
                      <a:pt x="135" y="19"/>
                    </a:lnTo>
                    <a:lnTo>
                      <a:pt x="135" y="0"/>
                    </a:lnTo>
                    <a:lnTo>
                      <a:pt x="164" y="0"/>
                    </a:lnTo>
                    <a:lnTo>
                      <a:pt x="174" y="10"/>
                    </a:lnTo>
                    <a:lnTo>
                      <a:pt x="174" y="19"/>
                    </a:lnTo>
                    <a:lnTo>
                      <a:pt x="185" y="19"/>
                    </a:lnTo>
                    <a:lnTo>
                      <a:pt x="203" y="29"/>
                    </a:lnTo>
                    <a:lnTo>
                      <a:pt x="203" y="46"/>
                    </a:lnTo>
                    <a:lnTo>
                      <a:pt x="193" y="75"/>
                    </a:lnTo>
                    <a:lnTo>
                      <a:pt x="203" y="84"/>
                    </a:lnTo>
                    <a:lnTo>
                      <a:pt x="222" y="94"/>
                    </a:lnTo>
                    <a:lnTo>
                      <a:pt x="272" y="94"/>
                    </a:lnTo>
                    <a:lnTo>
                      <a:pt x="301" y="103"/>
                    </a:lnTo>
                    <a:lnTo>
                      <a:pt x="301" y="113"/>
                    </a:lnTo>
                    <a:lnTo>
                      <a:pt x="330" y="103"/>
                    </a:lnTo>
                    <a:lnTo>
                      <a:pt x="349" y="113"/>
                    </a:lnTo>
                    <a:lnTo>
                      <a:pt x="378" y="113"/>
                    </a:lnTo>
                    <a:lnTo>
                      <a:pt x="388" y="103"/>
                    </a:lnTo>
                    <a:lnTo>
                      <a:pt x="398" y="113"/>
                    </a:lnTo>
                    <a:lnTo>
                      <a:pt x="407" y="103"/>
                    </a:lnTo>
                    <a:lnTo>
                      <a:pt x="417" y="103"/>
                    </a:lnTo>
                    <a:lnTo>
                      <a:pt x="417" y="113"/>
                    </a:lnTo>
                    <a:lnTo>
                      <a:pt x="456" y="113"/>
                    </a:lnTo>
                    <a:lnTo>
                      <a:pt x="591" y="140"/>
                    </a:lnTo>
                    <a:lnTo>
                      <a:pt x="591" y="149"/>
                    </a:lnTo>
                    <a:lnTo>
                      <a:pt x="612" y="166"/>
                    </a:lnTo>
                    <a:lnTo>
                      <a:pt x="612" y="176"/>
                    </a:lnTo>
                    <a:lnTo>
                      <a:pt x="583" y="232"/>
                    </a:lnTo>
                    <a:lnTo>
                      <a:pt x="554" y="260"/>
                    </a:lnTo>
                    <a:lnTo>
                      <a:pt x="533" y="287"/>
                    </a:lnTo>
                    <a:lnTo>
                      <a:pt x="533" y="306"/>
                    </a:lnTo>
                    <a:lnTo>
                      <a:pt x="544" y="306"/>
                    </a:lnTo>
                    <a:lnTo>
                      <a:pt x="554" y="316"/>
                    </a:lnTo>
                    <a:lnTo>
                      <a:pt x="554" y="325"/>
                    </a:lnTo>
                    <a:lnTo>
                      <a:pt x="544" y="325"/>
                    </a:lnTo>
                    <a:lnTo>
                      <a:pt x="544" y="335"/>
                    </a:lnTo>
                    <a:lnTo>
                      <a:pt x="533" y="354"/>
                    </a:lnTo>
                    <a:lnTo>
                      <a:pt x="494" y="530"/>
                    </a:lnTo>
                    <a:lnTo>
                      <a:pt x="291" y="475"/>
                    </a:lnTo>
                    <a:lnTo>
                      <a:pt x="10" y="400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" name="Freeform 12"/>
              <p:cNvSpPr>
                <a:spLocks/>
              </p:cNvSpPr>
              <p:nvPr/>
            </p:nvSpPr>
            <p:spPr bwMode="auto">
              <a:xfrm>
                <a:off x="509" y="1598"/>
                <a:ext cx="741" cy="1303"/>
              </a:xfrm>
              <a:custGeom>
                <a:avLst/>
                <a:gdLst>
                  <a:gd name="T0" fmla="*/ 349 w 610"/>
                  <a:gd name="T1" fmla="*/ 1050 h 1069"/>
                  <a:gd name="T2" fmla="*/ 338 w 610"/>
                  <a:gd name="T3" fmla="*/ 1023 h 1069"/>
                  <a:gd name="T4" fmla="*/ 338 w 610"/>
                  <a:gd name="T5" fmla="*/ 987 h 1069"/>
                  <a:gd name="T6" fmla="*/ 320 w 610"/>
                  <a:gd name="T7" fmla="*/ 941 h 1069"/>
                  <a:gd name="T8" fmla="*/ 291 w 610"/>
                  <a:gd name="T9" fmla="*/ 912 h 1069"/>
                  <a:gd name="T10" fmla="*/ 272 w 610"/>
                  <a:gd name="T11" fmla="*/ 903 h 1069"/>
                  <a:gd name="T12" fmla="*/ 272 w 610"/>
                  <a:gd name="T13" fmla="*/ 884 h 1069"/>
                  <a:gd name="T14" fmla="*/ 251 w 610"/>
                  <a:gd name="T15" fmla="*/ 874 h 1069"/>
                  <a:gd name="T16" fmla="*/ 222 w 610"/>
                  <a:gd name="T17" fmla="*/ 855 h 1069"/>
                  <a:gd name="T18" fmla="*/ 203 w 610"/>
                  <a:gd name="T19" fmla="*/ 819 h 1069"/>
                  <a:gd name="T20" fmla="*/ 156 w 610"/>
                  <a:gd name="T21" fmla="*/ 801 h 1069"/>
                  <a:gd name="T22" fmla="*/ 125 w 610"/>
                  <a:gd name="T23" fmla="*/ 782 h 1069"/>
                  <a:gd name="T24" fmla="*/ 135 w 610"/>
                  <a:gd name="T25" fmla="*/ 753 h 1069"/>
                  <a:gd name="T26" fmla="*/ 125 w 610"/>
                  <a:gd name="T27" fmla="*/ 717 h 1069"/>
                  <a:gd name="T28" fmla="*/ 116 w 610"/>
                  <a:gd name="T29" fmla="*/ 688 h 1069"/>
                  <a:gd name="T30" fmla="*/ 96 w 610"/>
                  <a:gd name="T31" fmla="*/ 632 h 1069"/>
                  <a:gd name="T32" fmla="*/ 87 w 610"/>
                  <a:gd name="T33" fmla="*/ 613 h 1069"/>
                  <a:gd name="T34" fmla="*/ 77 w 610"/>
                  <a:gd name="T35" fmla="*/ 567 h 1069"/>
                  <a:gd name="T36" fmla="*/ 87 w 610"/>
                  <a:gd name="T37" fmla="*/ 558 h 1069"/>
                  <a:gd name="T38" fmla="*/ 77 w 610"/>
                  <a:gd name="T39" fmla="*/ 521 h 1069"/>
                  <a:gd name="T40" fmla="*/ 58 w 610"/>
                  <a:gd name="T41" fmla="*/ 456 h 1069"/>
                  <a:gd name="T42" fmla="*/ 67 w 610"/>
                  <a:gd name="T43" fmla="*/ 437 h 1069"/>
                  <a:gd name="T44" fmla="*/ 77 w 610"/>
                  <a:gd name="T45" fmla="*/ 456 h 1069"/>
                  <a:gd name="T46" fmla="*/ 87 w 610"/>
                  <a:gd name="T47" fmla="*/ 437 h 1069"/>
                  <a:gd name="T48" fmla="*/ 87 w 610"/>
                  <a:gd name="T49" fmla="*/ 408 h 1069"/>
                  <a:gd name="T50" fmla="*/ 67 w 610"/>
                  <a:gd name="T51" fmla="*/ 418 h 1069"/>
                  <a:gd name="T52" fmla="*/ 58 w 610"/>
                  <a:gd name="T53" fmla="*/ 427 h 1069"/>
                  <a:gd name="T54" fmla="*/ 38 w 610"/>
                  <a:gd name="T55" fmla="*/ 399 h 1069"/>
                  <a:gd name="T56" fmla="*/ 29 w 610"/>
                  <a:gd name="T57" fmla="*/ 336 h 1069"/>
                  <a:gd name="T58" fmla="*/ 9 w 610"/>
                  <a:gd name="T59" fmla="*/ 299 h 1069"/>
                  <a:gd name="T60" fmla="*/ 9 w 610"/>
                  <a:gd name="T61" fmla="*/ 280 h 1069"/>
                  <a:gd name="T62" fmla="*/ 19 w 610"/>
                  <a:gd name="T63" fmla="*/ 242 h 1069"/>
                  <a:gd name="T64" fmla="*/ 19 w 610"/>
                  <a:gd name="T65" fmla="*/ 215 h 1069"/>
                  <a:gd name="T66" fmla="*/ 9 w 610"/>
                  <a:gd name="T67" fmla="*/ 186 h 1069"/>
                  <a:gd name="T68" fmla="*/ 0 w 610"/>
                  <a:gd name="T69" fmla="*/ 167 h 1069"/>
                  <a:gd name="T70" fmla="*/ 9 w 610"/>
                  <a:gd name="T71" fmla="*/ 148 h 1069"/>
                  <a:gd name="T72" fmla="*/ 9 w 610"/>
                  <a:gd name="T73" fmla="*/ 121 h 1069"/>
                  <a:gd name="T74" fmla="*/ 38 w 610"/>
                  <a:gd name="T75" fmla="*/ 75 h 1069"/>
                  <a:gd name="T76" fmla="*/ 58 w 610"/>
                  <a:gd name="T77" fmla="*/ 27 h 1069"/>
                  <a:gd name="T78" fmla="*/ 58 w 610"/>
                  <a:gd name="T79" fmla="*/ 0 h 1069"/>
                  <a:gd name="T80" fmla="*/ 349 w 610"/>
                  <a:gd name="T81" fmla="*/ 75 h 1069"/>
                  <a:gd name="T82" fmla="*/ 591 w 610"/>
                  <a:gd name="T83" fmla="*/ 847 h 1069"/>
                  <a:gd name="T84" fmla="*/ 602 w 610"/>
                  <a:gd name="T85" fmla="*/ 884 h 1069"/>
                  <a:gd name="T86" fmla="*/ 610 w 610"/>
                  <a:gd name="T87" fmla="*/ 912 h 1069"/>
                  <a:gd name="T88" fmla="*/ 602 w 610"/>
                  <a:gd name="T89" fmla="*/ 941 h 1069"/>
                  <a:gd name="T90" fmla="*/ 581 w 610"/>
                  <a:gd name="T91" fmla="*/ 958 h 1069"/>
                  <a:gd name="T92" fmla="*/ 562 w 610"/>
                  <a:gd name="T93" fmla="*/ 1005 h 1069"/>
                  <a:gd name="T94" fmla="*/ 552 w 610"/>
                  <a:gd name="T95" fmla="*/ 1041 h 1069"/>
                  <a:gd name="T96" fmla="*/ 562 w 610"/>
                  <a:gd name="T97" fmla="*/ 1060 h 1069"/>
                  <a:gd name="T98" fmla="*/ 533 w 610"/>
                  <a:gd name="T99" fmla="*/ 1069 h 106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10"/>
                  <a:gd name="T151" fmla="*/ 0 h 1069"/>
                  <a:gd name="T152" fmla="*/ 610 w 610"/>
                  <a:gd name="T153" fmla="*/ 1069 h 106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10" h="1069">
                    <a:moveTo>
                      <a:pt x="533" y="1069"/>
                    </a:moveTo>
                    <a:lnTo>
                      <a:pt x="349" y="1050"/>
                    </a:lnTo>
                    <a:lnTo>
                      <a:pt x="349" y="1023"/>
                    </a:lnTo>
                    <a:lnTo>
                      <a:pt x="338" y="1023"/>
                    </a:lnTo>
                    <a:lnTo>
                      <a:pt x="349" y="1014"/>
                    </a:lnTo>
                    <a:lnTo>
                      <a:pt x="338" y="987"/>
                    </a:lnTo>
                    <a:lnTo>
                      <a:pt x="330" y="949"/>
                    </a:lnTo>
                    <a:lnTo>
                      <a:pt x="320" y="941"/>
                    </a:lnTo>
                    <a:lnTo>
                      <a:pt x="309" y="922"/>
                    </a:lnTo>
                    <a:lnTo>
                      <a:pt x="291" y="912"/>
                    </a:lnTo>
                    <a:lnTo>
                      <a:pt x="280" y="912"/>
                    </a:lnTo>
                    <a:lnTo>
                      <a:pt x="272" y="903"/>
                    </a:lnTo>
                    <a:lnTo>
                      <a:pt x="280" y="893"/>
                    </a:lnTo>
                    <a:lnTo>
                      <a:pt x="272" y="884"/>
                    </a:lnTo>
                    <a:lnTo>
                      <a:pt x="272" y="874"/>
                    </a:lnTo>
                    <a:lnTo>
                      <a:pt x="251" y="874"/>
                    </a:lnTo>
                    <a:lnTo>
                      <a:pt x="243" y="865"/>
                    </a:lnTo>
                    <a:lnTo>
                      <a:pt x="222" y="855"/>
                    </a:lnTo>
                    <a:lnTo>
                      <a:pt x="214" y="828"/>
                    </a:lnTo>
                    <a:lnTo>
                      <a:pt x="203" y="819"/>
                    </a:lnTo>
                    <a:lnTo>
                      <a:pt x="193" y="819"/>
                    </a:lnTo>
                    <a:lnTo>
                      <a:pt x="156" y="801"/>
                    </a:lnTo>
                    <a:lnTo>
                      <a:pt x="145" y="801"/>
                    </a:lnTo>
                    <a:lnTo>
                      <a:pt x="125" y="782"/>
                    </a:lnTo>
                    <a:lnTo>
                      <a:pt x="125" y="772"/>
                    </a:lnTo>
                    <a:lnTo>
                      <a:pt x="135" y="753"/>
                    </a:lnTo>
                    <a:lnTo>
                      <a:pt x="135" y="725"/>
                    </a:lnTo>
                    <a:lnTo>
                      <a:pt x="125" y="717"/>
                    </a:lnTo>
                    <a:lnTo>
                      <a:pt x="125" y="698"/>
                    </a:lnTo>
                    <a:lnTo>
                      <a:pt x="116" y="688"/>
                    </a:lnTo>
                    <a:lnTo>
                      <a:pt x="96" y="642"/>
                    </a:lnTo>
                    <a:lnTo>
                      <a:pt x="96" y="632"/>
                    </a:lnTo>
                    <a:lnTo>
                      <a:pt x="87" y="623"/>
                    </a:lnTo>
                    <a:lnTo>
                      <a:pt x="87" y="613"/>
                    </a:lnTo>
                    <a:lnTo>
                      <a:pt x="67" y="585"/>
                    </a:lnTo>
                    <a:lnTo>
                      <a:pt x="77" y="567"/>
                    </a:lnTo>
                    <a:lnTo>
                      <a:pt x="77" y="558"/>
                    </a:lnTo>
                    <a:lnTo>
                      <a:pt x="87" y="558"/>
                    </a:lnTo>
                    <a:lnTo>
                      <a:pt x="87" y="529"/>
                    </a:lnTo>
                    <a:lnTo>
                      <a:pt x="77" y="521"/>
                    </a:lnTo>
                    <a:lnTo>
                      <a:pt x="58" y="510"/>
                    </a:lnTo>
                    <a:lnTo>
                      <a:pt x="58" y="456"/>
                    </a:lnTo>
                    <a:lnTo>
                      <a:pt x="67" y="456"/>
                    </a:lnTo>
                    <a:lnTo>
                      <a:pt x="67" y="437"/>
                    </a:lnTo>
                    <a:lnTo>
                      <a:pt x="67" y="456"/>
                    </a:lnTo>
                    <a:lnTo>
                      <a:pt x="77" y="456"/>
                    </a:lnTo>
                    <a:lnTo>
                      <a:pt x="87" y="464"/>
                    </a:lnTo>
                    <a:lnTo>
                      <a:pt x="87" y="437"/>
                    </a:lnTo>
                    <a:lnTo>
                      <a:pt x="77" y="427"/>
                    </a:lnTo>
                    <a:lnTo>
                      <a:pt x="87" y="408"/>
                    </a:lnTo>
                    <a:lnTo>
                      <a:pt x="77" y="408"/>
                    </a:lnTo>
                    <a:lnTo>
                      <a:pt x="67" y="418"/>
                    </a:lnTo>
                    <a:lnTo>
                      <a:pt x="67" y="427"/>
                    </a:lnTo>
                    <a:lnTo>
                      <a:pt x="58" y="427"/>
                    </a:lnTo>
                    <a:lnTo>
                      <a:pt x="48" y="408"/>
                    </a:lnTo>
                    <a:lnTo>
                      <a:pt x="38" y="399"/>
                    </a:lnTo>
                    <a:lnTo>
                      <a:pt x="38" y="353"/>
                    </a:lnTo>
                    <a:lnTo>
                      <a:pt x="29" y="336"/>
                    </a:lnTo>
                    <a:lnTo>
                      <a:pt x="19" y="326"/>
                    </a:lnTo>
                    <a:lnTo>
                      <a:pt x="9" y="299"/>
                    </a:lnTo>
                    <a:lnTo>
                      <a:pt x="19" y="288"/>
                    </a:lnTo>
                    <a:lnTo>
                      <a:pt x="9" y="280"/>
                    </a:lnTo>
                    <a:lnTo>
                      <a:pt x="9" y="270"/>
                    </a:lnTo>
                    <a:lnTo>
                      <a:pt x="19" y="242"/>
                    </a:lnTo>
                    <a:lnTo>
                      <a:pt x="29" y="232"/>
                    </a:lnTo>
                    <a:lnTo>
                      <a:pt x="19" y="215"/>
                    </a:lnTo>
                    <a:lnTo>
                      <a:pt x="19" y="186"/>
                    </a:lnTo>
                    <a:lnTo>
                      <a:pt x="9" y="186"/>
                    </a:lnTo>
                    <a:lnTo>
                      <a:pt x="9" y="177"/>
                    </a:lnTo>
                    <a:lnTo>
                      <a:pt x="0" y="167"/>
                    </a:lnTo>
                    <a:lnTo>
                      <a:pt x="0" y="148"/>
                    </a:lnTo>
                    <a:lnTo>
                      <a:pt x="9" y="148"/>
                    </a:lnTo>
                    <a:lnTo>
                      <a:pt x="0" y="140"/>
                    </a:lnTo>
                    <a:lnTo>
                      <a:pt x="9" y="121"/>
                    </a:lnTo>
                    <a:lnTo>
                      <a:pt x="38" y="94"/>
                    </a:lnTo>
                    <a:lnTo>
                      <a:pt x="38" y="75"/>
                    </a:lnTo>
                    <a:lnTo>
                      <a:pt x="58" y="56"/>
                    </a:lnTo>
                    <a:lnTo>
                      <a:pt x="58" y="27"/>
                    </a:lnTo>
                    <a:lnTo>
                      <a:pt x="48" y="19"/>
                    </a:lnTo>
                    <a:lnTo>
                      <a:pt x="58" y="0"/>
                    </a:lnTo>
                    <a:lnTo>
                      <a:pt x="67" y="0"/>
                    </a:lnTo>
                    <a:lnTo>
                      <a:pt x="349" y="75"/>
                    </a:lnTo>
                    <a:lnTo>
                      <a:pt x="280" y="372"/>
                    </a:lnTo>
                    <a:lnTo>
                      <a:pt x="591" y="847"/>
                    </a:lnTo>
                    <a:lnTo>
                      <a:pt x="591" y="874"/>
                    </a:lnTo>
                    <a:lnTo>
                      <a:pt x="602" y="884"/>
                    </a:lnTo>
                    <a:lnTo>
                      <a:pt x="602" y="912"/>
                    </a:lnTo>
                    <a:lnTo>
                      <a:pt x="610" y="912"/>
                    </a:lnTo>
                    <a:lnTo>
                      <a:pt x="610" y="930"/>
                    </a:lnTo>
                    <a:lnTo>
                      <a:pt x="602" y="941"/>
                    </a:lnTo>
                    <a:lnTo>
                      <a:pt x="591" y="941"/>
                    </a:lnTo>
                    <a:lnTo>
                      <a:pt x="581" y="958"/>
                    </a:lnTo>
                    <a:lnTo>
                      <a:pt x="573" y="987"/>
                    </a:lnTo>
                    <a:lnTo>
                      <a:pt x="562" y="1005"/>
                    </a:lnTo>
                    <a:lnTo>
                      <a:pt x="552" y="1005"/>
                    </a:lnTo>
                    <a:lnTo>
                      <a:pt x="552" y="1041"/>
                    </a:lnTo>
                    <a:lnTo>
                      <a:pt x="562" y="1050"/>
                    </a:lnTo>
                    <a:lnTo>
                      <a:pt x="562" y="1060"/>
                    </a:lnTo>
                    <a:lnTo>
                      <a:pt x="552" y="1069"/>
                    </a:lnTo>
                    <a:lnTo>
                      <a:pt x="533" y="1069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3"/>
              <p:cNvSpPr>
                <a:spLocks/>
              </p:cNvSpPr>
              <p:nvPr/>
            </p:nvSpPr>
            <p:spPr bwMode="auto">
              <a:xfrm>
                <a:off x="1179" y="928"/>
                <a:ext cx="567" cy="932"/>
              </a:xfrm>
              <a:custGeom>
                <a:avLst/>
                <a:gdLst>
                  <a:gd name="T0" fmla="*/ 39 w 467"/>
                  <a:gd name="T1" fmla="*/ 504 h 765"/>
                  <a:gd name="T2" fmla="*/ 50 w 467"/>
                  <a:gd name="T3" fmla="*/ 475 h 765"/>
                  <a:gd name="T4" fmla="*/ 58 w 467"/>
                  <a:gd name="T5" fmla="*/ 466 h 765"/>
                  <a:gd name="T6" fmla="*/ 39 w 467"/>
                  <a:gd name="T7" fmla="*/ 456 h 765"/>
                  <a:gd name="T8" fmla="*/ 58 w 467"/>
                  <a:gd name="T9" fmla="*/ 410 h 765"/>
                  <a:gd name="T10" fmla="*/ 116 w 467"/>
                  <a:gd name="T11" fmla="*/ 326 h 765"/>
                  <a:gd name="T12" fmla="*/ 97 w 467"/>
                  <a:gd name="T13" fmla="*/ 299 h 765"/>
                  <a:gd name="T14" fmla="*/ 147 w 467"/>
                  <a:gd name="T15" fmla="*/ 0 h 765"/>
                  <a:gd name="T16" fmla="*/ 195 w 467"/>
                  <a:gd name="T17" fmla="*/ 113 h 765"/>
                  <a:gd name="T18" fmla="*/ 205 w 467"/>
                  <a:gd name="T19" fmla="*/ 169 h 765"/>
                  <a:gd name="T20" fmla="*/ 234 w 467"/>
                  <a:gd name="T21" fmla="*/ 196 h 765"/>
                  <a:gd name="T22" fmla="*/ 243 w 467"/>
                  <a:gd name="T23" fmla="*/ 234 h 765"/>
                  <a:gd name="T24" fmla="*/ 263 w 467"/>
                  <a:gd name="T25" fmla="*/ 253 h 765"/>
                  <a:gd name="T26" fmla="*/ 272 w 467"/>
                  <a:gd name="T27" fmla="*/ 263 h 765"/>
                  <a:gd name="T28" fmla="*/ 263 w 467"/>
                  <a:gd name="T29" fmla="*/ 299 h 765"/>
                  <a:gd name="T30" fmla="*/ 253 w 467"/>
                  <a:gd name="T31" fmla="*/ 345 h 765"/>
                  <a:gd name="T32" fmla="*/ 243 w 467"/>
                  <a:gd name="T33" fmla="*/ 364 h 765"/>
                  <a:gd name="T34" fmla="*/ 263 w 467"/>
                  <a:gd name="T35" fmla="*/ 372 h 765"/>
                  <a:gd name="T36" fmla="*/ 282 w 467"/>
                  <a:gd name="T37" fmla="*/ 353 h 765"/>
                  <a:gd name="T38" fmla="*/ 292 w 467"/>
                  <a:gd name="T39" fmla="*/ 372 h 765"/>
                  <a:gd name="T40" fmla="*/ 292 w 467"/>
                  <a:gd name="T41" fmla="*/ 382 h 765"/>
                  <a:gd name="T42" fmla="*/ 303 w 467"/>
                  <a:gd name="T43" fmla="*/ 420 h 765"/>
                  <a:gd name="T44" fmla="*/ 311 w 467"/>
                  <a:gd name="T45" fmla="*/ 437 h 765"/>
                  <a:gd name="T46" fmla="*/ 311 w 467"/>
                  <a:gd name="T47" fmla="*/ 456 h 765"/>
                  <a:gd name="T48" fmla="*/ 332 w 467"/>
                  <a:gd name="T49" fmla="*/ 466 h 765"/>
                  <a:gd name="T50" fmla="*/ 321 w 467"/>
                  <a:gd name="T51" fmla="*/ 485 h 765"/>
                  <a:gd name="T52" fmla="*/ 340 w 467"/>
                  <a:gd name="T53" fmla="*/ 493 h 765"/>
                  <a:gd name="T54" fmla="*/ 369 w 467"/>
                  <a:gd name="T55" fmla="*/ 504 h 765"/>
                  <a:gd name="T56" fmla="*/ 409 w 467"/>
                  <a:gd name="T57" fmla="*/ 493 h 765"/>
                  <a:gd name="T58" fmla="*/ 438 w 467"/>
                  <a:gd name="T59" fmla="*/ 504 h 765"/>
                  <a:gd name="T60" fmla="*/ 448 w 467"/>
                  <a:gd name="T61" fmla="*/ 485 h 765"/>
                  <a:gd name="T62" fmla="*/ 458 w 467"/>
                  <a:gd name="T63" fmla="*/ 504 h 765"/>
                  <a:gd name="T64" fmla="*/ 427 w 467"/>
                  <a:gd name="T65" fmla="*/ 765 h 765"/>
                  <a:gd name="T66" fmla="*/ 0 w 467"/>
                  <a:gd name="T67" fmla="*/ 681 h 76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67"/>
                  <a:gd name="T103" fmla="*/ 0 h 765"/>
                  <a:gd name="T104" fmla="*/ 467 w 467"/>
                  <a:gd name="T105" fmla="*/ 765 h 76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67" h="765">
                    <a:moveTo>
                      <a:pt x="0" y="681"/>
                    </a:moveTo>
                    <a:lnTo>
                      <a:pt x="39" y="504"/>
                    </a:lnTo>
                    <a:lnTo>
                      <a:pt x="50" y="485"/>
                    </a:lnTo>
                    <a:lnTo>
                      <a:pt x="50" y="475"/>
                    </a:lnTo>
                    <a:lnTo>
                      <a:pt x="58" y="475"/>
                    </a:lnTo>
                    <a:lnTo>
                      <a:pt x="58" y="466"/>
                    </a:lnTo>
                    <a:lnTo>
                      <a:pt x="50" y="456"/>
                    </a:lnTo>
                    <a:lnTo>
                      <a:pt x="39" y="456"/>
                    </a:lnTo>
                    <a:lnTo>
                      <a:pt x="39" y="437"/>
                    </a:lnTo>
                    <a:lnTo>
                      <a:pt x="58" y="410"/>
                    </a:lnTo>
                    <a:lnTo>
                      <a:pt x="87" y="382"/>
                    </a:lnTo>
                    <a:lnTo>
                      <a:pt x="116" y="326"/>
                    </a:lnTo>
                    <a:lnTo>
                      <a:pt x="116" y="316"/>
                    </a:lnTo>
                    <a:lnTo>
                      <a:pt x="97" y="299"/>
                    </a:lnTo>
                    <a:lnTo>
                      <a:pt x="97" y="253"/>
                    </a:lnTo>
                    <a:lnTo>
                      <a:pt x="147" y="0"/>
                    </a:lnTo>
                    <a:lnTo>
                      <a:pt x="214" y="10"/>
                    </a:lnTo>
                    <a:lnTo>
                      <a:pt x="195" y="113"/>
                    </a:lnTo>
                    <a:lnTo>
                      <a:pt x="205" y="131"/>
                    </a:lnTo>
                    <a:lnTo>
                      <a:pt x="205" y="169"/>
                    </a:lnTo>
                    <a:lnTo>
                      <a:pt x="214" y="188"/>
                    </a:lnTo>
                    <a:lnTo>
                      <a:pt x="234" y="196"/>
                    </a:lnTo>
                    <a:lnTo>
                      <a:pt x="243" y="225"/>
                    </a:lnTo>
                    <a:lnTo>
                      <a:pt x="243" y="234"/>
                    </a:lnTo>
                    <a:lnTo>
                      <a:pt x="253" y="253"/>
                    </a:lnTo>
                    <a:lnTo>
                      <a:pt x="263" y="253"/>
                    </a:lnTo>
                    <a:lnTo>
                      <a:pt x="263" y="263"/>
                    </a:lnTo>
                    <a:lnTo>
                      <a:pt x="272" y="263"/>
                    </a:lnTo>
                    <a:lnTo>
                      <a:pt x="282" y="271"/>
                    </a:lnTo>
                    <a:lnTo>
                      <a:pt x="263" y="299"/>
                    </a:lnTo>
                    <a:lnTo>
                      <a:pt x="263" y="335"/>
                    </a:lnTo>
                    <a:lnTo>
                      <a:pt x="253" y="345"/>
                    </a:lnTo>
                    <a:lnTo>
                      <a:pt x="253" y="353"/>
                    </a:lnTo>
                    <a:lnTo>
                      <a:pt x="243" y="364"/>
                    </a:lnTo>
                    <a:lnTo>
                      <a:pt x="263" y="382"/>
                    </a:lnTo>
                    <a:lnTo>
                      <a:pt x="263" y="372"/>
                    </a:lnTo>
                    <a:lnTo>
                      <a:pt x="282" y="364"/>
                    </a:lnTo>
                    <a:lnTo>
                      <a:pt x="282" y="353"/>
                    </a:lnTo>
                    <a:lnTo>
                      <a:pt x="292" y="364"/>
                    </a:lnTo>
                    <a:lnTo>
                      <a:pt x="292" y="372"/>
                    </a:lnTo>
                    <a:lnTo>
                      <a:pt x="303" y="372"/>
                    </a:lnTo>
                    <a:lnTo>
                      <a:pt x="292" y="382"/>
                    </a:lnTo>
                    <a:lnTo>
                      <a:pt x="292" y="401"/>
                    </a:lnTo>
                    <a:lnTo>
                      <a:pt x="303" y="420"/>
                    </a:lnTo>
                    <a:lnTo>
                      <a:pt x="311" y="429"/>
                    </a:lnTo>
                    <a:lnTo>
                      <a:pt x="311" y="437"/>
                    </a:lnTo>
                    <a:lnTo>
                      <a:pt x="303" y="447"/>
                    </a:lnTo>
                    <a:lnTo>
                      <a:pt x="311" y="456"/>
                    </a:lnTo>
                    <a:lnTo>
                      <a:pt x="321" y="456"/>
                    </a:lnTo>
                    <a:lnTo>
                      <a:pt x="332" y="466"/>
                    </a:lnTo>
                    <a:lnTo>
                      <a:pt x="332" y="475"/>
                    </a:lnTo>
                    <a:lnTo>
                      <a:pt x="321" y="485"/>
                    </a:lnTo>
                    <a:lnTo>
                      <a:pt x="340" y="504"/>
                    </a:lnTo>
                    <a:lnTo>
                      <a:pt x="340" y="493"/>
                    </a:lnTo>
                    <a:lnTo>
                      <a:pt x="361" y="493"/>
                    </a:lnTo>
                    <a:lnTo>
                      <a:pt x="369" y="504"/>
                    </a:lnTo>
                    <a:lnTo>
                      <a:pt x="379" y="493"/>
                    </a:lnTo>
                    <a:lnTo>
                      <a:pt x="409" y="493"/>
                    </a:lnTo>
                    <a:lnTo>
                      <a:pt x="409" y="504"/>
                    </a:lnTo>
                    <a:lnTo>
                      <a:pt x="438" y="504"/>
                    </a:lnTo>
                    <a:lnTo>
                      <a:pt x="438" y="493"/>
                    </a:lnTo>
                    <a:lnTo>
                      <a:pt x="448" y="485"/>
                    </a:lnTo>
                    <a:lnTo>
                      <a:pt x="458" y="493"/>
                    </a:lnTo>
                    <a:lnTo>
                      <a:pt x="458" y="504"/>
                    </a:lnTo>
                    <a:lnTo>
                      <a:pt x="467" y="512"/>
                    </a:lnTo>
                    <a:lnTo>
                      <a:pt x="427" y="765"/>
                    </a:lnTo>
                    <a:lnTo>
                      <a:pt x="214" y="717"/>
                    </a:lnTo>
                    <a:lnTo>
                      <a:pt x="0" y="681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Freeform 14"/>
              <p:cNvSpPr>
                <a:spLocks/>
              </p:cNvSpPr>
              <p:nvPr/>
            </p:nvSpPr>
            <p:spPr bwMode="auto">
              <a:xfrm>
                <a:off x="1416" y="940"/>
                <a:ext cx="951" cy="624"/>
              </a:xfrm>
              <a:custGeom>
                <a:avLst/>
                <a:gdLst>
                  <a:gd name="T0" fmla="*/ 747 w 784"/>
                  <a:gd name="T1" fmla="*/ 512 h 512"/>
                  <a:gd name="T2" fmla="*/ 272 w 784"/>
                  <a:gd name="T3" fmla="*/ 456 h 512"/>
                  <a:gd name="T4" fmla="*/ 272 w 784"/>
                  <a:gd name="T5" fmla="*/ 502 h 512"/>
                  <a:gd name="T6" fmla="*/ 263 w 784"/>
                  <a:gd name="T7" fmla="*/ 494 h 512"/>
                  <a:gd name="T8" fmla="*/ 263 w 784"/>
                  <a:gd name="T9" fmla="*/ 483 h 512"/>
                  <a:gd name="T10" fmla="*/ 253 w 784"/>
                  <a:gd name="T11" fmla="*/ 475 h 512"/>
                  <a:gd name="T12" fmla="*/ 243 w 784"/>
                  <a:gd name="T13" fmla="*/ 483 h 512"/>
                  <a:gd name="T14" fmla="*/ 243 w 784"/>
                  <a:gd name="T15" fmla="*/ 494 h 512"/>
                  <a:gd name="T16" fmla="*/ 214 w 784"/>
                  <a:gd name="T17" fmla="*/ 494 h 512"/>
                  <a:gd name="T18" fmla="*/ 214 w 784"/>
                  <a:gd name="T19" fmla="*/ 483 h 512"/>
                  <a:gd name="T20" fmla="*/ 184 w 784"/>
                  <a:gd name="T21" fmla="*/ 483 h 512"/>
                  <a:gd name="T22" fmla="*/ 174 w 784"/>
                  <a:gd name="T23" fmla="*/ 494 h 512"/>
                  <a:gd name="T24" fmla="*/ 166 w 784"/>
                  <a:gd name="T25" fmla="*/ 483 h 512"/>
                  <a:gd name="T26" fmla="*/ 145 w 784"/>
                  <a:gd name="T27" fmla="*/ 483 h 512"/>
                  <a:gd name="T28" fmla="*/ 145 w 784"/>
                  <a:gd name="T29" fmla="*/ 494 h 512"/>
                  <a:gd name="T30" fmla="*/ 126 w 784"/>
                  <a:gd name="T31" fmla="*/ 475 h 512"/>
                  <a:gd name="T32" fmla="*/ 137 w 784"/>
                  <a:gd name="T33" fmla="*/ 465 h 512"/>
                  <a:gd name="T34" fmla="*/ 137 w 784"/>
                  <a:gd name="T35" fmla="*/ 456 h 512"/>
                  <a:gd name="T36" fmla="*/ 126 w 784"/>
                  <a:gd name="T37" fmla="*/ 446 h 512"/>
                  <a:gd name="T38" fmla="*/ 116 w 784"/>
                  <a:gd name="T39" fmla="*/ 446 h 512"/>
                  <a:gd name="T40" fmla="*/ 108 w 784"/>
                  <a:gd name="T41" fmla="*/ 437 h 512"/>
                  <a:gd name="T42" fmla="*/ 116 w 784"/>
                  <a:gd name="T43" fmla="*/ 427 h 512"/>
                  <a:gd name="T44" fmla="*/ 116 w 784"/>
                  <a:gd name="T45" fmla="*/ 419 h 512"/>
                  <a:gd name="T46" fmla="*/ 108 w 784"/>
                  <a:gd name="T47" fmla="*/ 408 h 512"/>
                  <a:gd name="T48" fmla="*/ 97 w 784"/>
                  <a:gd name="T49" fmla="*/ 391 h 512"/>
                  <a:gd name="T50" fmla="*/ 97 w 784"/>
                  <a:gd name="T51" fmla="*/ 372 h 512"/>
                  <a:gd name="T52" fmla="*/ 108 w 784"/>
                  <a:gd name="T53" fmla="*/ 362 h 512"/>
                  <a:gd name="T54" fmla="*/ 97 w 784"/>
                  <a:gd name="T55" fmla="*/ 362 h 512"/>
                  <a:gd name="T56" fmla="*/ 97 w 784"/>
                  <a:gd name="T57" fmla="*/ 354 h 512"/>
                  <a:gd name="T58" fmla="*/ 87 w 784"/>
                  <a:gd name="T59" fmla="*/ 343 h 512"/>
                  <a:gd name="T60" fmla="*/ 87 w 784"/>
                  <a:gd name="T61" fmla="*/ 354 h 512"/>
                  <a:gd name="T62" fmla="*/ 68 w 784"/>
                  <a:gd name="T63" fmla="*/ 362 h 512"/>
                  <a:gd name="T64" fmla="*/ 68 w 784"/>
                  <a:gd name="T65" fmla="*/ 372 h 512"/>
                  <a:gd name="T66" fmla="*/ 49 w 784"/>
                  <a:gd name="T67" fmla="*/ 354 h 512"/>
                  <a:gd name="T68" fmla="*/ 58 w 784"/>
                  <a:gd name="T69" fmla="*/ 343 h 512"/>
                  <a:gd name="T70" fmla="*/ 58 w 784"/>
                  <a:gd name="T71" fmla="*/ 335 h 512"/>
                  <a:gd name="T72" fmla="*/ 68 w 784"/>
                  <a:gd name="T73" fmla="*/ 325 h 512"/>
                  <a:gd name="T74" fmla="*/ 68 w 784"/>
                  <a:gd name="T75" fmla="*/ 289 h 512"/>
                  <a:gd name="T76" fmla="*/ 87 w 784"/>
                  <a:gd name="T77" fmla="*/ 261 h 512"/>
                  <a:gd name="T78" fmla="*/ 79 w 784"/>
                  <a:gd name="T79" fmla="*/ 251 h 512"/>
                  <a:gd name="T80" fmla="*/ 68 w 784"/>
                  <a:gd name="T81" fmla="*/ 251 h 512"/>
                  <a:gd name="T82" fmla="*/ 68 w 784"/>
                  <a:gd name="T83" fmla="*/ 243 h 512"/>
                  <a:gd name="T84" fmla="*/ 58 w 784"/>
                  <a:gd name="T85" fmla="*/ 243 h 512"/>
                  <a:gd name="T86" fmla="*/ 49 w 784"/>
                  <a:gd name="T87" fmla="*/ 224 h 512"/>
                  <a:gd name="T88" fmla="*/ 49 w 784"/>
                  <a:gd name="T89" fmla="*/ 215 h 512"/>
                  <a:gd name="T90" fmla="*/ 39 w 784"/>
                  <a:gd name="T91" fmla="*/ 186 h 512"/>
                  <a:gd name="T92" fmla="*/ 20 w 784"/>
                  <a:gd name="T93" fmla="*/ 178 h 512"/>
                  <a:gd name="T94" fmla="*/ 10 w 784"/>
                  <a:gd name="T95" fmla="*/ 159 h 512"/>
                  <a:gd name="T96" fmla="*/ 10 w 784"/>
                  <a:gd name="T97" fmla="*/ 121 h 512"/>
                  <a:gd name="T98" fmla="*/ 0 w 784"/>
                  <a:gd name="T99" fmla="*/ 103 h 512"/>
                  <a:gd name="T100" fmla="*/ 20 w 784"/>
                  <a:gd name="T101" fmla="*/ 0 h 512"/>
                  <a:gd name="T102" fmla="*/ 87 w 784"/>
                  <a:gd name="T103" fmla="*/ 19 h 512"/>
                  <a:gd name="T104" fmla="*/ 280 w 784"/>
                  <a:gd name="T105" fmla="*/ 46 h 512"/>
                  <a:gd name="T106" fmla="*/ 475 w 784"/>
                  <a:gd name="T107" fmla="*/ 84 h 512"/>
                  <a:gd name="T108" fmla="*/ 784 w 784"/>
                  <a:gd name="T109" fmla="*/ 121 h 512"/>
                  <a:gd name="T110" fmla="*/ 755 w 784"/>
                  <a:gd name="T111" fmla="*/ 419 h 512"/>
                  <a:gd name="T112" fmla="*/ 747 w 784"/>
                  <a:gd name="T113" fmla="*/ 512 h 5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84"/>
                  <a:gd name="T172" fmla="*/ 0 h 512"/>
                  <a:gd name="T173" fmla="*/ 784 w 784"/>
                  <a:gd name="T174" fmla="*/ 512 h 5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84" h="512">
                    <a:moveTo>
                      <a:pt x="747" y="512"/>
                    </a:moveTo>
                    <a:lnTo>
                      <a:pt x="272" y="456"/>
                    </a:lnTo>
                    <a:lnTo>
                      <a:pt x="272" y="502"/>
                    </a:lnTo>
                    <a:lnTo>
                      <a:pt x="263" y="494"/>
                    </a:lnTo>
                    <a:lnTo>
                      <a:pt x="263" y="483"/>
                    </a:lnTo>
                    <a:lnTo>
                      <a:pt x="253" y="475"/>
                    </a:lnTo>
                    <a:lnTo>
                      <a:pt x="243" y="483"/>
                    </a:lnTo>
                    <a:lnTo>
                      <a:pt x="243" y="494"/>
                    </a:lnTo>
                    <a:lnTo>
                      <a:pt x="214" y="494"/>
                    </a:lnTo>
                    <a:lnTo>
                      <a:pt x="214" y="483"/>
                    </a:lnTo>
                    <a:lnTo>
                      <a:pt x="184" y="483"/>
                    </a:lnTo>
                    <a:lnTo>
                      <a:pt x="174" y="494"/>
                    </a:lnTo>
                    <a:lnTo>
                      <a:pt x="166" y="483"/>
                    </a:lnTo>
                    <a:lnTo>
                      <a:pt x="145" y="483"/>
                    </a:lnTo>
                    <a:lnTo>
                      <a:pt x="145" y="494"/>
                    </a:lnTo>
                    <a:lnTo>
                      <a:pt x="126" y="475"/>
                    </a:lnTo>
                    <a:lnTo>
                      <a:pt x="137" y="465"/>
                    </a:lnTo>
                    <a:lnTo>
                      <a:pt x="137" y="456"/>
                    </a:lnTo>
                    <a:lnTo>
                      <a:pt x="126" y="446"/>
                    </a:lnTo>
                    <a:lnTo>
                      <a:pt x="116" y="446"/>
                    </a:lnTo>
                    <a:lnTo>
                      <a:pt x="108" y="437"/>
                    </a:lnTo>
                    <a:lnTo>
                      <a:pt x="116" y="427"/>
                    </a:lnTo>
                    <a:lnTo>
                      <a:pt x="116" y="419"/>
                    </a:lnTo>
                    <a:lnTo>
                      <a:pt x="108" y="408"/>
                    </a:lnTo>
                    <a:lnTo>
                      <a:pt x="97" y="391"/>
                    </a:lnTo>
                    <a:lnTo>
                      <a:pt x="97" y="372"/>
                    </a:lnTo>
                    <a:lnTo>
                      <a:pt x="108" y="362"/>
                    </a:lnTo>
                    <a:lnTo>
                      <a:pt x="97" y="362"/>
                    </a:lnTo>
                    <a:lnTo>
                      <a:pt x="97" y="354"/>
                    </a:lnTo>
                    <a:lnTo>
                      <a:pt x="87" y="343"/>
                    </a:lnTo>
                    <a:lnTo>
                      <a:pt x="87" y="354"/>
                    </a:lnTo>
                    <a:lnTo>
                      <a:pt x="68" y="362"/>
                    </a:lnTo>
                    <a:lnTo>
                      <a:pt x="68" y="372"/>
                    </a:lnTo>
                    <a:lnTo>
                      <a:pt x="49" y="354"/>
                    </a:lnTo>
                    <a:lnTo>
                      <a:pt x="58" y="343"/>
                    </a:lnTo>
                    <a:lnTo>
                      <a:pt x="58" y="335"/>
                    </a:lnTo>
                    <a:lnTo>
                      <a:pt x="68" y="325"/>
                    </a:lnTo>
                    <a:lnTo>
                      <a:pt x="68" y="289"/>
                    </a:lnTo>
                    <a:lnTo>
                      <a:pt x="87" y="261"/>
                    </a:lnTo>
                    <a:lnTo>
                      <a:pt x="79" y="251"/>
                    </a:lnTo>
                    <a:lnTo>
                      <a:pt x="68" y="251"/>
                    </a:lnTo>
                    <a:lnTo>
                      <a:pt x="68" y="243"/>
                    </a:lnTo>
                    <a:lnTo>
                      <a:pt x="58" y="243"/>
                    </a:lnTo>
                    <a:lnTo>
                      <a:pt x="49" y="224"/>
                    </a:lnTo>
                    <a:lnTo>
                      <a:pt x="49" y="215"/>
                    </a:lnTo>
                    <a:lnTo>
                      <a:pt x="39" y="186"/>
                    </a:lnTo>
                    <a:lnTo>
                      <a:pt x="20" y="178"/>
                    </a:lnTo>
                    <a:lnTo>
                      <a:pt x="10" y="159"/>
                    </a:lnTo>
                    <a:lnTo>
                      <a:pt x="10" y="121"/>
                    </a:lnTo>
                    <a:lnTo>
                      <a:pt x="0" y="103"/>
                    </a:lnTo>
                    <a:lnTo>
                      <a:pt x="20" y="0"/>
                    </a:lnTo>
                    <a:lnTo>
                      <a:pt x="87" y="19"/>
                    </a:lnTo>
                    <a:lnTo>
                      <a:pt x="280" y="46"/>
                    </a:lnTo>
                    <a:lnTo>
                      <a:pt x="475" y="84"/>
                    </a:lnTo>
                    <a:lnTo>
                      <a:pt x="784" y="121"/>
                    </a:lnTo>
                    <a:lnTo>
                      <a:pt x="755" y="419"/>
                    </a:lnTo>
                    <a:lnTo>
                      <a:pt x="747" y="512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15"/>
              <p:cNvSpPr>
                <a:spLocks/>
              </p:cNvSpPr>
              <p:nvPr/>
            </p:nvSpPr>
            <p:spPr bwMode="auto">
              <a:xfrm>
                <a:off x="1675" y="1496"/>
                <a:ext cx="647" cy="555"/>
              </a:xfrm>
              <a:custGeom>
                <a:avLst/>
                <a:gdLst>
                  <a:gd name="T0" fmla="*/ 504 w 533"/>
                  <a:gd name="T1" fmla="*/ 456 h 456"/>
                  <a:gd name="T2" fmla="*/ 523 w 533"/>
                  <a:gd name="T3" fmla="*/ 251 h 456"/>
                  <a:gd name="T4" fmla="*/ 533 w 533"/>
                  <a:gd name="T5" fmla="*/ 56 h 456"/>
                  <a:gd name="T6" fmla="*/ 58 w 533"/>
                  <a:gd name="T7" fmla="*/ 0 h 456"/>
                  <a:gd name="T8" fmla="*/ 58 w 533"/>
                  <a:gd name="T9" fmla="*/ 46 h 456"/>
                  <a:gd name="T10" fmla="*/ 18 w 533"/>
                  <a:gd name="T11" fmla="*/ 299 h 456"/>
                  <a:gd name="T12" fmla="*/ 0 w 533"/>
                  <a:gd name="T13" fmla="*/ 391 h 456"/>
                  <a:gd name="T14" fmla="*/ 143 w 533"/>
                  <a:gd name="T15" fmla="*/ 410 h 456"/>
                  <a:gd name="T16" fmla="*/ 504 w 533"/>
                  <a:gd name="T17" fmla="*/ 456 h 4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33"/>
                  <a:gd name="T28" fmla="*/ 0 h 456"/>
                  <a:gd name="T29" fmla="*/ 533 w 533"/>
                  <a:gd name="T30" fmla="*/ 456 h 4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33" h="456">
                    <a:moveTo>
                      <a:pt x="504" y="456"/>
                    </a:moveTo>
                    <a:lnTo>
                      <a:pt x="523" y="251"/>
                    </a:lnTo>
                    <a:lnTo>
                      <a:pt x="533" y="56"/>
                    </a:lnTo>
                    <a:lnTo>
                      <a:pt x="58" y="0"/>
                    </a:lnTo>
                    <a:lnTo>
                      <a:pt x="58" y="46"/>
                    </a:lnTo>
                    <a:lnTo>
                      <a:pt x="18" y="299"/>
                    </a:lnTo>
                    <a:lnTo>
                      <a:pt x="0" y="391"/>
                    </a:lnTo>
                    <a:lnTo>
                      <a:pt x="143" y="410"/>
                    </a:lnTo>
                    <a:lnTo>
                      <a:pt x="504" y="456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16"/>
              <p:cNvSpPr>
                <a:spLocks/>
              </p:cNvSpPr>
              <p:nvPr/>
            </p:nvSpPr>
            <p:spPr bwMode="auto">
              <a:xfrm>
                <a:off x="849" y="1690"/>
                <a:ext cx="591" cy="940"/>
              </a:xfrm>
              <a:custGeom>
                <a:avLst/>
                <a:gdLst>
                  <a:gd name="T0" fmla="*/ 69 w 487"/>
                  <a:gd name="T1" fmla="*/ 0 h 772"/>
                  <a:gd name="T2" fmla="*/ 0 w 487"/>
                  <a:gd name="T3" fmla="*/ 297 h 772"/>
                  <a:gd name="T4" fmla="*/ 311 w 487"/>
                  <a:gd name="T5" fmla="*/ 772 h 772"/>
                  <a:gd name="T6" fmla="*/ 322 w 487"/>
                  <a:gd name="T7" fmla="*/ 763 h 772"/>
                  <a:gd name="T8" fmla="*/ 322 w 487"/>
                  <a:gd name="T9" fmla="*/ 661 h 772"/>
                  <a:gd name="T10" fmla="*/ 332 w 487"/>
                  <a:gd name="T11" fmla="*/ 661 h 772"/>
                  <a:gd name="T12" fmla="*/ 351 w 487"/>
                  <a:gd name="T13" fmla="*/ 669 h 772"/>
                  <a:gd name="T14" fmla="*/ 361 w 487"/>
                  <a:gd name="T15" fmla="*/ 669 h 772"/>
                  <a:gd name="T16" fmla="*/ 361 w 487"/>
                  <a:gd name="T17" fmla="*/ 679 h 772"/>
                  <a:gd name="T18" fmla="*/ 369 w 487"/>
                  <a:gd name="T19" fmla="*/ 679 h 772"/>
                  <a:gd name="T20" fmla="*/ 380 w 487"/>
                  <a:gd name="T21" fmla="*/ 642 h 772"/>
                  <a:gd name="T22" fmla="*/ 390 w 487"/>
                  <a:gd name="T23" fmla="*/ 586 h 772"/>
                  <a:gd name="T24" fmla="*/ 487 w 487"/>
                  <a:gd name="T25" fmla="*/ 92 h 772"/>
                  <a:gd name="T26" fmla="*/ 272 w 487"/>
                  <a:gd name="T27" fmla="*/ 55 h 772"/>
                  <a:gd name="T28" fmla="*/ 69 w 487"/>
                  <a:gd name="T29" fmla="*/ 0 h 7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87"/>
                  <a:gd name="T46" fmla="*/ 0 h 772"/>
                  <a:gd name="T47" fmla="*/ 487 w 487"/>
                  <a:gd name="T48" fmla="*/ 772 h 77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87" h="772">
                    <a:moveTo>
                      <a:pt x="69" y="0"/>
                    </a:moveTo>
                    <a:lnTo>
                      <a:pt x="0" y="297"/>
                    </a:lnTo>
                    <a:lnTo>
                      <a:pt x="311" y="772"/>
                    </a:lnTo>
                    <a:lnTo>
                      <a:pt x="322" y="763"/>
                    </a:lnTo>
                    <a:lnTo>
                      <a:pt x="322" y="661"/>
                    </a:lnTo>
                    <a:lnTo>
                      <a:pt x="332" y="661"/>
                    </a:lnTo>
                    <a:lnTo>
                      <a:pt x="351" y="669"/>
                    </a:lnTo>
                    <a:lnTo>
                      <a:pt x="361" y="669"/>
                    </a:lnTo>
                    <a:lnTo>
                      <a:pt x="361" y="679"/>
                    </a:lnTo>
                    <a:lnTo>
                      <a:pt x="369" y="679"/>
                    </a:lnTo>
                    <a:lnTo>
                      <a:pt x="380" y="642"/>
                    </a:lnTo>
                    <a:lnTo>
                      <a:pt x="390" y="586"/>
                    </a:lnTo>
                    <a:lnTo>
                      <a:pt x="487" y="92"/>
                    </a:lnTo>
                    <a:lnTo>
                      <a:pt x="272" y="55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1156" y="2404"/>
                <a:ext cx="635" cy="759"/>
              </a:xfrm>
              <a:custGeom>
                <a:avLst/>
                <a:gdLst>
                  <a:gd name="T0" fmla="*/ 448 w 523"/>
                  <a:gd name="T1" fmla="*/ 623 h 623"/>
                  <a:gd name="T2" fmla="*/ 523 w 523"/>
                  <a:gd name="T3" fmla="*/ 64 h 623"/>
                  <a:gd name="T4" fmla="*/ 137 w 523"/>
                  <a:gd name="T5" fmla="*/ 0 h 623"/>
                  <a:gd name="T6" fmla="*/ 127 w 523"/>
                  <a:gd name="T7" fmla="*/ 56 h 623"/>
                  <a:gd name="T8" fmla="*/ 116 w 523"/>
                  <a:gd name="T9" fmla="*/ 92 h 623"/>
                  <a:gd name="T10" fmla="*/ 108 w 523"/>
                  <a:gd name="T11" fmla="*/ 92 h 623"/>
                  <a:gd name="T12" fmla="*/ 108 w 523"/>
                  <a:gd name="T13" fmla="*/ 83 h 623"/>
                  <a:gd name="T14" fmla="*/ 98 w 523"/>
                  <a:gd name="T15" fmla="*/ 83 h 623"/>
                  <a:gd name="T16" fmla="*/ 79 w 523"/>
                  <a:gd name="T17" fmla="*/ 75 h 623"/>
                  <a:gd name="T18" fmla="*/ 69 w 523"/>
                  <a:gd name="T19" fmla="*/ 75 h 623"/>
                  <a:gd name="T20" fmla="*/ 69 w 523"/>
                  <a:gd name="T21" fmla="*/ 177 h 623"/>
                  <a:gd name="T22" fmla="*/ 58 w 523"/>
                  <a:gd name="T23" fmla="*/ 186 h 623"/>
                  <a:gd name="T24" fmla="*/ 58 w 523"/>
                  <a:gd name="T25" fmla="*/ 213 h 623"/>
                  <a:gd name="T26" fmla="*/ 69 w 523"/>
                  <a:gd name="T27" fmla="*/ 223 h 623"/>
                  <a:gd name="T28" fmla="*/ 69 w 523"/>
                  <a:gd name="T29" fmla="*/ 251 h 623"/>
                  <a:gd name="T30" fmla="*/ 79 w 523"/>
                  <a:gd name="T31" fmla="*/ 251 h 623"/>
                  <a:gd name="T32" fmla="*/ 79 w 523"/>
                  <a:gd name="T33" fmla="*/ 269 h 623"/>
                  <a:gd name="T34" fmla="*/ 69 w 523"/>
                  <a:gd name="T35" fmla="*/ 280 h 623"/>
                  <a:gd name="T36" fmla="*/ 58 w 523"/>
                  <a:gd name="T37" fmla="*/ 280 h 623"/>
                  <a:gd name="T38" fmla="*/ 50 w 523"/>
                  <a:gd name="T39" fmla="*/ 298 h 623"/>
                  <a:gd name="T40" fmla="*/ 40 w 523"/>
                  <a:gd name="T41" fmla="*/ 326 h 623"/>
                  <a:gd name="T42" fmla="*/ 29 w 523"/>
                  <a:gd name="T43" fmla="*/ 344 h 623"/>
                  <a:gd name="T44" fmla="*/ 21 w 523"/>
                  <a:gd name="T45" fmla="*/ 344 h 623"/>
                  <a:gd name="T46" fmla="*/ 21 w 523"/>
                  <a:gd name="T47" fmla="*/ 380 h 623"/>
                  <a:gd name="T48" fmla="*/ 29 w 523"/>
                  <a:gd name="T49" fmla="*/ 389 h 623"/>
                  <a:gd name="T50" fmla="*/ 29 w 523"/>
                  <a:gd name="T51" fmla="*/ 399 h 623"/>
                  <a:gd name="T52" fmla="*/ 21 w 523"/>
                  <a:gd name="T53" fmla="*/ 408 h 623"/>
                  <a:gd name="T54" fmla="*/ 0 w 523"/>
                  <a:gd name="T55" fmla="*/ 408 h 623"/>
                  <a:gd name="T56" fmla="*/ 0 w 523"/>
                  <a:gd name="T57" fmla="*/ 426 h 623"/>
                  <a:gd name="T58" fmla="*/ 282 w 523"/>
                  <a:gd name="T59" fmla="*/ 595 h 623"/>
                  <a:gd name="T60" fmla="*/ 448 w 523"/>
                  <a:gd name="T61" fmla="*/ 623 h 62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23"/>
                  <a:gd name="T94" fmla="*/ 0 h 623"/>
                  <a:gd name="T95" fmla="*/ 523 w 523"/>
                  <a:gd name="T96" fmla="*/ 623 h 62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23" h="623">
                    <a:moveTo>
                      <a:pt x="448" y="623"/>
                    </a:moveTo>
                    <a:lnTo>
                      <a:pt x="523" y="64"/>
                    </a:lnTo>
                    <a:lnTo>
                      <a:pt x="137" y="0"/>
                    </a:lnTo>
                    <a:lnTo>
                      <a:pt x="127" y="56"/>
                    </a:lnTo>
                    <a:lnTo>
                      <a:pt x="116" y="92"/>
                    </a:lnTo>
                    <a:lnTo>
                      <a:pt x="108" y="92"/>
                    </a:lnTo>
                    <a:lnTo>
                      <a:pt x="108" y="83"/>
                    </a:lnTo>
                    <a:lnTo>
                      <a:pt x="98" y="83"/>
                    </a:lnTo>
                    <a:lnTo>
                      <a:pt x="79" y="75"/>
                    </a:lnTo>
                    <a:lnTo>
                      <a:pt x="69" y="75"/>
                    </a:lnTo>
                    <a:lnTo>
                      <a:pt x="69" y="177"/>
                    </a:lnTo>
                    <a:lnTo>
                      <a:pt x="58" y="186"/>
                    </a:lnTo>
                    <a:lnTo>
                      <a:pt x="58" y="213"/>
                    </a:lnTo>
                    <a:lnTo>
                      <a:pt x="69" y="223"/>
                    </a:lnTo>
                    <a:lnTo>
                      <a:pt x="69" y="251"/>
                    </a:lnTo>
                    <a:lnTo>
                      <a:pt x="79" y="251"/>
                    </a:lnTo>
                    <a:lnTo>
                      <a:pt x="79" y="269"/>
                    </a:lnTo>
                    <a:lnTo>
                      <a:pt x="69" y="280"/>
                    </a:lnTo>
                    <a:lnTo>
                      <a:pt x="58" y="280"/>
                    </a:lnTo>
                    <a:lnTo>
                      <a:pt x="50" y="298"/>
                    </a:lnTo>
                    <a:lnTo>
                      <a:pt x="40" y="326"/>
                    </a:lnTo>
                    <a:lnTo>
                      <a:pt x="29" y="344"/>
                    </a:lnTo>
                    <a:lnTo>
                      <a:pt x="21" y="344"/>
                    </a:lnTo>
                    <a:lnTo>
                      <a:pt x="21" y="380"/>
                    </a:lnTo>
                    <a:lnTo>
                      <a:pt x="29" y="389"/>
                    </a:lnTo>
                    <a:lnTo>
                      <a:pt x="29" y="399"/>
                    </a:lnTo>
                    <a:lnTo>
                      <a:pt x="21" y="408"/>
                    </a:lnTo>
                    <a:lnTo>
                      <a:pt x="0" y="408"/>
                    </a:lnTo>
                    <a:lnTo>
                      <a:pt x="0" y="426"/>
                    </a:lnTo>
                    <a:lnTo>
                      <a:pt x="282" y="595"/>
                    </a:lnTo>
                    <a:lnTo>
                      <a:pt x="448" y="623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18"/>
              <p:cNvSpPr>
                <a:spLocks/>
              </p:cNvSpPr>
              <p:nvPr/>
            </p:nvSpPr>
            <p:spPr bwMode="auto">
              <a:xfrm>
                <a:off x="1791" y="1995"/>
                <a:ext cx="672" cy="556"/>
              </a:xfrm>
              <a:custGeom>
                <a:avLst/>
                <a:gdLst>
                  <a:gd name="T0" fmla="*/ 0 w 554"/>
                  <a:gd name="T1" fmla="*/ 399 h 456"/>
                  <a:gd name="T2" fmla="*/ 48 w 554"/>
                  <a:gd name="T3" fmla="*/ 0 h 456"/>
                  <a:gd name="T4" fmla="*/ 407 w 554"/>
                  <a:gd name="T5" fmla="*/ 46 h 456"/>
                  <a:gd name="T6" fmla="*/ 554 w 554"/>
                  <a:gd name="T7" fmla="*/ 56 h 456"/>
                  <a:gd name="T8" fmla="*/ 544 w 554"/>
                  <a:gd name="T9" fmla="*/ 157 h 456"/>
                  <a:gd name="T10" fmla="*/ 534 w 554"/>
                  <a:gd name="T11" fmla="*/ 456 h 456"/>
                  <a:gd name="T12" fmla="*/ 457 w 554"/>
                  <a:gd name="T13" fmla="*/ 456 h 456"/>
                  <a:gd name="T14" fmla="*/ 0 w 554"/>
                  <a:gd name="T15" fmla="*/ 399 h 45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4"/>
                  <a:gd name="T25" fmla="*/ 0 h 456"/>
                  <a:gd name="T26" fmla="*/ 554 w 554"/>
                  <a:gd name="T27" fmla="*/ 456 h 45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4" h="456">
                    <a:moveTo>
                      <a:pt x="0" y="399"/>
                    </a:moveTo>
                    <a:lnTo>
                      <a:pt x="48" y="0"/>
                    </a:lnTo>
                    <a:lnTo>
                      <a:pt x="407" y="46"/>
                    </a:lnTo>
                    <a:lnTo>
                      <a:pt x="554" y="56"/>
                    </a:lnTo>
                    <a:lnTo>
                      <a:pt x="544" y="157"/>
                    </a:lnTo>
                    <a:lnTo>
                      <a:pt x="534" y="456"/>
                    </a:lnTo>
                    <a:lnTo>
                      <a:pt x="457" y="456"/>
                    </a:lnTo>
                    <a:lnTo>
                      <a:pt x="0" y="399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19"/>
              <p:cNvSpPr>
                <a:spLocks/>
              </p:cNvSpPr>
              <p:nvPr/>
            </p:nvSpPr>
            <p:spPr bwMode="auto">
              <a:xfrm>
                <a:off x="1697" y="2482"/>
                <a:ext cx="648" cy="690"/>
              </a:xfrm>
              <a:custGeom>
                <a:avLst/>
                <a:gdLst>
                  <a:gd name="T0" fmla="*/ 77 w 534"/>
                  <a:gd name="T1" fmla="*/ 0 h 567"/>
                  <a:gd name="T2" fmla="*/ 0 w 534"/>
                  <a:gd name="T3" fmla="*/ 559 h 567"/>
                  <a:gd name="T4" fmla="*/ 67 w 534"/>
                  <a:gd name="T5" fmla="*/ 567 h 567"/>
                  <a:gd name="T6" fmla="*/ 67 w 534"/>
                  <a:gd name="T7" fmla="*/ 521 h 567"/>
                  <a:gd name="T8" fmla="*/ 204 w 534"/>
                  <a:gd name="T9" fmla="*/ 540 h 567"/>
                  <a:gd name="T10" fmla="*/ 204 w 534"/>
                  <a:gd name="T11" fmla="*/ 521 h 567"/>
                  <a:gd name="T12" fmla="*/ 494 w 534"/>
                  <a:gd name="T13" fmla="*/ 549 h 567"/>
                  <a:gd name="T14" fmla="*/ 523 w 534"/>
                  <a:gd name="T15" fmla="*/ 103 h 567"/>
                  <a:gd name="T16" fmla="*/ 534 w 534"/>
                  <a:gd name="T17" fmla="*/ 103 h 567"/>
                  <a:gd name="T18" fmla="*/ 534 w 534"/>
                  <a:gd name="T19" fmla="*/ 57 h 567"/>
                  <a:gd name="T20" fmla="*/ 77 w 534"/>
                  <a:gd name="T21" fmla="*/ 0 h 56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34"/>
                  <a:gd name="T34" fmla="*/ 0 h 567"/>
                  <a:gd name="T35" fmla="*/ 534 w 534"/>
                  <a:gd name="T36" fmla="*/ 567 h 56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34" h="567">
                    <a:moveTo>
                      <a:pt x="77" y="0"/>
                    </a:moveTo>
                    <a:lnTo>
                      <a:pt x="0" y="559"/>
                    </a:lnTo>
                    <a:lnTo>
                      <a:pt x="67" y="567"/>
                    </a:lnTo>
                    <a:lnTo>
                      <a:pt x="67" y="521"/>
                    </a:lnTo>
                    <a:lnTo>
                      <a:pt x="204" y="540"/>
                    </a:lnTo>
                    <a:lnTo>
                      <a:pt x="204" y="521"/>
                    </a:lnTo>
                    <a:lnTo>
                      <a:pt x="494" y="549"/>
                    </a:lnTo>
                    <a:lnTo>
                      <a:pt x="523" y="103"/>
                    </a:lnTo>
                    <a:lnTo>
                      <a:pt x="534" y="103"/>
                    </a:lnTo>
                    <a:lnTo>
                      <a:pt x="534" y="57"/>
                    </a:lnTo>
                    <a:lnTo>
                      <a:pt x="77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20"/>
              <p:cNvSpPr>
                <a:spLocks/>
              </p:cNvSpPr>
              <p:nvPr/>
            </p:nvSpPr>
            <p:spPr bwMode="auto">
              <a:xfrm>
                <a:off x="2332" y="1088"/>
                <a:ext cx="614" cy="385"/>
              </a:xfrm>
              <a:custGeom>
                <a:avLst/>
                <a:gdLst>
                  <a:gd name="T0" fmla="*/ 0 w 506"/>
                  <a:gd name="T1" fmla="*/ 298 h 316"/>
                  <a:gd name="T2" fmla="*/ 29 w 506"/>
                  <a:gd name="T3" fmla="*/ 0 h 316"/>
                  <a:gd name="T4" fmla="*/ 253 w 506"/>
                  <a:gd name="T5" fmla="*/ 11 h 316"/>
                  <a:gd name="T6" fmla="*/ 467 w 506"/>
                  <a:gd name="T7" fmla="*/ 19 h 316"/>
                  <a:gd name="T8" fmla="*/ 467 w 506"/>
                  <a:gd name="T9" fmla="*/ 29 h 316"/>
                  <a:gd name="T10" fmla="*/ 477 w 506"/>
                  <a:gd name="T11" fmla="*/ 48 h 316"/>
                  <a:gd name="T12" fmla="*/ 477 w 506"/>
                  <a:gd name="T13" fmla="*/ 57 h 316"/>
                  <a:gd name="T14" fmla="*/ 467 w 506"/>
                  <a:gd name="T15" fmla="*/ 76 h 316"/>
                  <a:gd name="T16" fmla="*/ 467 w 506"/>
                  <a:gd name="T17" fmla="*/ 103 h 316"/>
                  <a:gd name="T18" fmla="*/ 477 w 506"/>
                  <a:gd name="T19" fmla="*/ 132 h 316"/>
                  <a:gd name="T20" fmla="*/ 487 w 506"/>
                  <a:gd name="T21" fmla="*/ 140 h 316"/>
                  <a:gd name="T22" fmla="*/ 487 w 506"/>
                  <a:gd name="T23" fmla="*/ 169 h 316"/>
                  <a:gd name="T24" fmla="*/ 496 w 506"/>
                  <a:gd name="T25" fmla="*/ 222 h 316"/>
                  <a:gd name="T26" fmla="*/ 496 w 506"/>
                  <a:gd name="T27" fmla="*/ 251 h 316"/>
                  <a:gd name="T28" fmla="*/ 506 w 506"/>
                  <a:gd name="T29" fmla="*/ 289 h 316"/>
                  <a:gd name="T30" fmla="*/ 506 w 506"/>
                  <a:gd name="T31" fmla="*/ 316 h 316"/>
                  <a:gd name="T32" fmla="*/ 0 w 506"/>
                  <a:gd name="T33" fmla="*/ 298 h 3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6"/>
                  <a:gd name="T52" fmla="*/ 0 h 316"/>
                  <a:gd name="T53" fmla="*/ 506 w 506"/>
                  <a:gd name="T54" fmla="*/ 316 h 3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6" h="316">
                    <a:moveTo>
                      <a:pt x="0" y="298"/>
                    </a:moveTo>
                    <a:lnTo>
                      <a:pt x="29" y="0"/>
                    </a:lnTo>
                    <a:lnTo>
                      <a:pt x="253" y="11"/>
                    </a:lnTo>
                    <a:lnTo>
                      <a:pt x="467" y="19"/>
                    </a:lnTo>
                    <a:lnTo>
                      <a:pt x="467" y="29"/>
                    </a:lnTo>
                    <a:lnTo>
                      <a:pt x="477" y="48"/>
                    </a:lnTo>
                    <a:lnTo>
                      <a:pt x="477" y="57"/>
                    </a:lnTo>
                    <a:lnTo>
                      <a:pt x="467" y="76"/>
                    </a:lnTo>
                    <a:lnTo>
                      <a:pt x="467" y="103"/>
                    </a:lnTo>
                    <a:lnTo>
                      <a:pt x="477" y="132"/>
                    </a:lnTo>
                    <a:lnTo>
                      <a:pt x="487" y="140"/>
                    </a:lnTo>
                    <a:lnTo>
                      <a:pt x="487" y="169"/>
                    </a:lnTo>
                    <a:lnTo>
                      <a:pt x="496" y="222"/>
                    </a:lnTo>
                    <a:lnTo>
                      <a:pt x="496" y="251"/>
                    </a:lnTo>
                    <a:lnTo>
                      <a:pt x="506" y="289"/>
                    </a:lnTo>
                    <a:lnTo>
                      <a:pt x="506" y="316"/>
                    </a:lnTo>
                    <a:lnTo>
                      <a:pt x="0" y="298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21"/>
              <p:cNvSpPr>
                <a:spLocks/>
              </p:cNvSpPr>
              <p:nvPr/>
            </p:nvSpPr>
            <p:spPr bwMode="auto">
              <a:xfrm>
                <a:off x="2310" y="1451"/>
                <a:ext cx="647" cy="454"/>
              </a:xfrm>
              <a:custGeom>
                <a:avLst/>
                <a:gdLst>
                  <a:gd name="T0" fmla="*/ 0 w 533"/>
                  <a:gd name="T1" fmla="*/ 288 h 373"/>
                  <a:gd name="T2" fmla="*/ 8 w 533"/>
                  <a:gd name="T3" fmla="*/ 93 h 373"/>
                  <a:gd name="T4" fmla="*/ 18 w 533"/>
                  <a:gd name="T5" fmla="*/ 0 h 373"/>
                  <a:gd name="T6" fmla="*/ 524 w 533"/>
                  <a:gd name="T7" fmla="*/ 18 h 373"/>
                  <a:gd name="T8" fmla="*/ 524 w 533"/>
                  <a:gd name="T9" fmla="*/ 37 h 373"/>
                  <a:gd name="T10" fmla="*/ 504 w 533"/>
                  <a:gd name="T11" fmla="*/ 56 h 373"/>
                  <a:gd name="T12" fmla="*/ 504 w 533"/>
                  <a:gd name="T13" fmla="*/ 64 h 373"/>
                  <a:gd name="T14" fmla="*/ 533 w 533"/>
                  <a:gd name="T15" fmla="*/ 83 h 373"/>
                  <a:gd name="T16" fmla="*/ 533 w 533"/>
                  <a:gd name="T17" fmla="*/ 269 h 373"/>
                  <a:gd name="T18" fmla="*/ 524 w 533"/>
                  <a:gd name="T19" fmla="*/ 269 h 373"/>
                  <a:gd name="T20" fmla="*/ 533 w 533"/>
                  <a:gd name="T21" fmla="*/ 280 h 373"/>
                  <a:gd name="T22" fmla="*/ 524 w 533"/>
                  <a:gd name="T23" fmla="*/ 288 h 373"/>
                  <a:gd name="T24" fmla="*/ 533 w 533"/>
                  <a:gd name="T25" fmla="*/ 298 h 373"/>
                  <a:gd name="T26" fmla="*/ 533 w 533"/>
                  <a:gd name="T27" fmla="*/ 307 h 373"/>
                  <a:gd name="T28" fmla="*/ 524 w 533"/>
                  <a:gd name="T29" fmla="*/ 317 h 373"/>
                  <a:gd name="T30" fmla="*/ 533 w 533"/>
                  <a:gd name="T31" fmla="*/ 326 h 373"/>
                  <a:gd name="T32" fmla="*/ 524 w 533"/>
                  <a:gd name="T33" fmla="*/ 336 h 373"/>
                  <a:gd name="T34" fmla="*/ 533 w 533"/>
                  <a:gd name="T35" fmla="*/ 363 h 373"/>
                  <a:gd name="T36" fmla="*/ 533 w 533"/>
                  <a:gd name="T37" fmla="*/ 373 h 373"/>
                  <a:gd name="T38" fmla="*/ 514 w 533"/>
                  <a:gd name="T39" fmla="*/ 363 h 373"/>
                  <a:gd name="T40" fmla="*/ 485 w 533"/>
                  <a:gd name="T41" fmla="*/ 336 h 373"/>
                  <a:gd name="T42" fmla="*/ 466 w 533"/>
                  <a:gd name="T43" fmla="*/ 336 h 373"/>
                  <a:gd name="T44" fmla="*/ 456 w 533"/>
                  <a:gd name="T45" fmla="*/ 344 h 373"/>
                  <a:gd name="T46" fmla="*/ 437 w 533"/>
                  <a:gd name="T47" fmla="*/ 344 h 373"/>
                  <a:gd name="T48" fmla="*/ 417 w 533"/>
                  <a:gd name="T49" fmla="*/ 326 h 373"/>
                  <a:gd name="T50" fmla="*/ 398 w 533"/>
                  <a:gd name="T51" fmla="*/ 326 h 373"/>
                  <a:gd name="T52" fmla="*/ 388 w 533"/>
                  <a:gd name="T53" fmla="*/ 317 h 373"/>
                  <a:gd name="T54" fmla="*/ 0 w 533"/>
                  <a:gd name="T55" fmla="*/ 288 h 37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33"/>
                  <a:gd name="T85" fmla="*/ 0 h 373"/>
                  <a:gd name="T86" fmla="*/ 533 w 533"/>
                  <a:gd name="T87" fmla="*/ 373 h 37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33" h="373">
                    <a:moveTo>
                      <a:pt x="0" y="288"/>
                    </a:moveTo>
                    <a:lnTo>
                      <a:pt x="8" y="93"/>
                    </a:lnTo>
                    <a:lnTo>
                      <a:pt x="18" y="0"/>
                    </a:lnTo>
                    <a:lnTo>
                      <a:pt x="524" y="18"/>
                    </a:lnTo>
                    <a:lnTo>
                      <a:pt x="524" y="37"/>
                    </a:lnTo>
                    <a:lnTo>
                      <a:pt x="504" y="56"/>
                    </a:lnTo>
                    <a:lnTo>
                      <a:pt x="504" y="64"/>
                    </a:lnTo>
                    <a:lnTo>
                      <a:pt x="533" y="83"/>
                    </a:lnTo>
                    <a:lnTo>
                      <a:pt x="533" y="269"/>
                    </a:lnTo>
                    <a:lnTo>
                      <a:pt x="524" y="269"/>
                    </a:lnTo>
                    <a:lnTo>
                      <a:pt x="533" y="280"/>
                    </a:lnTo>
                    <a:lnTo>
                      <a:pt x="524" y="288"/>
                    </a:lnTo>
                    <a:lnTo>
                      <a:pt x="533" y="298"/>
                    </a:lnTo>
                    <a:lnTo>
                      <a:pt x="533" y="307"/>
                    </a:lnTo>
                    <a:lnTo>
                      <a:pt x="524" y="317"/>
                    </a:lnTo>
                    <a:lnTo>
                      <a:pt x="533" y="326"/>
                    </a:lnTo>
                    <a:lnTo>
                      <a:pt x="524" y="336"/>
                    </a:lnTo>
                    <a:lnTo>
                      <a:pt x="533" y="363"/>
                    </a:lnTo>
                    <a:lnTo>
                      <a:pt x="533" y="373"/>
                    </a:lnTo>
                    <a:lnTo>
                      <a:pt x="514" y="363"/>
                    </a:lnTo>
                    <a:lnTo>
                      <a:pt x="485" y="336"/>
                    </a:lnTo>
                    <a:lnTo>
                      <a:pt x="466" y="336"/>
                    </a:lnTo>
                    <a:lnTo>
                      <a:pt x="456" y="344"/>
                    </a:lnTo>
                    <a:lnTo>
                      <a:pt x="437" y="344"/>
                    </a:lnTo>
                    <a:lnTo>
                      <a:pt x="417" y="326"/>
                    </a:lnTo>
                    <a:lnTo>
                      <a:pt x="398" y="326"/>
                    </a:lnTo>
                    <a:lnTo>
                      <a:pt x="388" y="317"/>
                    </a:lnTo>
                    <a:lnTo>
                      <a:pt x="0" y="288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22"/>
              <p:cNvSpPr>
                <a:spLocks/>
              </p:cNvSpPr>
              <p:nvPr/>
            </p:nvSpPr>
            <p:spPr bwMode="auto">
              <a:xfrm>
                <a:off x="2285" y="1802"/>
                <a:ext cx="766" cy="397"/>
              </a:xfrm>
              <a:custGeom>
                <a:avLst/>
                <a:gdLst>
                  <a:gd name="T0" fmla="*/ 0 w 632"/>
                  <a:gd name="T1" fmla="*/ 205 h 326"/>
                  <a:gd name="T2" fmla="*/ 21 w 632"/>
                  <a:gd name="T3" fmla="*/ 0 h 326"/>
                  <a:gd name="T4" fmla="*/ 409 w 632"/>
                  <a:gd name="T5" fmla="*/ 27 h 326"/>
                  <a:gd name="T6" fmla="*/ 419 w 632"/>
                  <a:gd name="T7" fmla="*/ 38 h 326"/>
                  <a:gd name="T8" fmla="*/ 438 w 632"/>
                  <a:gd name="T9" fmla="*/ 38 h 326"/>
                  <a:gd name="T10" fmla="*/ 458 w 632"/>
                  <a:gd name="T11" fmla="*/ 56 h 326"/>
                  <a:gd name="T12" fmla="*/ 477 w 632"/>
                  <a:gd name="T13" fmla="*/ 56 h 326"/>
                  <a:gd name="T14" fmla="*/ 487 w 632"/>
                  <a:gd name="T15" fmla="*/ 46 h 326"/>
                  <a:gd name="T16" fmla="*/ 506 w 632"/>
                  <a:gd name="T17" fmla="*/ 46 h 326"/>
                  <a:gd name="T18" fmla="*/ 535 w 632"/>
                  <a:gd name="T19" fmla="*/ 75 h 326"/>
                  <a:gd name="T20" fmla="*/ 554 w 632"/>
                  <a:gd name="T21" fmla="*/ 84 h 326"/>
                  <a:gd name="T22" fmla="*/ 554 w 632"/>
                  <a:gd name="T23" fmla="*/ 94 h 326"/>
                  <a:gd name="T24" fmla="*/ 564 w 632"/>
                  <a:gd name="T25" fmla="*/ 103 h 326"/>
                  <a:gd name="T26" fmla="*/ 554 w 632"/>
                  <a:gd name="T27" fmla="*/ 121 h 326"/>
                  <a:gd name="T28" fmla="*/ 574 w 632"/>
                  <a:gd name="T29" fmla="*/ 140 h 326"/>
                  <a:gd name="T30" fmla="*/ 574 w 632"/>
                  <a:gd name="T31" fmla="*/ 169 h 326"/>
                  <a:gd name="T32" fmla="*/ 593 w 632"/>
                  <a:gd name="T33" fmla="*/ 178 h 326"/>
                  <a:gd name="T34" fmla="*/ 593 w 632"/>
                  <a:gd name="T35" fmla="*/ 196 h 326"/>
                  <a:gd name="T36" fmla="*/ 585 w 632"/>
                  <a:gd name="T37" fmla="*/ 205 h 326"/>
                  <a:gd name="T38" fmla="*/ 603 w 632"/>
                  <a:gd name="T39" fmla="*/ 224 h 326"/>
                  <a:gd name="T40" fmla="*/ 593 w 632"/>
                  <a:gd name="T41" fmla="*/ 224 h 326"/>
                  <a:gd name="T42" fmla="*/ 593 w 632"/>
                  <a:gd name="T43" fmla="*/ 232 h 326"/>
                  <a:gd name="T44" fmla="*/ 603 w 632"/>
                  <a:gd name="T45" fmla="*/ 241 h 326"/>
                  <a:gd name="T46" fmla="*/ 603 w 632"/>
                  <a:gd name="T47" fmla="*/ 270 h 326"/>
                  <a:gd name="T48" fmla="*/ 614 w 632"/>
                  <a:gd name="T49" fmla="*/ 278 h 326"/>
                  <a:gd name="T50" fmla="*/ 622 w 632"/>
                  <a:gd name="T51" fmla="*/ 297 h 326"/>
                  <a:gd name="T52" fmla="*/ 632 w 632"/>
                  <a:gd name="T53" fmla="*/ 307 h 326"/>
                  <a:gd name="T54" fmla="*/ 632 w 632"/>
                  <a:gd name="T55" fmla="*/ 326 h 326"/>
                  <a:gd name="T56" fmla="*/ 137 w 632"/>
                  <a:gd name="T57" fmla="*/ 316 h 326"/>
                  <a:gd name="T58" fmla="*/ 147 w 632"/>
                  <a:gd name="T59" fmla="*/ 215 h 326"/>
                  <a:gd name="T60" fmla="*/ 0 w 632"/>
                  <a:gd name="T61" fmla="*/ 205 h 3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32"/>
                  <a:gd name="T94" fmla="*/ 0 h 326"/>
                  <a:gd name="T95" fmla="*/ 632 w 632"/>
                  <a:gd name="T96" fmla="*/ 326 h 3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32" h="326">
                    <a:moveTo>
                      <a:pt x="0" y="205"/>
                    </a:moveTo>
                    <a:lnTo>
                      <a:pt x="21" y="0"/>
                    </a:lnTo>
                    <a:lnTo>
                      <a:pt x="409" y="27"/>
                    </a:lnTo>
                    <a:lnTo>
                      <a:pt x="419" y="38"/>
                    </a:lnTo>
                    <a:lnTo>
                      <a:pt x="438" y="38"/>
                    </a:lnTo>
                    <a:lnTo>
                      <a:pt x="458" y="56"/>
                    </a:lnTo>
                    <a:lnTo>
                      <a:pt x="477" y="56"/>
                    </a:lnTo>
                    <a:lnTo>
                      <a:pt x="487" y="46"/>
                    </a:lnTo>
                    <a:lnTo>
                      <a:pt x="506" y="46"/>
                    </a:lnTo>
                    <a:lnTo>
                      <a:pt x="535" y="75"/>
                    </a:lnTo>
                    <a:lnTo>
                      <a:pt x="554" y="84"/>
                    </a:lnTo>
                    <a:lnTo>
                      <a:pt x="554" y="94"/>
                    </a:lnTo>
                    <a:lnTo>
                      <a:pt x="564" y="103"/>
                    </a:lnTo>
                    <a:lnTo>
                      <a:pt x="554" y="121"/>
                    </a:lnTo>
                    <a:lnTo>
                      <a:pt x="574" y="140"/>
                    </a:lnTo>
                    <a:lnTo>
                      <a:pt x="574" y="169"/>
                    </a:lnTo>
                    <a:lnTo>
                      <a:pt x="593" y="178"/>
                    </a:lnTo>
                    <a:lnTo>
                      <a:pt x="593" y="196"/>
                    </a:lnTo>
                    <a:lnTo>
                      <a:pt x="585" y="205"/>
                    </a:lnTo>
                    <a:lnTo>
                      <a:pt x="603" y="224"/>
                    </a:lnTo>
                    <a:lnTo>
                      <a:pt x="593" y="224"/>
                    </a:lnTo>
                    <a:lnTo>
                      <a:pt x="593" y="232"/>
                    </a:lnTo>
                    <a:lnTo>
                      <a:pt x="603" y="241"/>
                    </a:lnTo>
                    <a:lnTo>
                      <a:pt x="603" y="270"/>
                    </a:lnTo>
                    <a:lnTo>
                      <a:pt x="614" y="278"/>
                    </a:lnTo>
                    <a:lnTo>
                      <a:pt x="622" y="297"/>
                    </a:lnTo>
                    <a:lnTo>
                      <a:pt x="632" y="307"/>
                    </a:lnTo>
                    <a:lnTo>
                      <a:pt x="632" y="326"/>
                    </a:lnTo>
                    <a:lnTo>
                      <a:pt x="137" y="316"/>
                    </a:lnTo>
                    <a:lnTo>
                      <a:pt x="147" y="215"/>
                    </a:lnTo>
                    <a:lnTo>
                      <a:pt x="0" y="205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23"/>
              <p:cNvSpPr>
                <a:spLocks/>
              </p:cNvSpPr>
              <p:nvPr/>
            </p:nvSpPr>
            <p:spPr bwMode="auto">
              <a:xfrm>
                <a:off x="2440" y="2187"/>
                <a:ext cx="683" cy="374"/>
              </a:xfrm>
              <a:custGeom>
                <a:avLst/>
                <a:gdLst>
                  <a:gd name="T0" fmla="*/ 9 w 563"/>
                  <a:gd name="T1" fmla="*/ 0 h 307"/>
                  <a:gd name="T2" fmla="*/ 504 w 563"/>
                  <a:gd name="T3" fmla="*/ 10 h 307"/>
                  <a:gd name="T4" fmla="*/ 533 w 563"/>
                  <a:gd name="T5" fmla="*/ 38 h 307"/>
                  <a:gd name="T6" fmla="*/ 523 w 563"/>
                  <a:gd name="T7" fmla="*/ 48 h 307"/>
                  <a:gd name="T8" fmla="*/ 523 w 563"/>
                  <a:gd name="T9" fmla="*/ 56 h 307"/>
                  <a:gd name="T10" fmla="*/ 533 w 563"/>
                  <a:gd name="T11" fmla="*/ 65 h 307"/>
                  <a:gd name="T12" fmla="*/ 544 w 563"/>
                  <a:gd name="T13" fmla="*/ 65 h 307"/>
                  <a:gd name="T14" fmla="*/ 544 w 563"/>
                  <a:gd name="T15" fmla="*/ 84 h 307"/>
                  <a:gd name="T16" fmla="*/ 552 w 563"/>
                  <a:gd name="T17" fmla="*/ 94 h 307"/>
                  <a:gd name="T18" fmla="*/ 563 w 563"/>
                  <a:gd name="T19" fmla="*/ 94 h 307"/>
                  <a:gd name="T20" fmla="*/ 563 w 563"/>
                  <a:gd name="T21" fmla="*/ 307 h 307"/>
                  <a:gd name="T22" fmla="*/ 0 w 563"/>
                  <a:gd name="T23" fmla="*/ 299 h 307"/>
                  <a:gd name="T24" fmla="*/ 9 w 563"/>
                  <a:gd name="T25" fmla="*/ 0 h 30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63"/>
                  <a:gd name="T40" fmla="*/ 0 h 307"/>
                  <a:gd name="T41" fmla="*/ 563 w 563"/>
                  <a:gd name="T42" fmla="*/ 307 h 30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63" h="307">
                    <a:moveTo>
                      <a:pt x="9" y="0"/>
                    </a:moveTo>
                    <a:lnTo>
                      <a:pt x="504" y="10"/>
                    </a:lnTo>
                    <a:lnTo>
                      <a:pt x="533" y="38"/>
                    </a:lnTo>
                    <a:lnTo>
                      <a:pt x="523" y="48"/>
                    </a:lnTo>
                    <a:lnTo>
                      <a:pt x="523" y="56"/>
                    </a:lnTo>
                    <a:lnTo>
                      <a:pt x="533" y="65"/>
                    </a:lnTo>
                    <a:lnTo>
                      <a:pt x="544" y="65"/>
                    </a:lnTo>
                    <a:lnTo>
                      <a:pt x="544" y="84"/>
                    </a:lnTo>
                    <a:lnTo>
                      <a:pt x="552" y="94"/>
                    </a:lnTo>
                    <a:lnTo>
                      <a:pt x="563" y="94"/>
                    </a:lnTo>
                    <a:lnTo>
                      <a:pt x="563" y="307"/>
                    </a:lnTo>
                    <a:lnTo>
                      <a:pt x="0" y="299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24"/>
              <p:cNvSpPr>
                <a:spLocks/>
              </p:cNvSpPr>
              <p:nvPr/>
            </p:nvSpPr>
            <p:spPr bwMode="auto">
              <a:xfrm>
                <a:off x="2345" y="2551"/>
                <a:ext cx="802" cy="418"/>
              </a:xfrm>
              <a:custGeom>
                <a:avLst/>
                <a:gdLst>
                  <a:gd name="T0" fmla="*/ 641 w 661"/>
                  <a:gd name="T1" fmla="*/ 8 h 343"/>
                  <a:gd name="T2" fmla="*/ 78 w 661"/>
                  <a:gd name="T3" fmla="*/ 0 h 343"/>
                  <a:gd name="T4" fmla="*/ 0 w 661"/>
                  <a:gd name="T5" fmla="*/ 0 h 343"/>
                  <a:gd name="T6" fmla="*/ 0 w 661"/>
                  <a:gd name="T7" fmla="*/ 46 h 343"/>
                  <a:gd name="T8" fmla="*/ 224 w 661"/>
                  <a:gd name="T9" fmla="*/ 56 h 343"/>
                  <a:gd name="T10" fmla="*/ 224 w 661"/>
                  <a:gd name="T11" fmla="*/ 251 h 343"/>
                  <a:gd name="T12" fmla="*/ 232 w 661"/>
                  <a:gd name="T13" fmla="*/ 251 h 343"/>
                  <a:gd name="T14" fmla="*/ 242 w 661"/>
                  <a:gd name="T15" fmla="*/ 270 h 343"/>
                  <a:gd name="T16" fmla="*/ 282 w 661"/>
                  <a:gd name="T17" fmla="*/ 270 h 343"/>
                  <a:gd name="T18" fmla="*/ 282 w 661"/>
                  <a:gd name="T19" fmla="*/ 278 h 343"/>
                  <a:gd name="T20" fmla="*/ 292 w 661"/>
                  <a:gd name="T21" fmla="*/ 287 h 343"/>
                  <a:gd name="T22" fmla="*/ 311 w 661"/>
                  <a:gd name="T23" fmla="*/ 287 h 343"/>
                  <a:gd name="T24" fmla="*/ 321 w 661"/>
                  <a:gd name="T25" fmla="*/ 297 h 343"/>
                  <a:gd name="T26" fmla="*/ 329 w 661"/>
                  <a:gd name="T27" fmla="*/ 297 h 343"/>
                  <a:gd name="T28" fmla="*/ 340 w 661"/>
                  <a:gd name="T29" fmla="*/ 305 h 343"/>
                  <a:gd name="T30" fmla="*/ 350 w 661"/>
                  <a:gd name="T31" fmla="*/ 297 h 343"/>
                  <a:gd name="T32" fmla="*/ 369 w 661"/>
                  <a:gd name="T33" fmla="*/ 297 h 343"/>
                  <a:gd name="T34" fmla="*/ 369 w 661"/>
                  <a:gd name="T35" fmla="*/ 305 h 343"/>
                  <a:gd name="T36" fmla="*/ 379 w 661"/>
                  <a:gd name="T37" fmla="*/ 316 h 343"/>
                  <a:gd name="T38" fmla="*/ 379 w 661"/>
                  <a:gd name="T39" fmla="*/ 324 h 343"/>
                  <a:gd name="T40" fmla="*/ 398 w 661"/>
                  <a:gd name="T41" fmla="*/ 324 h 343"/>
                  <a:gd name="T42" fmla="*/ 398 w 661"/>
                  <a:gd name="T43" fmla="*/ 316 h 343"/>
                  <a:gd name="T44" fmla="*/ 408 w 661"/>
                  <a:gd name="T45" fmla="*/ 316 h 343"/>
                  <a:gd name="T46" fmla="*/ 427 w 661"/>
                  <a:gd name="T47" fmla="*/ 324 h 343"/>
                  <a:gd name="T48" fmla="*/ 447 w 661"/>
                  <a:gd name="T49" fmla="*/ 324 h 343"/>
                  <a:gd name="T50" fmla="*/ 447 w 661"/>
                  <a:gd name="T51" fmla="*/ 343 h 343"/>
                  <a:gd name="T52" fmla="*/ 447 w 661"/>
                  <a:gd name="T53" fmla="*/ 334 h 343"/>
                  <a:gd name="T54" fmla="*/ 466 w 661"/>
                  <a:gd name="T55" fmla="*/ 316 h 343"/>
                  <a:gd name="T56" fmla="*/ 466 w 661"/>
                  <a:gd name="T57" fmla="*/ 324 h 343"/>
                  <a:gd name="T58" fmla="*/ 495 w 661"/>
                  <a:gd name="T59" fmla="*/ 324 h 343"/>
                  <a:gd name="T60" fmla="*/ 485 w 661"/>
                  <a:gd name="T61" fmla="*/ 324 h 343"/>
                  <a:gd name="T62" fmla="*/ 495 w 661"/>
                  <a:gd name="T63" fmla="*/ 334 h 343"/>
                  <a:gd name="T64" fmla="*/ 514 w 661"/>
                  <a:gd name="T65" fmla="*/ 343 h 343"/>
                  <a:gd name="T66" fmla="*/ 524 w 661"/>
                  <a:gd name="T67" fmla="*/ 334 h 343"/>
                  <a:gd name="T68" fmla="*/ 524 w 661"/>
                  <a:gd name="T69" fmla="*/ 324 h 343"/>
                  <a:gd name="T70" fmla="*/ 601 w 661"/>
                  <a:gd name="T71" fmla="*/ 324 h 343"/>
                  <a:gd name="T72" fmla="*/ 601 w 661"/>
                  <a:gd name="T73" fmla="*/ 316 h 343"/>
                  <a:gd name="T74" fmla="*/ 641 w 661"/>
                  <a:gd name="T75" fmla="*/ 343 h 343"/>
                  <a:gd name="T76" fmla="*/ 651 w 661"/>
                  <a:gd name="T77" fmla="*/ 343 h 343"/>
                  <a:gd name="T78" fmla="*/ 661 w 661"/>
                  <a:gd name="T79" fmla="*/ 167 h 343"/>
                  <a:gd name="T80" fmla="*/ 641 w 661"/>
                  <a:gd name="T81" fmla="*/ 65 h 343"/>
                  <a:gd name="T82" fmla="*/ 641 w 661"/>
                  <a:gd name="T83" fmla="*/ 8 h 34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61"/>
                  <a:gd name="T127" fmla="*/ 0 h 343"/>
                  <a:gd name="T128" fmla="*/ 661 w 661"/>
                  <a:gd name="T129" fmla="*/ 343 h 34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61" h="343">
                    <a:moveTo>
                      <a:pt x="641" y="8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46"/>
                    </a:lnTo>
                    <a:lnTo>
                      <a:pt x="224" y="56"/>
                    </a:lnTo>
                    <a:lnTo>
                      <a:pt x="224" y="251"/>
                    </a:lnTo>
                    <a:lnTo>
                      <a:pt x="232" y="251"/>
                    </a:lnTo>
                    <a:lnTo>
                      <a:pt x="242" y="270"/>
                    </a:lnTo>
                    <a:lnTo>
                      <a:pt x="282" y="270"/>
                    </a:lnTo>
                    <a:lnTo>
                      <a:pt x="282" y="278"/>
                    </a:lnTo>
                    <a:lnTo>
                      <a:pt x="292" y="287"/>
                    </a:lnTo>
                    <a:lnTo>
                      <a:pt x="311" y="287"/>
                    </a:lnTo>
                    <a:lnTo>
                      <a:pt x="321" y="297"/>
                    </a:lnTo>
                    <a:lnTo>
                      <a:pt x="329" y="297"/>
                    </a:lnTo>
                    <a:lnTo>
                      <a:pt x="340" y="305"/>
                    </a:lnTo>
                    <a:lnTo>
                      <a:pt x="350" y="297"/>
                    </a:lnTo>
                    <a:lnTo>
                      <a:pt x="369" y="297"/>
                    </a:lnTo>
                    <a:lnTo>
                      <a:pt x="369" y="305"/>
                    </a:lnTo>
                    <a:lnTo>
                      <a:pt x="379" y="316"/>
                    </a:lnTo>
                    <a:lnTo>
                      <a:pt x="379" y="324"/>
                    </a:lnTo>
                    <a:lnTo>
                      <a:pt x="398" y="324"/>
                    </a:lnTo>
                    <a:lnTo>
                      <a:pt x="398" y="316"/>
                    </a:lnTo>
                    <a:lnTo>
                      <a:pt x="408" y="316"/>
                    </a:lnTo>
                    <a:lnTo>
                      <a:pt x="427" y="324"/>
                    </a:lnTo>
                    <a:lnTo>
                      <a:pt x="447" y="324"/>
                    </a:lnTo>
                    <a:lnTo>
                      <a:pt x="447" y="343"/>
                    </a:lnTo>
                    <a:lnTo>
                      <a:pt x="447" y="334"/>
                    </a:lnTo>
                    <a:lnTo>
                      <a:pt x="466" y="316"/>
                    </a:lnTo>
                    <a:lnTo>
                      <a:pt x="466" y="324"/>
                    </a:lnTo>
                    <a:lnTo>
                      <a:pt x="495" y="324"/>
                    </a:lnTo>
                    <a:lnTo>
                      <a:pt x="485" y="324"/>
                    </a:lnTo>
                    <a:lnTo>
                      <a:pt x="495" y="334"/>
                    </a:lnTo>
                    <a:lnTo>
                      <a:pt x="514" y="343"/>
                    </a:lnTo>
                    <a:lnTo>
                      <a:pt x="524" y="334"/>
                    </a:lnTo>
                    <a:lnTo>
                      <a:pt x="524" y="324"/>
                    </a:lnTo>
                    <a:lnTo>
                      <a:pt x="601" y="324"/>
                    </a:lnTo>
                    <a:lnTo>
                      <a:pt x="601" y="316"/>
                    </a:lnTo>
                    <a:lnTo>
                      <a:pt x="641" y="343"/>
                    </a:lnTo>
                    <a:lnTo>
                      <a:pt x="651" y="343"/>
                    </a:lnTo>
                    <a:lnTo>
                      <a:pt x="661" y="167"/>
                    </a:lnTo>
                    <a:lnTo>
                      <a:pt x="641" y="65"/>
                    </a:lnTo>
                    <a:lnTo>
                      <a:pt x="641" y="8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25"/>
              <p:cNvSpPr>
                <a:spLocks/>
              </p:cNvSpPr>
              <p:nvPr/>
            </p:nvSpPr>
            <p:spPr bwMode="auto">
              <a:xfrm>
                <a:off x="1945" y="2607"/>
                <a:ext cx="1293" cy="1304"/>
              </a:xfrm>
              <a:custGeom>
                <a:avLst/>
                <a:gdLst>
                  <a:gd name="T0" fmla="*/ 931 w 1066"/>
                  <a:gd name="T1" fmla="*/ 270 h 1070"/>
                  <a:gd name="T2" fmla="*/ 854 w 1066"/>
                  <a:gd name="T3" fmla="*/ 288 h 1070"/>
                  <a:gd name="T4" fmla="*/ 815 w 1066"/>
                  <a:gd name="T5" fmla="*/ 278 h 1070"/>
                  <a:gd name="T6" fmla="*/ 796 w 1066"/>
                  <a:gd name="T7" fmla="*/ 270 h 1070"/>
                  <a:gd name="T8" fmla="*/ 776 w 1066"/>
                  <a:gd name="T9" fmla="*/ 278 h 1070"/>
                  <a:gd name="T10" fmla="*/ 728 w 1066"/>
                  <a:gd name="T11" fmla="*/ 270 h 1070"/>
                  <a:gd name="T12" fmla="*/ 707 w 1066"/>
                  <a:gd name="T13" fmla="*/ 270 h 1070"/>
                  <a:gd name="T14" fmla="*/ 678 w 1066"/>
                  <a:gd name="T15" fmla="*/ 251 h 1070"/>
                  <a:gd name="T16" fmla="*/ 649 w 1066"/>
                  <a:gd name="T17" fmla="*/ 251 h 1070"/>
                  <a:gd name="T18" fmla="*/ 612 w 1066"/>
                  <a:gd name="T19" fmla="*/ 232 h 1070"/>
                  <a:gd name="T20" fmla="*/ 562 w 1066"/>
                  <a:gd name="T21" fmla="*/ 205 h 1070"/>
                  <a:gd name="T22" fmla="*/ 330 w 1066"/>
                  <a:gd name="T23" fmla="*/ 0 h 1070"/>
                  <a:gd name="T24" fmla="*/ 0 w 1066"/>
                  <a:gd name="T25" fmla="*/ 418 h 1070"/>
                  <a:gd name="T26" fmla="*/ 19 w 1066"/>
                  <a:gd name="T27" fmla="*/ 456 h 1070"/>
                  <a:gd name="T28" fmla="*/ 87 w 1066"/>
                  <a:gd name="T29" fmla="*/ 539 h 1070"/>
                  <a:gd name="T30" fmla="*/ 135 w 1066"/>
                  <a:gd name="T31" fmla="*/ 596 h 1070"/>
                  <a:gd name="T32" fmla="*/ 155 w 1066"/>
                  <a:gd name="T33" fmla="*/ 671 h 1070"/>
                  <a:gd name="T34" fmla="*/ 261 w 1066"/>
                  <a:gd name="T35" fmla="*/ 744 h 1070"/>
                  <a:gd name="T36" fmla="*/ 311 w 1066"/>
                  <a:gd name="T37" fmla="*/ 671 h 1070"/>
                  <a:gd name="T38" fmla="*/ 340 w 1066"/>
                  <a:gd name="T39" fmla="*/ 661 h 1070"/>
                  <a:gd name="T40" fmla="*/ 398 w 1066"/>
                  <a:gd name="T41" fmla="*/ 679 h 1070"/>
                  <a:gd name="T42" fmla="*/ 417 w 1066"/>
                  <a:gd name="T43" fmla="*/ 698 h 1070"/>
                  <a:gd name="T44" fmla="*/ 475 w 1066"/>
                  <a:gd name="T45" fmla="*/ 755 h 1070"/>
                  <a:gd name="T46" fmla="*/ 524 w 1066"/>
                  <a:gd name="T47" fmla="*/ 855 h 1070"/>
                  <a:gd name="T48" fmla="*/ 562 w 1066"/>
                  <a:gd name="T49" fmla="*/ 901 h 1070"/>
                  <a:gd name="T50" fmla="*/ 572 w 1066"/>
                  <a:gd name="T51" fmla="*/ 966 h 1070"/>
                  <a:gd name="T52" fmla="*/ 612 w 1066"/>
                  <a:gd name="T53" fmla="*/ 1014 h 1070"/>
                  <a:gd name="T54" fmla="*/ 670 w 1066"/>
                  <a:gd name="T55" fmla="*/ 1052 h 1070"/>
                  <a:gd name="T56" fmla="*/ 747 w 1066"/>
                  <a:gd name="T57" fmla="*/ 1070 h 1070"/>
                  <a:gd name="T58" fmla="*/ 767 w 1066"/>
                  <a:gd name="T59" fmla="*/ 1052 h 1070"/>
                  <a:gd name="T60" fmla="*/ 736 w 1066"/>
                  <a:gd name="T61" fmla="*/ 995 h 1070"/>
                  <a:gd name="T62" fmla="*/ 736 w 1066"/>
                  <a:gd name="T63" fmla="*/ 930 h 1070"/>
                  <a:gd name="T64" fmla="*/ 747 w 1066"/>
                  <a:gd name="T65" fmla="*/ 893 h 1070"/>
                  <a:gd name="T66" fmla="*/ 776 w 1066"/>
                  <a:gd name="T67" fmla="*/ 864 h 1070"/>
                  <a:gd name="T68" fmla="*/ 796 w 1066"/>
                  <a:gd name="T69" fmla="*/ 828 h 1070"/>
                  <a:gd name="T70" fmla="*/ 834 w 1066"/>
                  <a:gd name="T71" fmla="*/ 819 h 1070"/>
                  <a:gd name="T72" fmla="*/ 834 w 1066"/>
                  <a:gd name="T73" fmla="*/ 801 h 1070"/>
                  <a:gd name="T74" fmla="*/ 854 w 1066"/>
                  <a:gd name="T75" fmla="*/ 801 h 1070"/>
                  <a:gd name="T76" fmla="*/ 960 w 1066"/>
                  <a:gd name="T77" fmla="*/ 726 h 1070"/>
                  <a:gd name="T78" fmla="*/ 971 w 1066"/>
                  <a:gd name="T79" fmla="*/ 690 h 1070"/>
                  <a:gd name="T80" fmla="*/ 1027 w 1066"/>
                  <a:gd name="T81" fmla="*/ 690 h 1070"/>
                  <a:gd name="T82" fmla="*/ 1037 w 1066"/>
                  <a:gd name="T83" fmla="*/ 679 h 1070"/>
                  <a:gd name="T84" fmla="*/ 1056 w 1066"/>
                  <a:gd name="T85" fmla="*/ 642 h 1070"/>
                  <a:gd name="T86" fmla="*/ 1066 w 1066"/>
                  <a:gd name="T87" fmla="*/ 539 h 1070"/>
                  <a:gd name="T88" fmla="*/ 1046 w 1066"/>
                  <a:gd name="T89" fmla="*/ 512 h 1070"/>
                  <a:gd name="T90" fmla="*/ 1027 w 1066"/>
                  <a:gd name="T91" fmla="*/ 466 h 1070"/>
                  <a:gd name="T92" fmla="*/ 1000 w 1066"/>
                  <a:gd name="T93" fmla="*/ 307 h 107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66"/>
                  <a:gd name="T142" fmla="*/ 0 h 1070"/>
                  <a:gd name="T143" fmla="*/ 1066 w 1066"/>
                  <a:gd name="T144" fmla="*/ 1070 h 107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66" h="1070">
                    <a:moveTo>
                      <a:pt x="979" y="297"/>
                    </a:moveTo>
                    <a:lnTo>
                      <a:pt x="971" y="297"/>
                    </a:lnTo>
                    <a:lnTo>
                      <a:pt x="931" y="270"/>
                    </a:lnTo>
                    <a:lnTo>
                      <a:pt x="931" y="278"/>
                    </a:lnTo>
                    <a:lnTo>
                      <a:pt x="854" y="278"/>
                    </a:lnTo>
                    <a:lnTo>
                      <a:pt x="854" y="288"/>
                    </a:lnTo>
                    <a:lnTo>
                      <a:pt x="844" y="297"/>
                    </a:lnTo>
                    <a:lnTo>
                      <a:pt x="825" y="288"/>
                    </a:lnTo>
                    <a:lnTo>
                      <a:pt x="815" y="278"/>
                    </a:lnTo>
                    <a:lnTo>
                      <a:pt x="825" y="278"/>
                    </a:lnTo>
                    <a:lnTo>
                      <a:pt x="796" y="278"/>
                    </a:lnTo>
                    <a:lnTo>
                      <a:pt x="796" y="270"/>
                    </a:lnTo>
                    <a:lnTo>
                      <a:pt x="776" y="288"/>
                    </a:lnTo>
                    <a:lnTo>
                      <a:pt x="776" y="297"/>
                    </a:lnTo>
                    <a:lnTo>
                      <a:pt x="776" y="278"/>
                    </a:lnTo>
                    <a:lnTo>
                      <a:pt x="757" y="278"/>
                    </a:lnTo>
                    <a:lnTo>
                      <a:pt x="736" y="270"/>
                    </a:lnTo>
                    <a:lnTo>
                      <a:pt x="728" y="270"/>
                    </a:lnTo>
                    <a:lnTo>
                      <a:pt x="728" y="278"/>
                    </a:lnTo>
                    <a:lnTo>
                      <a:pt x="707" y="278"/>
                    </a:lnTo>
                    <a:lnTo>
                      <a:pt x="707" y="270"/>
                    </a:lnTo>
                    <a:lnTo>
                      <a:pt x="699" y="259"/>
                    </a:lnTo>
                    <a:lnTo>
                      <a:pt x="699" y="251"/>
                    </a:lnTo>
                    <a:lnTo>
                      <a:pt x="678" y="251"/>
                    </a:lnTo>
                    <a:lnTo>
                      <a:pt x="670" y="259"/>
                    </a:lnTo>
                    <a:lnTo>
                      <a:pt x="659" y="251"/>
                    </a:lnTo>
                    <a:lnTo>
                      <a:pt x="649" y="251"/>
                    </a:lnTo>
                    <a:lnTo>
                      <a:pt x="641" y="241"/>
                    </a:lnTo>
                    <a:lnTo>
                      <a:pt x="620" y="241"/>
                    </a:lnTo>
                    <a:lnTo>
                      <a:pt x="612" y="232"/>
                    </a:lnTo>
                    <a:lnTo>
                      <a:pt x="612" y="224"/>
                    </a:lnTo>
                    <a:lnTo>
                      <a:pt x="572" y="224"/>
                    </a:lnTo>
                    <a:lnTo>
                      <a:pt x="562" y="205"/>
                    </a:lnTo>
                    <a:lnTo>
                      <a:pt x="554" y="205"/>
                    </a:lnTo>
                    <a:lnTo>
                      <a:pt x="554" y="10"/>
                    </a:lnTo>
                    <a:lnTo>
                      <a:pt x="330" y="0"/>
                    </a:lnTo>
                    <a:lnTo>
                      <a:pt x="319" y="0"/>
                    </a:lnTo>
                    <a:lnTo>
                      <a:pt x="290" y="447"/>
                    </a:lnTo>
                    <a:lnTo>
                      <a:pt x="0" y="418"/>
                    </a:lnTo>
                    <a:lnTo>
                      <a:pt x="0" y="437"/>
                    </a:lnTo>
                    <a:lnTo>
                      <a:pt x="19" y="447"/>
                    </a:lnTo>
                    <a:lnTo>
                      <a:pt x="19" y="456"/>
                    </a:lnTo>
                    <a:lnTo>
                      <a:pt x="29" y="475"/>
                    </a:lnTo>
                    <a:lnTo>
                      <a:pt x="39" y="483"/>
                    </a:lnTo>
                    <a:lnTo>
                      <a:pt x="87" y="539"/>
                    </a:lnTo>
                    <a:lnTo>
                      <a:pt x="126" y="568"/>
                    </a:lnTo>
                    <a:lnTo>
                      <a:pt x="126" y="587"/>
                    </a:lnTo>
                    <a:lnTo>
                      <a:pt x="135" y="596"/>
                    </a:lnTo>
                    <a:lnTo>
                      <a:pt x="135" y="642"/>
                    </a:lnTo>
                    <a:lnTo>
                      <a:pt x="145" y="652"/>
                    </a:lnTo>
                    <a:lnTo>
                      <a:pt x="155" y="671"/>
                    </a:lnTo>
                    <a:lnTo>
                      <a:pt x="213" y="717"/>
                    </a:lnTo>
                    <a:lnTo>
                      <a:pt x="253" y="736"/>
                    </a:lnTo>
                    <a:lnTo>
                      <a:pt x="261" y="744"/>
                    </a:lnTo>
                    <a:lnTo>
                      <a:pt x="282" y="726"/>
                    </a:lnTo>
                    <a:lnTo>
                      <a:pt x="301" y="679"/>
                    </a:lnTo>
                    <a:lnTo>
                      <a:pt x="311" y="671"/>
                    </a:lnTo>
                    <a:lnTo>
                      <a:pt x="330" y="671"/>
                    </a:lnTo>
                    <a:lnTo>
                      <a:pt x="330" y="661"/>
                    </a:lnTo>
                    <a:lnTo>
                      <a:pt x="340" y="661"/>
                    </a:lnTo>
                    <a:lnTo>
                      <a:pt x="348" y="671"/>
                    </a:lnTo>
                    <a:lnTo>
                      <a:pt x="377" y="671"/>
                    </a:lnTo>
                    <a:lnTo>
                      <a:pt x="398" y="679"/>
                    </a:lnTo>
                    <a:lnTo>
                      <a:pt x="398" y="671"/>
                    </a:lnTo>
                    <a:lnTo>
                      <a:pt x="417" y="690"/>
                    </a:lnTo>
                    <a:lnTo>
                      <a:pt x="417" y="698"/>
                    </a:lnTo>
                    <a:lnTo>
                      <a:pt x="427" y="698"/>
                    </a:lnTo>
                    <a:lnTo>
                      <a:pt x="475" y="744"/>
                    </a:lnTo>
                    <a:lnTo>
                      <a:pt x="475" y="755"/>
                    </a:lnTo>
                    <a:lnTo>
                      <a:pt x="495" y="819"/>
                    </a:lnTo>
                    <a:lnTo>
                      <a:pt x="504" y="828"/>
                    </a:lnTo>
                    <a:lnTo>
                      <a:pt x="524" y="855"/>
                    </a:lnTo>
                    <a:lnTo>
                      <a:pt x="554" y="883"/>
                    </a:lnTo>
                    <a:lnTo>
                      <a:pt x="554" y="893"/>
                    </a:lnTo>
                    <a:lnTo>
                      <a:pt x="562" y="901"/>
                    </a:lnTo>
                    <a:lnTo>
                      <a:pt x="562" y="930"/>
                    </a:lnTo>
                    <a:lnTo>
                      <a:pt x="572" y="930"/>
                    </a:lnTo>
                    <a:lnTo>
                      <a:pt x="572" y="966"/>
                    </a:lnTo>
                    <a:lnTo>
                      <a:pt x="591" y="1004"/>
                    </a:lnTo>
                    <a:lnTo>
                      <a:pt x="601" y="1014"/>
                    </a:lnTo>
                    <a:lnTo>
                      <a:pt x="612" y="1014"/>
                    </a:lnTo>
                    <a:lnTo>
                      <a:pt x="630" y="1023"/>
                    </a:lnTo>
                    <a:lnTo>
                      <a:pt x="641" y="1033"/>
                    </a:lnTo>
                    <a:lnTo>
                      <a:pt x="670" y="1052"/>
                    </a:lnTo>
                    <a:lnTo>
                      <a:pt x="718" y="1052"/>
                    </a:lnTo>
                    <a:lnTo>
                      <a:pt x="736" y="1070"/>
                    </a:lnTo>
                    <a:lnTo>
                      <a:pt x="747" y="1070"/>
                    </a:lnTo>
                    <a:lnTo>
                      <a:pt x="757" y="1060"/>
                    </a:lnTo>
                    <a:lnTo>
                      <a:pt x="767" y="1060"/>
                    </a:lnTo>
                    <a:lnTo>
                      <a:pt x="767" y="1052"/>
                    </a:lnTo>
                    <a:lnTo>
                      <a:pt x="757" y="1052"/>
                    </a:lnTo>
                    <a:lnTo>
                      <a:pt x="747" y="1041"/>
                    </a:lnTo>
                    <a:lnTo>
                      <a:pt x="736" y="995"/>
                    </a:lnTo>
                    <a:lnTo>
                      <a:pt x="728" y="977"/>
                    </a:lnTo>
                    <a:lnTo>
                      <a:pt x="736" y="949"/>
                    </a:lnTo>
                    <a:lnTo>
                      <a:pt x="736" y="930"/>
                    </a:lnTo>
                    <a:lnTo>
                      <a:pt x="747" y="920"/>
                    </a:lnTo>
                    <a:lnTo>
                      <a:pt x="757" y="893"/>
                    </a:lnTo>
                    <a:lnTo>
                      <a:pt x="747" y="893"/>
                    </a:lnTo>
                    <a:lnTo>
                      <a:pt x="747" y="883"/>
                    </a:lnTo>
                    <a:lnTo>
                      <a:pt x="757" y="874"/>
                    </a:lnTo>
                    <a:lnTo>
                      <a:pt x="776" y="864"/>
                    </a:lnTo>
                    <a:lnTo>
                      <a:pt x="776" y="847"/>
                    </a:lnTo>
                    <a:lnTo>
                      <a:pt x="796" y="847"/>
                    </a:lnTo>
                    <a:lnTo>
                      <a:pt x="796" y="828"/>
                    </a:lnTo>
                    <a:lnTo>
                      <a:pt x="805" y="828"/>
                    </a:lnTo>
                    <a:lnTo>
                      <a:pt x="825" y="819"/>
                    </a:lnTo>
                    <a:lnTo>
                      <a:pt x="834" y="819"/>
                    </a:lnTo>
                    <a:lnTo>
                      <a:pt x="815" y="811"/>
                    </a:lnTo>
                    <a:lnTo>
                      <a:pt x="815" y="801"/>
                    </a:lnTo>
                    <a:lnTo>
                      <a:pt x="834" y="801"/>
                    </a:lnTo>
                    <a:lnTo>
                      <a:pt x="844" y="792"/>
                    </a:lnTo>
                    <a:lnTo>
                      <a:pt x="844" y="801"/>
                    </a:lnTo>
                    <a:lnTo>
                      <a:pt x="854" y="801"/>
                    </a:lnTo>
                    <a:lnTo>
                      <a:pt x="883" y="792"/>
                    </a:lnTo>
                    <a:lnTo>
                      <a:pt x="931" y="755"/>
                    </a:lnTo>
                    <a:lnTo>
                      <a:pt x="960" y="726"/>
                    </a:lnTo>
                    <a:lnTo>
                      <a:pt x="950" y="708"/>
                    </a:lnTo>
                    <a:lnTo>
                      <a:pt x="950" y="698"/>
                    </a:lnTo>
                    <a:lnTo>
                      <a:pt x="971" y="690"/>
                    </a:lnTo>
                    <a:lnTo>
                      <a:pt x="971" y="708"/>
                    </a:lnTo>
                    <a:lnTo>
                      <a:pt x="989" y="708"/>
                    </a:lnTo>
                    <a:lnTo>
                      <a:pt x="1027" y="690"/>
                    </a:lnTo>
                    <a:lnTo>
                      <a:pt x="1046" y="690"/>
                    </a:lnTo>
                    <a:lnTo>
                      <a:pt x="1037" y="690"/>
                    </a:lnTo>
                    <a:lnTo>
                      <a:pt x="1037" y="679"/>
                    </a:lnTo>
                    <a:lnTo>
                      <a:pt x="1046" y="671"/>
                    </a:lnTo>
                    <a:lnTo>
                      <a:pt x="1046" y="661"/>
                    </a:lnTo>
                    <a:lnTo>
                      <a:pt x="1056" y="642"/>
                    </a:lnTo>
                    <a:lnTo>
                      <a:pt x="1056" y="596"/>
                    </a:lnTo>
                    <a:lnTo>
                      <a:pt x="1066" y="587"/>
                    </a:lnTo>
                    <a:lnTo>
                      <a:pt x="1066" y="539"/>
                    </a:lnTo>
                    <a:lnTo>
                      <a:pt x="1056" y="531"/>
                    </a:lnTo>
                    <a:lnTo>
                      <a:pt x="1056" y="521"/>
                    </a:lnTo>
                    <a:lnTo>
                      <a:pt x="1046" y="512"/>
                    </a:lnTo>
                    <a:lnTo>
                      <a:pt x="1046" y="493"/>
                    </a:lnTo>
                    <a:lnTo>
                      <a:pt x="1037" y="475"/>
                    </a:lnTo>
                    <a:lnTo>
                      <a:pt x="1027" y="466"/>
                    </a:lnTo>
                    <a:lnTo>
                      <a:pt x="1017" y="362"/>
                    </a:lnTo>
                    <a:lnTo>
                      <a:pt x="1017" y="307"/>
                    </a:lnTo>
                    <a:lnTo>
                      <a:pt x="1000" y="307"/>
                    </a:lnTo>
                    <a:lnTo>
                      <a:pt x="979" y="297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26"/>
              <p:cNvSpPr>
                <a:spLocks/>
              </p:cNvSpPr>
              <p:nvPr/>
            </p:nvSpPr>
            <p:spPr bwMode="auto">
              <a:xfrm>
                <a:off x="2899" y="1066"/>
                <a:ext cx="609" cy="713"/>
              </a:xfrm>
              <a:custGeom>
                <a:avLst/>
                <a:gdLst>
                  <a:gd name="T0" fmla="*/ 50 w 502"/>
                  <a:gd name="T1" fmla="*/ 399 h 585"/>
                  <a:gd name="T2" fmla="*/ 20 w 502"/>
                  <a:gd name="T3" fmla="*/ 372 h 585"/>
                  <a:gd name="T4" fmla="*/ 39 w 502"/>
                  <a:gd name="T5" fmla="*/ 305 h 585"/>
                  <a:gd name="T6" fmla="*/ 29 w 502"/>
                  <a:gd name="T7" fmla="*/ 240 h 585"/>
                  <a:gd name="T8" fmla="*/ 20 w 502"/>
                  <a:gd name="T9" fmla="*/ 158 h 585"/>
                  <a:gd name="T10" fmla="*/ 0 w 502"/>
                  <a:gd name="T11" fmla="*/ 121 h 585"/>
                  <a:gd name="T12" fmla="*/ 10 w 502"/>
                  <a:gd name="T13" fmla="*/ 75 h 585"/>
                  <a:gd name="T14" fmla="*/ 0 w 502"/>
                  <a:gd name="T15" fmla="*/ 47 h 585"/>
                  <a:gd name="T16" fmla="*/ 126 w 502"/>
                  <a:gd name="T17" fmla="*/ 37 h 585"/>
                  <a:gd name="T18" fmla="*/ 137 w 502"/>
                  <a:gd name="T19" fmla="*/ 0 h 585"/>
                  <a:gd name="T20" fmla="*/ 155 w 502"/>
                  <a:gd name="T21" fmla="*/ 10 h 585"/>
                  <a:gd name="T22" fmla="*/ 166 w 502"/>
                  <a:gd name="T23" fmla="*/ 47 h 585"/>
                  <a:gd name="T24" fmla="*/ 174 w 502"/>
                  <a:gd name="T25" fmla="*/ 66 h 585"/>
                  <a:gd name="T26" fmla="*/ 195 w 502"/>
                  <a:gd name="T27" fmla="*/ 75 h 585"/>
                  <a:gd name="T28" fmla="*/ 222 w 502"/>
                  <a:gd name="T29" fmla="*/ 83 h 585"/>
                  <a:gd name="T30" fmla="*/ 241 w 502"/>
                  <a:gd name="T31" fmla="*/ 75 h 585"/>
                  <a:gd name="T32" fmla="*/ 291 w 502"/>
                  <a:gd name="T33" fmla="*/ 83 h 585"/>
                  <a:gd name="T34" fmla="*/ 309 w 502"/>
                  <a:gd name="T35" fmla="*/ 94 h 585"/>
                  <a:gd name="T36" fmla="*/ 320 w 502"/>
                  <a:gd name="T37" fmla="*/ 102 h 585"/>
                  <a:gd name="T38" fmla="*/ 338 w 502"/>
                  <a:gd name="T39" fmla="*/ 94 h 585"/>
                  <a:gd name="T40" fmla="*/ 357 w 502"/>
                  <a:gd name="T41" fmla="*/ 112 h 585"/>
                  <a:gd name="T42" fmla="*/ 386 w 502"/>
                  <a:gd name="T43" fmla="*/ 121 h 585"/>
                  <a:gd name="T44" fmla="*/ 415 w 502"/>
                  <a:gd name="T45" fmla="*/ 102 h 585"/>
                  <a:gd name="T46" fmla="*/ 465 w 502"/>
                  <a:gd name="T47" fmla="*/ 112 h 585"/>
                  <a:gd name="T48" fmla="*/ 502 w 502"/>
                  <a:gd name="T49" fmla="*/ 121 h 585"/>
                  <a:gd name="T50" fmla="*/ 455 w 502"/>
                  <a:gd name="T51" fmla="*/ 150 h 585"/>
                  <a:gd name="T52" fmla="*/ 426 w 502"/>
                  <a:gd name="T53" fmla="*/ 169 h 585"/>
                  <a:gd name="T54" fmla="*/ 328 w 502"/>
                  <a:gd name="T55" fmla="*/ 316 h 585"/>
                  <a:gd name="T56" fmla="*/ 299 w 502"/>
                  <a:gd name="T57" fmla="*/ 353 h 585"/>
                  <a:gd name="T58" fmla="*/ 291 w 502"/>
                  <a:gd name="T59" fmla="*/ 372 h 585"/>
                  <a:gd name="T60" fmla="*/ 309 w 502"/>
                  <a:gd name="T61" fmla="*/ 391 h 585"/>
                  <a:gd name="T62" fmla="*/ 299 w 502"/>
                  <a:gd name="T63" fmla="*/ 456 h 585"/>
                  <a:gd name="T64" fmla="*/ 328 w 502"/>
                  <a:gd name="T65" fmla="*/ 464 h 585"/>
                  <a:gd name="T66" fmla="*/ 338 w 502"/>
                  <a:gd name="T67" fmla="*/ 483 h 585"/>
                  <a:gd name="T68" fmla="*/ 386 w 502"/>
                  <a:gd name="T69" fmla="*/ 520 h 585"/>
                  <a:gd name="T70" fmla="*/ 407 w 502"/>
                  <a:gd name="T71" fmla="*/ 567 h 58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2"/>
                  <a:gd name="T109" fmla="*/ 0 h 585"/>
                  <a:gd name="T110" fmla="*/ 502 w 502"/>
                  <a:gd name="T111" fmla="*/ 585 h 58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2" h="585">
                    <a:moveTo>
                      <a:pt x="50" y="585"/>
                    </a:moveTo>
                    <a:lnTo>
                      <a:pt x="50" y="399"/>
                    </a:lnTo>
                    <a:lnTo>
                      <a:pt x="20" y="380"/>
                    </a:lnTo>
                    <a:lnTo>
                      <a:pt x="20" y="372"/>
                    </a:lnTo>
                    <a:lnTo>
                      <a:pt x="39" y="353"/>
                    </a:lnTo>
                    <a:lnTo>
                      <a:pt x="39" y="305"/>
                    </a:lnTo>
                    <a:lnTo>
                      <a:pt x="29" y="269"/>
                    </a:lnTo>
                    <a:lnTo>
                      <a:pt x="29" y="240"/>
                    </a:lnTo>
                    <a:lnTo>
                      <a:pt x="20" y="186"/>
                    </a:lnTo>
                    <a:lnTo>
                      <a:pt x="20" y="158"/>
                    </a:lnTo>
                    <a:lnTo>
                      <a:pt x="10" y="150"/>
                    </a:lnTo>
                    <a:lnTo>
                      <a:pt x="0" y="121"/>
                    </a:lnTo>
                    <a:lnTo>
                      <a:pt x="0" y="94"/>
                    </a:lnTo>
                    <a:lnTo>
                      <a:pt x="10" y="75"/>
                    </a:lnTo>
                    <a:lnTo>
                      <a:pt x="10" y="66"/>
                    </a:lnTo>
                    <a:lnTo>
                      <a:pt x="0" y="47"/>
                    </a:lnTo>
                    <a:lnTo>
                      <a:pt x="0" y="37"/>
                    </a:lnTo>
                    <a:lnTo>
                      <a:pt x="126" y="37"/>
                    </a:lnTo>
                    <a:lnTo>
                      <a:pt x="137" y="18"/>
                    </a:lnTo>
                    <a:lnTo>
                      <a:pt x="137" y="0"/>
                    </a:lnTo>
                    <a:lnTo>
                      <a:pt x="145" y="0"/>
                    </a:lnTo>
                    <a:lnTo>
                      <a:pt x="155" y="10"/>
                    </a:lnTo>
                    <a:lnTo>
                      <a:pt x="155" y="29"/>
                    </a:lnTo>
                    <a:lnTo>
                      <a:pt x="166" y="47"/>
                    </a:lnTo>
                    <a:lnTo>
                      <a:pt x="166" y="56"/>
                    </a:lnTo>
                    <a:lnTo>
                      <a:pt x="174" y="66"/>
                    </a:lnTo>
                    <a:lnTo>
                      <a:pt x="195" y="66"/>
                    </a:lnTo>
                    <a:lnTo>
                      <a:pt x="195" y="75"/>
                    </a:lnTo>
                    <a:lnTo>
                      <a:pt x="222" y="75"/>
                    </a:lnTo>
                    <a:lnTo>
                      <a:pt x="222" y="83"/>
                    </a:lnTo>
                    <a:lnTo>
                      <a:pt x="241" y="83"/>
                    </a:lnTo>
                    <a:lnTo>
                      <a:pt x="241" y="75"/>
                    </a:lnTo>
                    <a:lnTo>
                      <a:pt x="299" y="75"/>
                    </a:lnTo>
                    <a:lnTo>
                      <a:pt x="291" y="83"/>
                    </a:lnTo>
                    <a:lnTo>
                      <a:pt x="299" y="83"/>
                    </a:lnTo>
                    <a:lnTo>
                      <a:pt x="309" y="94"/>
                    </a:lnTo>
                    <a:lnTo>
                      <a:pt x="309" y="102"/>
                    </a:lnTo>
                    <a:lnTo>
                      <a:pt x="320" y="102"/>
                    </a:lnTo>
                    <a:lnTo>
                      <a:pt x="320" y="94"/>
                    </a:lnTo>
                    <a:lnTo>
                      <a:pt x="338" y="94"/>
                    </a:lnTo>
                    <a:lnTo>
                      <a:pt x="338" y="102"/>
                    </a:lnTo>
                    <a:lnTo>
                      <a:pt x="357" y="112"/>
                    </a:lnTo>
                    <a:lnTo>
                      <a:pt x="367" y="121"/>
                    </a:lnTo>
                    <a:lnTo>
                      <a:pt x="386" y="121"/>
                    </a:lnTo>
                    <a:lnTo>
                      <a:pt x="407" y="102"/>
                    </a:lnTo>
                    <a:lnTo>
                      <a:pt x="415" y="102"/>
                    </a:lnTo>
                    <a:lnTo>
                      <a:pt x="415" y="112"/>
                    </a:lnTo>
                    <a:lnTo>
                      <a:pt x="465" y="112"/>
                    </a:lnTo>
                    <a:lnTo>
                      <a:pt x="473" y="121"/>
                    </a:lnTo>
                    <a:lnTo>
                      <a:pt x="502" y="121"/>
                    </a:lnTo>
                    <a:lnTo>
                      <a:pt x="494" y="131"/>
                    </a:lnTo>
                    <a:lnTo>
                      <a:pt x="455" y="150"/>
                    </a:lnTo>
                    <a:lnTo>
                      <a:pt x="444" y="158"/>
                    </a:lnTo>
                    <a:lnTo>
                      <a:pt x="426" y="169"/>
                    </a:lnTo>
                    <a:lnTo>
                      <a:pt x="328" y="259"/>
                    </a:lnTo>
                    <a:lnTo>
                      <a:pt x="328" y="316"/>
                    </a:lnTo>
                    <a:lnTo>
                      <a:pt x="299" y="343"/>
                    </a:lnTo>
                    <a:lnTo>
                      <a:pt x="299" y="353"/>
                    </a:lnTo>
                    <a:lnTo>
                      <a:pt x="291" y="353"/>
                    </a:lnTo>
                    <a:lnTo>
                      <a:pt x="291" y="372"/>
                    </a:lnTo>
                    <a:lnTo>
                      <a:pt x="299" y="372"/>
                    </a:lnTo>
                    <a:lnTo>
                      <a:pt x="309" y="391"/>
                    </a:lnTo>
                    <a:lnTo>
                      <a:pt x="299" y="399"/>
                    </a:lnTo>
                    <a:lnTo>
                      <a:pt x="299" y="456"/>
                    </a:lnTo>
                    <a:lnTo>
                      <a:pt x="309" y="464"/>
                    </a:lnTo>
                    <a:lnTo>
                      <a:pt x="328" y="464"/>
                    </a:lnTo>
                    <a:lnTo>
                      <a:pt x="328" y="474"/>
                    </a:lnTo>
                    <a:lnTo>
                      <a:pt x="338" y="483"/>
                    </a:lnTo>
                    <a:lnTo>
                      <a:pt x="357" y="493"/>
                    </a:lnTo>
                    <a:lnTo>
                      <a:pt x="386" y="520"/>
                    </a:lnTo>
                    <a:lnTo>
                      <a:pt x="407" y="529"/>
                    </a:lnTo>
                    <a:lnTo>
                      <a:pt x="407" y="567"/>
                    </a:lnTo>
                    <a:lnTo>
                      <a:pt x="50" y="585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27"/>
              <p:cNvSpPr>
                <a:spLocks/>
              </p:cNvSpPr>
              <p:nvPr/>
            </p:nvSpPr>
            <p:spPr bwMode="auto">
              <a:xfrm>
                <a:off x="2946" y="1757"/>
                <a:ext cx="552" cy="383"/>
              </a:xfrm>
              <a:custGeom>
                <a:avLst/>
                <a:gdLst>
                  <a:gd name="T0" fmla="*/ 11 w 455"/>
                  <a:gd name="T1" fmla="*/ 18 h 315"/>
                  <a:gd name="T2" fmla="*/ 368 w 455"/>
                  <a:gd name="T3" fmla="*/ 0 h 315"/>
                  <a:gd name="T4" fmla="*/ 378 w 455"/>
                  <a:gd name="T5" fmla="*/ 18 h 315"/>
                  <a:gd name="T6" fmla="*/ 387 w 455"/>
                  <a:gd name="T7" fmla="*/ 29 h 315"/>
                  <a:gd name="T8" fmla="*/ 378 w 455"/>
                  <a:gd name="T9" fmla="*/ 37 h 315"/>
                  <a:gd name="T10" fmla="*/ 378 w 455"/>
                  <a:gd name="T11" fmla="*/ 47 h 315"/>
                  <a:gd name="T12" fmla="*/ 387 w 455"/>
                  <a:gd name="T13" fmla="*/ 75 h 315"/>
                  <a:gd name="T14" fmla="*/ 407 w 455"/>
                  <a:gd name="T15" fmla="*/ 83 h 315"/>
                  <a:gd name="T16" fmla="*/ 416 w 455"/>
                  <a:gd name="T17" fmla="*/ 93 h 315"/>
                  <a:gd name="T18" fmla="*/ 416 w 455"/>
                  <a:gd name="T19" fmla="*/ 102 h 315"/>
                  <a:gd name="T20" fmla="*/ 436 w 455"/>
                  <a:gd name="T21" fmla="*/ 121 h 315"/>
                  <a:gd name="T22" fmla="*/ 436 w 455"/>
                  <a:gd name="T23" fmla="*/ 131 h 315"/>
                  <a:gd name="T24" fmla="*/ 455 w 455"/>
                  <a:gd name="T25" fmla="*/ 140 h 315"/>
                  <a:gd name="T26" fmla="*/ 455 w 455"/>
                  <a:gd name="T27" fmla="*/ 169 h 315"/>
                  <a:gd name="T28" fmla="*/ 445 w 455"/>
                  <a:gd name="T29" fmla="*/ 177 h 315"/>
                  <a:gd name="T30" fmla="*/ 445 w 455"/>
                  <a:gd name="T31" fmla="*/ 186 h 315"/>
                  <a:gd name="T32" fmla="*/ 426 w 455"/>
                  <a:gd name="T33" fmla="*/ 204 h 315"/>
                  <a:gd name="T34" fmla="*/ 407 w 455"/>
                  <a:gd name="T35" fmla="*/ 204 h 315"/>
                  <a:gd name="T36" fmla="*/ 397 w 455"/>
                  <a:gd name="T37" fmla="*/ 215 h 315"/>
                  <a:gd name="T38" fmla="*/ 397 w 455"/>
                  <a:gd name="T39" fmla="*/ 233 h 315"/>
                  <a:gd name="T40" fmla="*/ 407 w 455"/>
                  <a:gd name="T41" fmla="*/ 242 h 315"/>
                  <a:gd name="T42" fmla="*/ 407 w 455"/>
                  <a:gd name="T43" fmla="*/ 259 h 315"/>
                  <a:gd name="T44" fmla="*/ 387 w 455"/>
                  <a:gd name="T45" fmla="*/ 288 h 315"/>
                  <a:gd name="T46" fmla="*/ 378 w 455"/>
                  <a:gd name="T47" fmla="*/ 288 h 315"/>
                  <a:gd name="T48" fmla="*/ 378 w 455"/>
                  <a:gd name="T49" fmla="*/ 315 h 315"/>
                  <a:gd name="T50" fmla="*/ 349 w 455"/>
                  <a:gd name="T51" fmla="*/ 297 h 315"/>
                  <a:gd name="T52" fmla="*/ 58 w 455"/>
                  <a:gd name="T53" fmla="*/ 307 h 315"/>
                  <a:gd name="T54" fmla="*/ 58 w 455"/>
                  <a:gd name="T55" fmla="*/ 278 h 315"/>
                  <a:gd name="T56" fmla="*/ 48 w 455"/>
                  <a:gd name="T57" fmla="*/ 269 h 315"/>
                  <a:gd name="T58" fmla="*/ 48 w 455"/>
                  <a:gd name="T59" fmla="*/ 259 h 315"/>
                  <a:gd name="T60" fmla="*/ 58 w 455"/>
                  <a:gd name="T61" fmla="*/ 259 h 315"/>
                  <a:gd name="T62" fmla="*/ 40 w 455"/>
                  <a:gd name="T63" fmla="*/ 242 h 315"/>
                  <a:gd name="T64" fmla="*/ 48 w 455"/>
                  <a:gd name="T65" fmla="*/ 233 h 315"/>
                  <a:gd name="T66" fmla="*/ 48 w 455"/>
                  <a:gd name="T67" fmla="*/ 215 h 315"/>
                  <a:gd name="T68" fmla="*/ 29 w 455"/>
                  <a:gd name="T69" fmla="*/ 204 h 315"/>
                  <a:gd name="T70" fmla="*/ 29 w 455"/>
                  <a:gd name="T71" fmla="*/ 177 h 315"/>
                  <a:gd name="T72" fmla="*/ 11 w 455"/>
                  <a:gd name="T73" fmla="*/ 158 h 315"/>
                  <a:gd name="T74" fmla="*/ 19 w 455"/>
                  <a:gd name="T75" fmla="*/ 140 h 315"/>
                  <a:gd name="T76" fmla="*/ 11 w 455"/>
                  <a:gd name="T77" fmla="*/ 131 h 315"/>
                  <a:gd name="T78" fmla="*/ 11 w 455"/>
                  <a:gd name="T79" fmla="*/ 112 h 315"/>
                  <a:gd name="T80" fmla="*/ 0 w 455"/>
                  <a:gd name="T81" fmla="*/ 83 h 315"/>
                  <a:gd name="T82" fmla="*/ 11 w 455"/>
                  <a:gd name="T83" fmla="*/ 75 h 315"/>
                  <a:gd name="T84" fmla="*/ 0 w 455"/>
                  <a:gd name="T85" fmla="*/ 64 h 315"/>
                  <a:gd name="T86" fmla="*/ 11 w 455"/>
                  <a:gd name="T87" fmla="*/ 56 h 315"/>
                  <a:gd name="T88" fmla="*/ 11 w 455"/>
                  <a:gd name="T89" fmla="*/ 47 h 315"/>
                  <a:gd name="T90" fmla="*/ 0 w 455"/>
                  <a:gd name="T91" fmla="*/ 37 h 315"/>
                  <a:gd name="T92" fmla="*/ 11 w 455"/>
                  <a:gd name="T93" fmla="*/ 29 h 315"/>
                  <a:gd name="T94" fmla="*/ 0 w 455"/>
                  <a:gd name="T95" fmla="*/ 18 h 315"/>
                  <a:gd name="T96" fmla="*/ 11 w 455"/>
                  <a:gd name="T97" fmla="*/ 18 h 31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55"/>
                  <a:gd name="T148" fmla="*/ 0 h 315"/>
                  <a:gd name="T149" fmla="*/ 455 w 455"/>
                  <a:gd name="T150" fmla="*/ 315 h 31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55" h="315">
                    <a:moveTo>
                      <a:pt x="11" y="18"/>
                    </a:moveTo>
                    <a:lnTo>
                      <a:pt x="368" y="0"/>
                    </a:lnTo>
                    <a:lnTo>
                      <a:pt x="378" y="18"/>
                    </a:lnTo>
                    <a:lnTo>
                      <a:pt x="387" y="29"/>
                    </a:lnTo>
                    <a:lnTo>
                      <a:pt x="378" y="37"/>
                    </a:lnTo>
                    <a:lnTo>
                      <a:pt x="378" y="47"/>
                    </a:lnTo>
                    <a:lnTo>
                      <a:pt x="387" y="75"/>
                    </a:lnTo>
                    <a:lnTo>
                      <a:pt x="407" y="83"/>
                    </a:lnTo>
                    <a:lnTo>
                      <a:pt x="416" y="93"/>
                    </a:lnTo>
                    <a:lnTo>
                      <a:pt x="416" y="102"/>
                    </a:lnTo>
                    <a:lnTo>
                      <a:pt x="436" y="121"/>
                    </a:lnTo>
                    <a:lnTo>
                      <a:pt x="436" y="131"/>
                    </a:lnTo>
                    <a:lnTo>
                      <a:pt x="455" y="140"/>
                    </a:lnTo>
                    <a:lnTo>
                      <a:pt x="455" y="169"/>
                    </a:lnTo>
                    <a:lnTo>
                      <a:pt x="445" y="177"/>
                    </a:lnTo>
                    <a:lnTo>
                      <a:pt x="445" y="186"/>
                    </a:lnTo>
                    <a:lnTo>
                      <a:pt x="426" y="204"/>
                    </a:lnTo>
                    <a:lnTo>
                      <a:pt x="407" y="204"/>
                    </a:lnTo>
                    <a:lnTo>
                      <a:pt x="397" y="215"/>
                    </a:lnTo>
                    <a:lnTo>
                      <a:pt x="397" y="233"/>
                    </a:lnTo>
                    <a:lnTo>
                      <a:pt x="407" y="242"/>
                    </a:lnTo>
                    <a:lnTo>
                      <a:pt x="407" y="259"/>
                    </a:lnTo>
                    <a:lnTo>
                      <a:pt x="387" y="288"/>
                    </a:lnTo>
                    <a:lnTo>
                      <a:pt x="378" y="288"/>
                    </a:lnTo>
                    <a:lnTo>
                      <a:pt x="378" y="315"/>
                    </a:lnTo>
                    <a:lnTo>
                      <a:pt x="349" y="297"/>
                    </a:lnTo>
                    <a:lnTo>
                      <a:pt x="58" y="307"/>
                    </a:lnTo>
                    <a:lnTo>
                      <a:pt x="58" y="278"/>
                    </a:lnTo>
                    <a:lnTo>
                      <a:pt x="48" y="269"/>
                    </a:lnTo>
                    <a:lnTo>
                      <a:pt x="48" y="259"/>
                    </a:lnTo>
                    <a:lnTo>
                      <a:pt x="58" y="259"/>
                    </a:lnTo>
                    <a:lnTo>
                      <a:pt x="40" y="242"/>
                    </a:lnTo>
                    <a:lnTo>
                      <a:pt x="48" y="233"/>
                    </a:lnTo>
                    <a:lnTo>
                      <a:pt x="48" y="215"/>
                    </a:lnTo>
                    <a:lnTo>
                      <a:pt x="29" y="204"/>
                    </a:lnTo>
                    <a:lnTo>
                      <a:pt x="29" y="177"/>
                    </a:lnTo>
                    <a:lnTo>
                      <a:pt x="11" y="158"/>
                    </a:lnTo>
                    <a:lnTo>
                      <a:pt x="19" y="140"/>
                    </a:lnTo>
                    <a:lnTo>
                      <a:pt x="11" y="131"/>
                    </a:lnTo>
                    <a:lnTo>
                      <a:pt x="11" y="112"/>
                    </a:lnTo>
                    <a:lnTo>
                      <a:pt x="0" y="83"/>
                    </a:lnTo>
                    <a:lnTo>
                      <a:pt x="11" y="75"/>
                    </a:lnTo>
                    <a:lnTo>
                      <a:pt x="0" y="64"/>
                    </a:lnTo>
                    <a:lnTo>
                      <a:pt x="11" y="56"/>
                    </a:lnTo>
                    <a:lnTo>
                      <a:pt x="11" y="47"/>
                    </a:lnTo>
                    <a:lnTo>
                      <a:pt x="0" y="37"/>
                    </a:lnTo>
                    <a:lnTo>
                      <a:pt x="11" y="29"/>
                    </a:lnTo>
                    <a:lnTo>
                      <a:pt x="0" y="18"/>
                    </a:lnTo>
                    <a:lnTo>
                      <a:pt x="11" y="18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28"/>
              <p:cNvSpPr>
                <a:spLocks/>
              </p:cNvSpPr>
              <p:nvPr/>
            </p:nvSpPr>
            <p:spPr bwMode="auto">
              <a:xfrm>
                <a:off x="3016" y="2118"/>
                <a:ext cx="623" cy="557"/>
              </a:xfrm>
              <a:custGeom>
                <a:avLst/>
                <a:gdLst>
                  <a:gd name="T0" fmla="*/ 88 w 513"/>
                  <a:gd name="T1" fmla="*/ 420 h 457"/>
                  <a:gd name="T2" fmla="*/ 435 w 513"/>
                  <a:gd name="T3" fmla="*/ 401 h 457"/>
                  <a:gd name="T4" fmla="*/ 426 w 513"/>
                  <a:gd name="T5" fmla="*/ 411 h 457"/>
                  <a:gd name="T6" fmla="*/ 435 w 513"/>
                  <a:gd name="T7" fmla="*/ 411 h 457"/>
                  <a:gd name="T8" fmla="*/ 445 w 513"/>
                  <a:gd name="T9" fmla="*/ 420 h 457"/>
                  <a:gd name="T10" fmla="*/ 416 w 513"/>
                  <a:gd name="T11" fmla="*/ 449 h 457"/>
                  <a:gd name="T12" fmla="*/ 416 w 513"/>
                  <a:gd name="T13" fmla="*/ 457 h 457"/>
                  <a:gd name="T14" fmla="*/ 474 w 513"/>
                  <a:gd name="T15" fmla="*/ 449 h 457"/>
                  <a:gd name="T16" fmla="*/ 474 w 513"/>
                  <a:gd name="T17" fmla="*/ 411 h 457"/>
                  <a:gd name="T18" fmla="*/ 484 w 513"/>
                  <a:gd name="T19" fmla="*/ 401 h 457"/>
                  <a:gd name="T20" fmla="*/ 484 w 513"/>
                  <a:gd name="T21" fmla="*/ 392 h 457"/>
                  <a:gd name="T22" fmla="*/ 503 w 513"/>
                  <a:gd name="T23" fmla="*/ 392 h 457"/>
                  <a:gd name="T24" fmla="*/ 503 w 513"/>
                  <a:gd name="T25" fmla="*/ 382 h 457"/>
                  <a:gd name="T26" fmla="*/ 513 w 513"/>
                  <a:gd name="T27" fmla="*/ 363 h 457"/>
                  <a:gd name="T28" fmla="*/ 513 w 513"/>
                  <a:gd name="T29" fmla="*/ 355 h 457"/>
                  <a:gd name="T30" fmla="*/ 503 w 513"/>
                  <a:gd name="T31" fmla="*/ 345 h 457"/>
                  <a:gd name="T32" fmla="*/ 494 w 513"/>
                  <a:gd name="T33" fmla="*/ 345 h 457"/>
                  <a:gd name="T34" fmla="*/ 474 w 513"/>
                  <a:gd name="T35" fmla="*/ 317 h 457"/>
                  <a:gd name="T36" fmla="*/ 484 w 513"/>
                  <a:gd name="T37" fmla="*/ 309 h 457"/>
                  <a:gd name="T38" fmla="*/ 474 w 513"/>
                  <a:gd name="T39" fmla="*/ 298 h 457"/>
                  <a:gd name="T40" fmla="*/ 474 w 513"/>
                  <a:gd name="T41" fmla="*/ 280 h 457"/>
                  <a:gd name="T42" fmla="*/ 455 w 513"/>
                  <a:gd name="T43" fmla="*/ 261 h 457"/>
                  <a:gd name="T44" fmla="*/ 435 w 513"/>
                  <a:gd name="T45" fmla="*/ 261 h 457"/>
                  <a:gd name="T46" fmla="*/ 397 w 513"/>
                  <a:gd name="T47" fmla="*/ 223 h 457"/>
                  <a:gd name="T48" fmla="*/ 405 w 513"/>
                  <a:gd name="T49" fmla="*/ 215 h 457"/>
                  <a:gd name="T50" fmla="*/ 416 w 513"/>
                  <a:gd name="T51" fmla="*/ 196 h 457"/>
                  <a:gd name="T52" fmla="*/ 416 w 513"/>
                  <a:gd name="T53" fmla="*/ 169 h 457"/>
                  <a:gd name="T54" fmla="*/ 397 w 513"/>
                  <a:gd name="T55" fmla="*/ 158 h 457"/>
                  <a:gd name="T56" fmla="*/ 387 w 513"/>
                  <a:gd name="T57" fmla="*/ 169 h 457"/>
                  <a:gd name="T58" fmla="*/ 376 w 513"/>
                  <a:gd name="T59" fmla="*/ 158 h 457"/>
                  <a:gd name="T60" fmla="*/ 368 w 513"/>
                  <a:gd name="T61" fmla="*/ 131 h 457"/>
                  <a:gd name="T62" fmla="*/ 368 w 513"/>
                  <a:gd name="T63" fmla="*/ 121 h 457"/>
                  <a:gd name="T64" fmla="*/ 339 w 513"/>
                  <a:gd name="T65" fmla="*/ 102 h 457"/>
                  <a:gd name="T66" fmla="*/ 318 w 513"/>
                  <a:gd name="T67" fmla="*/ 75 h 457"/>
                  <a:gd name="T68" fmla="*/ 318 w 513"/>
                  <a:gd name="T69" fmla="*/ 64 h 457"/>
                  <a:gd name="T70" fmla="*/ 310 w 513"/>
                  <a:gd name="T71" fmla="*/ 56 h 457"/>
                  <a:gd name="T72" fmla="*/ 310 w 513"/>
                  <a:gd name="T73" fmla="*/ 37 h 457"/>
                  <a:gd name="T74" fmla="*/ 318 w 513"/>
                  <a:gd name="T75" fmla="*/ 29 h 457"/>
                  <a:gd name="T76" fmla="*/ 318 w 513"/>
                  <a:gd name="T77" fmla="*/ 18 h 457"/>
                  <a:gd name="T78" fmla="*/ 289 w 513"/>
                  <a:gd name="T79" fmla="*/ 0 h 457"/>
                  <a:gd name="T80" fmla="*/ 0 w 513"/>
                  <a:gd name="T81" fmla="*/ 10 h 457"/>
                  <a:gd name="T82" fmla="*/ 9 w 513"/>
                  <a:gd name="T83" fmla="*/ 18 h 457"/>
                  <a:gd name="T84" fmla="*/ 19 w 513"/>
                  <a:gd name="T85" fmla="*/ 37 h 457"/>
                  <a:gd name="T86" fmla="*/ 29 w 513"/>
                  <a:gd name="T87" fmla="*/ 46 h 457"/>
                  <a:gd name="T88" fmla="*/ 29 w 513"/>
                  <a:gd name="T89" fmla="*/ 64 h 457"/>
                  <a:gd name="T90" fmla="*/ 58 w 513"/>
                  <a:gd name="T91" fmla="*/ 94 h 457"/>
                  <a:gd name="T92" fmla="*/ 48 w 513"/>
                  <a:gd name="T93" fmla="*/ 102 h 457"/>
                  <a:gd name="T94" fmla="*/ 48 w 513"/>
                  <a:gd name="T95" fmla="*/ 112 h 457"/>
                  <a:gd name="T96" fmla="*/ 58 w 513"/>
                  <a:gd name="T97" fmla="*/ 121 h 457"/>
                  <a:gd name="T98" fmla="*/ 67 w 513"/>
                  <a:gd name="T99" fmla="*/ 121 h 457"/>
                  <a:gd name="T100" fmla="*/ 67 w 513"/>
                  <a:gd name="T101" fmla="*/ 140 h 457"/>
                  <a:gd name="T102" fmla="*/ 77 w 513"/>
                  <a:gd name="T103" fmla="*/ 150 h 457"/>
                  <a:gd name="T104" fmla="*/ 88 w 513"/>
                  <a:gd name="T105" fmla="*/ 150 h 457"/>
                  <a:gd name="T106" fmla="*/ 88 w 513"/>
                  <a:gd name="T107" fmla="*/ 420 h 45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13"/>
                  <a:gd name="T163" fmla="*/ 0 h 457"/>
                  <a:gd name="T164" fmla="*/ 513 w 513"/>
                  <a:gd name="T165" fmla="*/ 457 h 45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13" h="457">
                    <a:moveTo>
                      <a:pt x="88" y="420"/>
                    </a:moveTo>
                    <a:lnTo>
                      <a:pt x="435" y="401"/>
                    </a:lnTo>
                    <a:lnTo>
                      <a:pt x="426" y="411"/>
                    </a:lnTo>
                    <a:lnTo>
                      <a:pt x="435" y="411"/>
                    </a:lnTo>
                    <a:lnTo>
                      <a:pt x="445" y="420"/>
                    </a:lnTo>
                    <a:lnTo>
                      <a:pt x="416" y="449"/>
                    </a:lnTo>
                    <a:lnTo>
                      <a:pt x="416" y="457"/>
                    </a:lnTo>
                    <a:lnTo>
                      <a:pt x="474" y="449"/>
                    </a:lnTo>
                    <a:lnTo>
                      <a:pt x="474" y="411"/>
                    </a:lnTo>
                    <a:lnTo>
                      <a:pt x="484" y="401"/>
                    </a:lnTo>
                    <a:lnTo>
                      <a:pt x="484" y="392"/>
                    </a:lnTo>
                    <a:lnTo>
                      <a:pt x="503" y="392"/>
                    </a:lnTo>
                    <a:lnTo>
                      <a:pt x="503" y="382"/>
                    </a:lnTo>
                    <a:lnTo>
                      <a:pt x="513" y="363"/>
                    </a:lnTo>
                    <a:lnTo>
                      <a:pt x="513" y="355"/>
                    </a:lnTo>
                    <a:lnTo>
                      <a:pt x="503" y="345"/>
                    </a:lnTo>
                    <a:lnTo>
                      <a:pt x="494" y="345"/>
                    </a:lnTo>
                    <a:lnTo>
                      <a:pt x="474" y="317"/>
                    </a:lnTo>
                    <a:lnTo>
                      <a:pt x="484" y="309"/>
                    </a:lnTo>
                    <a:lnTo>
                      <a:pt x="474" y="298"/>
                    </a:lnTo>
                    <a:lnTo>
                      <a:pt x="474" y="280"/>
                    </a:lnTo>
                    <a:lnTo>
                      <a:pt x="455" y="261"/>
                    </a:lnTo>
                    <a:lnTo>
                      <a:pt x="435" y="261"/>
                    </a:lnTo>
                    <a:lnTo>
                      <a:pt x="397" y="223"/>
                    </a:lnTo>
                    <a:lnTo>
                      <a:pt x="405" y="215"/>
                    </a:lnTo>
                    <a:lnTo>
                      <a:pt x="416" y="196"/>
                    </a:lnTo>
                    <a:lnTo>
                      <a:pt x="416" y="169"/>
                    </a:lnTo>
                    <a:lnTo>
                      <a:pt x="397" y="158"/>
                    </a:lnTo>
                    <a:lnTo>
                      <a:pt x="387" y="169"/>
                    </a:lnTo>
                    <a:lnTo>
                      <a:pt x="376" y="158"/>
                    </a:lnTo>
                    <a:lnTo>
                      <a:pt x="368" y="131"/>
                    </a:lnTo>
                    <a:lnTo>
                      <a:pt x="368" y="121"/>
                    </a:lnTo>
                    <a:lnTo>
                      <a:pt x="339" y="102"/>
                    </a:lnTo>
                    <a:lnTo>
                      <a:pt x="318" y="75"/>
                    </a:lnTo>
                    <a:lnTo>
                      <a:pt x="318" y="64"/>
                    </a:lnTo>
                    <a:lnTo>
                      <a:pt x="310" y="56"/>
                    </a:lnTo>
                    <a:lnTo>
                      <a:pt x="310" y="37"/>
                    </a:lnTo>
                    <a:lnTo>
                      <a:pt x="318" y="29"/>
                    </a:lnTo>
                    <a:lnTo>
                      <a:pt x="318" y="18"/>
                    </a:lnTo>
                    <a:lnTo>
                      <a:pt x="289" y="0"/>
                    </a:lnTo>
                    <a:lnTo>
                      <a:pt x="0" y="10"/>
                    </a:lnTo>
                    <a:lnTo>
                      <a:pt x="9" y="18"/>
                    </a:lnTo>
                    <a:lnTo>
                      <a:pt x="19" y="37"/>
                    </a:lnTo>
                    <a:lnTo>
                      <a:pt x="29" y="46"/>
                    </a:lnTo>
                    <a:lnTo>
                      <a:pt x="29" y="64"/>
                    </a:lnTo>
                    <a:lnTo>
                      <a:pt x="58" y="94"/>
                    </a:lnTo>
                    <a:lnTo>
                      <a:pt x="48" y="102"/>
                    </a:lnTo>
                    <a:lnTo>
                      <a:pt x="48" y="112"/>
                    </a:lnTo>
                    <a:lnTo>
                      <a:pt x="58" y="121"/>
                    </a:lnTo>
                    <a:lnTo>
                      <a:pt x="67" y="121"/>
                    </a:lnTo>
                    <a:lnTo>
                      <a:pt x="67" y="140"/>
                    </a:lnTo>
                    <a:lnTo>
                      <a:pt x="77" y="150"/>
                    </a:lnTo>
                    <a:lnTo>
                      <a:pt x="88" y="150"/>
                    </a:lnTo>
                    <a:lnTo>
                      <a:pt x="88" y="420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29"/>
              <p:cNvSpPr>
                <a:spLocks/>
              </p:cNvSpPr>
              <p:nvPr/>
            </p:nvSpPr>
            <p:spPr bwMode="auto">
              <a:xfrm>
                <a:off x="3179" y="3037"/>
                <a:ext cx="530" cy="477"/>
              </a:xfrm>
              <a:custGeom>
                <a:avLst/>
                <a:gdLst>
                  <a:gd name="T0" fmla="*/ 234 w 437"/>
                  <a:gd name="T1" fmla="*/ 0 h 391"/>
                  <a:gd name="T2" fmla="*/ 253 w 437"/>
                  <a:gd name="T3" fmla="*/ 46 h 391"/>
                  <a:gd name="T4" fmla="*/ 263 w 437"/>
                  <a:gd name="T5" fmla="*/ 65 h 391"/>
                  <a:gd name="T6" fmla="*/ 253 w 437"/>
                  <a:gd name="T7" fmla="*/ 75 h 391"/>
                  <a:gd name="T8" fmla="*/ 242 w 437"/>
                  <a:gd name="T9" fmla="*/ 103 h 391"/>
                  <a:gd name="T10" fmla="*/ 213 w 437"/>
                  <a:gd name="T11" fmla="*/ 168 h 391"/>
                  <a:gd name="T12" fmla="*/ 360 w 437"/>
                  <a:gd name="T13" fmla="*/ 197 h 391"/>
                  <a:gd name="T14" fmla="*/ 360 w 437"/>
                  <a:gd name="T15" fmla="*/ 215 h 391"/>
                  <a:gd name="T16" fmla="*/ 379 w 437"/>
                  <a:gd name="T17" fmla="*/ 251 h 391"/>
                  <a:gd name="T18" fmla="*/ 360 w 437"/>
                  <a:gd name="T19" fmla="*/ 270 h 391"/>
                  <a:gd name="T20" fmla="*/ 340 w 437"/>
                  <a:gd name="T21" fmla="*/ 251 h 391"/>
                  <a:gd name="T22" fmla="*/ 321 w 437"/>
                  <a:gd name="T23" fmla="*/ 289 h 391"/>
                  <a:gd name="T24" fmla="*/ 350 w 437"/>
                  <a:gd name="T25" fmla="*/ 280 h 391"/>
                  <a:gd name="T26" fmla="*/ 369 w 437"/>
                  <a:gd name="T27" fmla="*/ 289 h 391"/>
                  <a:gd name="T28" fmla="*/ 379 w 437"/>
                  <a:gd name="T29" fmla="*/ 299 h 391"/>
                  <a:gd name="T30" fmla="*/ 408 w 437"/>
                  <a:gd name="T31" fmla="*/ 280 h 391"/>
                  <a:gd name="T32" fmla="*/ 418 w 437"/>
                  <a:gd name="T33" fmla="*/ 299 h 391"/>
                  <a:gd name="T34" fmla="*/ 398 w 437"/>
                  <a:gd name="T35" fmla="*/ 318 h 391"/>
                  <a:gd name="T36" fmla="*/ 389 w 437"/>
                  <a:gd name="T37" fmla="*/ 345 h 391"/>
                  <a:gd name="T38" fmla="*/ 437 w 437"/>
                  <a:gd name="T39" fmla="*/ 364 h 391"/>
                  <a:gd name="T40" fmla="*/ 427 w 437"/>
                  <a:gd name="T41" fmla="*/ 383 h 391"/>
                  <a:gd name="T42" fmla="*/ 408 w 437"/>
                  <a:gd name="T43" fmla="*/ 373 h 391"/>
                  <a:gd name="T44" fmla="*/ 369 w 437"/>
                  <a:gd name="T45" fmla="*/ 345 h 391"/>
                  <a:gd name="T46" fmla="*/ 350 w 437"/>
                  <a:gd name="T47" fmla="*/ 373 h 391"/>
                  <a:gd name="T48" fmla="*/ 331 w 437"/>
                  <a:gd name="T49" fmla="*/ 373 h 391"/>
                  <a:gd name="T50" fmla="*/ 311 w 437"/>
                  <a:gd name="T51" fmla="*/ 364 h 391"/>
                  <a:gd name="T52" fmla="*/ 302 w 437"/>
                  <a:gd name="T53" fmla="*/ 383 h 391"/>
                  <a:gd name="T54" fmla="*/ 263 w 437"/>
                  <a:gd name="T55" fmla="*/ 373 h 391"/>
                  <a:gd name="T56" fmla="*/ 224 w 437"/>
                  <a:gd name="T57" fmla="*/ 345 h 391"/>
                  <a:gd name="T58" fmla="*/ 213 w 437"/>
                  <a:gd name="T59" fmla="*/ 337 h 391"/>
                  <a:gd name="T60" fmla="*/ 195 w 437"/>
                  <a:gd name="T61" fmla="*/ 326 h 391"/>
                  <a:gd name="T62" fmla="*/ 184 w 437"/>
                  <a:gd name="T63" fmla="*/ 318 h 391"/>
                  <a:gd name="T64" fmla="*/ 184 w 437"/>
                  <a:gd name="T65" fmla="*/ 345 h 391"/>
                  <a:gd name="T66" fmla="*/ 107 w 437"/>
                  <a:gd name="T67" fmla="*/ 337 h 391"/>
                  <a:gd name="T68" fmla="*/ 29 w 437"/>
                  <a:gd name="T69" fmla="*/ 337 h 391"/>
                  <a:gd name="T70" fmla="*/ 20 w 437"/>
                  <a:gd name="T71" fmla="*/ 326 h 391"/>
                  <a:gd name="T72" fmla="*/ 29 w 437"/>
                  <a:gd name="T73" fmla="*/ 308 h 391"/>
                  <a:gd name="T74" fmla="*/ 39 w 437"/>
                  <a:gd name="T75" fmla="*/ 243 h 391"/>
                  <a:gd name="T76" fmla="*/ 49 w 437"/>
                  <a:gd name="T77" fmla="*/ 186 h 391"/>
                  <a:gd name="T78" fmla="*/ 39 w 437"/>
                  <a:gd name="T79" fmla="*/ 168 h 391"/>
                  <a:gd name="T80" fmla="*/ 29 w 437"/>
                  <a:gd name="T81" fmla="*/ 140 h 391"/>
                  <a:gd name="T82" fmla="*/ 10 w 437"/>
                  <a:gd name="T83" fmla="*/ 113 h 391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37"/>
                  <a:gd name="T127" fmla="*/ 0 h 391"/>
                  <a:gd name="T128" fmla="*/ 437 w 437"/>
                  <a:gd name="T129" fmla="*/ 391 h 391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37" h="391">
                    <a:moveTo>
                      <a:pt x="0" y="9"/>
                    </a:moveTo>
                    <a:lnTo>
                      <a:pt x="234" y="0"/>
                    </a:lnTo>
                    <a:lnTo>
                      <a:pt x="234" y="9"/>
                    </a:lnTo>
                    <a:lnTo>
                      <a:pt x="253" y="46"/>
                    </a:lnTo>
                    <a:lnTo>
                      <a:pt x="253" y="57"/>
                    </a:lnTo>
                    <a:lnTo>
                      <a:pt x="263" y="65"/>
                    </a:lnTo>
                    <a:lnTo>
                      <a:pt x="263" y="75"/>
                    </a:lnTo>
                    <a:lnTo>
                      <a:pt x="253" y="75"/>
                    </a:lnTo>
                    <a:lnTo>
                      <a:pt x="242" y="84"/>
                    </a:lnTo>
                    <a:lnTo>
                      <a:pt x="242" y="103"/>
                    </a:lnTo>
                    <a:lnTo>
                      <a:pt x="224" y="130"/>
                    </a:lnTo>
                    <a:lnTo>
                      <a:pt x="213" y="168"/>
                    </a:lnTo>
                    <a:lnTo>
                      <a:pt x="213" y="205"/>
                    </a:lnTo>
                    <a:lnTo>
                      <a:pt x="360" y="197"/>
                    </a:lnTo>
                    <a:lnTo>
                      <a:pt x="369" y="197"/>
                    </a:lnTo>
                    <a:lnTo>
                      <a:pt x="360" y="215"/>
                    </a:lnTo>
                    <a:lnTo>
                      <a:pt x="360" y="234"/>
                    </a:lnTo>
                    <a:lnTo>
                      <a:pt x="379" y="251"/>
                    </a:lnTo>
                    <a:lnTo>
                      <a:pt x="379" y="270"/>
                    </a:lnTo>
                    <a:lnTo>
                      <a:pt x="360" y="270"/>
                    </a:lnTo>
                    <a:lnTo>
                      <a:pt x="340" y="262"/>
                    </a:lnTo>
                    <a:lnTo>
                      <a:pt x="340" y="251"/>
                    </a:lnTo>
                    <a:lnTo>
                      <a:pt x="311" y="280"/>
                    </a:lnTo>
                    <a:lnTo>
                      <a:pt x="321" y="289"/>
                    </a:lnTo>
                    <a:lnTo>
                      <a:pt x="340" y="289"/>
                    </a:lnTo>
                    <a:lnTo>
                      <a:pt x="350" y="280"/>
                    </a:lnTo>
                    <a:lnTo>
                      <a:pt x="379" y="280"/>
                    </a:lnTo>
                    <a:lnTo>
                      <a:pt x="369" y="289"/>
                    </a:lnTo>
                    <a:lnTo>
                      <a:pt x="369" y="299"/>
                    </a:lnTo>
                    <a:lnTo>
                      <a:pt x="379" y="299"/>
                    </a:lnTo>
                    <a:lnTo>
                      <a:pt x="389" y="289"/>
                    </a:lnTo>
                    <a:lnTo>
                      <a:pt x="408" y="280"/>
                    </a:lnTo>
                    <a:lnTo>
                      <a:pt x="418" y="280"/>
                    </a:lnTo>
                    <a:lnTo>
                      <a:pt x="418" y="299"/>
                    </a:lnTo>
                    <a:lnTo>
                      <a:pt x="408" y="299"/>
                    </a:lnTo>
                    <a:lnTo>
                      <a:pt x="398" y="318"/>
                    </a:lnTo>
                    <a:lnTo>
                      <a:pt x="389" y="326"/>
                    </a:lnTo>
                    <a:lnTo>
                      <a:pt x="389" y="345"/>
                    </a:lnTo>
                    <a:lnTo>
                      <a:pt x="408" y="354"/>
                    </a:lnTo>
                    <a:lnTo>
                      <a:pt x="437" y="364"/>
                    </a:lnTo>
                    <a:lnTo>
                      <a:pt x="437" y="383"/>
                    </a:lnTo>
                    <a:lnTo>
                      <a:pt x="427" y="383"/>
                    </a:lnTo>
                    <a:lnTo>
                      <a:pt x="408" y="391"/>
                    </a:lnTo>
                    <a:lnTo>
                      <a:pt x="408" y="373"/>
                    </a:lnTo>
                    <a:lnTo>
                      <a:pt x="369" y="354"/>
                    </a:lnTo>
                    <a:lnTo>
                      <a:pt x="369" y="345"/>
                    </a:lnTo>
                    <a:lnTo>
                      <a:pt x="350" y="345"/>
                    </a:lnTo>
                    <a:lnTo>
                      <a:pt x="350" y="373"/>
                    </a:lnTo>
                    <a:lnTo>
                      <a:pt x="340" y="383"/>
                    </a:lnTo>
                    <a:lnTo>
                      <a:pt x="331" y="373"/>
                    </a:lnTo>
                    <a:lnTo>
                      <a:pt x="321" y="373"/>
                    </a:lnTo>
                    <a:lnTo>
                      <a:pt x="311" y="364"/>
                    </a:lnTo>
                    <a:lnTo>
                      <a:pt x="311" y="373"/>
                    </a:lnTo>
                    <a:lnTo>
                      <a:pt x="302" y="383"/>
                    </a:lnTo>
                    <a:lnTo>
                      <a:pt x="282" y="383"/>
                    </a:lnTo>
                    <a:lnTo>
                      <a:pt x="263" y="373"/>
                    </a:lnTo>
                    <a:lnTo>
                      <a:pt x="234" y="345"/>
                    </a:lnTo>
                    <a:lnTo>
                      <a:pt x="224" y="345"/>
                    </a:lnTo>
                    <a:lnTo>
                      <a:pt x="224" y="337"/>
                    </a:lnTo>
                    <a:lnTo>
                      <a:pt x="213" y="337"/>
                    </a:lnTo>
                    <a:lnTo>
                      <a:pt x="213" y="326"/>
                    </a:lnTo>
                    <a:lnTo>
                      <a:pt x="195" y="326"/>
                    </a:lnTo>
                    <a:lnTo>
                      <a:pt x="195" y="318"/>
                    </a:lnTo>
                    <a:lnTo>
                      <a:pt x="184" y="318"/>
                    </a:lnTo>
                    <a:lnTo>
                      <a:pt x="176" y="337"/>
                    </a:lnTo>
                    <a:lnTo>
                      <a:pt x="184" y="345"/>
                    </a:lnTo>
                    <a:lnTo>
                      <a:pt x="155" y="345"/>
                    </a:lnTo>
                    <a:lnTo>
                      <a:pt x="107" y="337"/>
                    </a:lnTo>
                    <a:lnTo>
                      <a:pt x="89" y="326"/>
                    </a:lnTo>
                    <a:lnTo>
                      <a:pt x="29" y="337"/>
                    </a:lnTo>
                    <a:lnTo>
                      <a:pt x="20" y="337"/>
                    </a:lnTo>
                    <a:lnTo>
                      <a:pt x="20" y="326"/>
                    </a:lnTo>
                    <a:lnTo>
                      <a:pt x="29" y="318"/>
                    </a:lnTo>
                    <a:lnTo>
                      <a:pt x="29" y="308"/>
                    </a:lnTo>
                    <a:lnTo>
                      <a:pt x="39" y="289"/>
                    </a:lnTo>
                    <a:lnTo>
                      <a:pt x="39" y="243"/>
                    </a:lnTo>
                    <a:lnTo>
                      <a:pt x="49" y="234"/>
                    </a:lnTo>
                    <a:lnTo>
                      <a:pt x="49" y="186"/>
                    </a:lnTo>
                    <a:lnTo>
                      <a:pt x="39" y="178"/>
                    </a:lnTo>
                    <a:lnTo>
                      <a:pt x="39" y="168"/>
                    </a:lnTo>
                    <a:lnTo>
                      <a:pt x="29" y="159"/>
                    </a:lnTo>
                    <a:lnTo>
                      <a:pt x="29" y="140"/>
                    </a:lnTo>
                    <a:lnTo>
                      <a:pt x="20" y="122"/>
                    </a:lnTo>
                    <a:lnTo>
                      <a:pt x="10" y="113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30"/>
              <p:cNvSpPr>
                <a:spLocks/>
              </p:cNvSpPr>
              <p:nvPr/>
            </p:nvSpPr>
            <p:spPr bwMode="auto">
              <a:xfrm>
                <a:off x="3252" y="1336"/>
                <a:ext cx="480" cy="547"/>
              </a:xfrm>
              <a:custGeom>
                <a:avLst/>
                <a:gdLst>
                  <a:gd name="T0" fmla="*/ 164 w 396"/>
                  <a:gd name="T1" fmla="*/ 438 h 449"/>
                  <a:gd name="T2" fmla="*/ 135 w 396"/>
                  <a:gd name="T3" fmla="*/ 420 h 449"/>
                  <a:gd name="T4" fmla="*/ 124 w 396"/>
                  <a:gd name="T5" fmla="*/ 382 h 449"/>
                  <a:gd name="T6" fmla="*/ 124 w 396"/>
                  <a:gd name="T7" fmla="*/ 363 h 449"/>
                  <a:gd name="T8" fmla="*/ 116 w 396"/>
                  <a:gd name="T9" fmla="*/ 309 h 449"/>
                  <a:gd name="T10" fmla="*/ 66 w 396"/>
                  <a:gd name="T11" fmla="*/ 271 h 449"/>
                  <a:gd name="T12" fmla="*/ 37 w 396"/>
                  <a:gd name="T13" fmla="*/ 252 h 449"/>
                  <a:gd name="T14" fmla="*/ 18 w 396"/>
                  <a:gd name="T15" fmla="*/ 242 h 449"/>
                  <a:gd name="T16" fmla="*/ 8 w 396"/>
                  <a:gd name="T17" fmla="*/ 177 h 449"/>
                  <a:gd name="T18" fmla="*/ 8 w 396"/>
                  <a:gd name="T19" fmla="*/ 150 h 449"/>
                  <a:gd name="T20" fmla="*/ 0 w 396"/>
                  <a:gd name="T21" fmla="*/ 131 h 449"/>
                  <a:gd name="T22" fmla="*/ 8 w 396"/>
                  <a:gd name="T23" fmla="*/ 121 h 449"/>
                  <a:gd name="T24" fmla="*/ 37 w 396"/>
                  <a:gd name="T25" fmla="*/ 37 h 449"/>
                  <a:gd name="T26" fmla="*/ 47 w 396"/>
                  <a:gd name="T27" fmla="*/ 37 h 449"/>
                  <a:gd name="T28" fmla="*/ 87 w 396"/>
                  <a:gd name="T29" fmla="*/ 18 h 449"/>
                  <a:gd name="T30" fmla="*/ 124 w 396"/>
                  <a:gd name="T31" fmla="*/ 0 h 449"/>
                  <a:gd name="T32" fmla="*/ 135 w 396"/>
                  <a:gd name="T33" fmla="*/ 18 h 449"/>
                  <a:gd name="T34" fmla="*/ 124 w 396"/>
                  <a:gd name="T35" fmla="*/ 37 h 449"/>
                  <a:gd name="T36" fmla="*/ 145 w 396"/>
                  <a:gd name="T37" fmla="*/ 37 h 449"/>
                  <a:gd name="T38" fmla="*/ 164 w 396"/>
                  <a:gd name="T39" fmla="*/ 46 h 449"/>
                  <a:gd name="T40" fmla="*/ 184 w 396"/>
                  <a:gd name="T41" fmla="*/ 64 h 449"/>
                  <a:gd name="T42" fmla="*/ 261 w 396"/>
                  <a:gd name="T43" fmla="*/ 75 h 449"/>
                  <a:gd name="T44" fmla="*/ 280 w 396"/>
                  <a:gd name="T45" fmla="*/ 83 h 449"/>
                  <a:gd name="T46" fmla="*/ 319 w 396"/>
                  <a:gd name="T47" fmla="*/ 94 h 449"/>
                  <a:gd name="T48" fmla="*/ 329 w 396"/>
                  <a:gd name="T49" fmla="*/ 112 h 449"/>
                  <a:gd name="T50" fmla="*/ 338 w 396"/>
                  <a:gd name="T51" fmla="*/ 150 h 449"/>
                  <a:gd name="T52" fmla="*/ 348 w 396"/>
                  <a:gd name="T53" fmla="*/ 158 h 449"/>
                  <a:gd name="T54" fmla="*/ 358 w 396"/>
                  <a:gd name="T55" fmla="*/ 177 h 449"/>
                  <a:gd name="T56" fmla="*/ 338 w 396"/>
                  <a:gd name="T57" fmla="*/ 223 h 449"/>
                  <a:gd name="T58" fmla="*/ 338 w 396"/>
                  <a:gd name="T59" fmla="*/ 234 h 449"/>
                  <a:gd name="T60" fmla="*/ 358 w 396"/>
                  <a:gd name="T61" fmla="*/ 204 h 449"/>
                  <a:gd name="T62" fmla="*/ 377 w 396"/>
                  <a:gd name="T63" fmla="*/ 196 h 449"/>
                  <a:gd name="T64" fmla="*/ 387 w 396"/>
                  <a:gd name="T65" fmla="*/ 177 h 449"/>
                  <a:gd name="T66" fmla="*/ 396 w 396"/>
                  <a:gd name="T67" fmla="*/ 158 h 449"/>
                  <a:gd name="T68" fmla="*/ 396 w 396"/>
                  <a:gd name="T69" fmla="*/ 169 h 449"/>
                  <a:gd name="T70" fmla="*/ 377 w 396"/>
                  <a:gd name="T71" fmla="*/ 204 h 449"/>
                  <a:gd name="T72" fmla="*/ 377 w 396"/>
                  <a:gd name="T73" fmla="*/ 234 h 449"/>
                  <a:gd name="T74" fmla="*/ 358 w 396"/>
                  <a:gd name="T75" fmla="*/ 280 h 449"/>
                  <a:gd name="T76" fmla="*/ 367 w 396"/>
                  <a:gd name="T77" fmla="*/ 317 h 449"/>
                  <a:gd name="T78" fmla="*/ 358 w 396"/>
                  <a:gd name="T79" fmla="*/ 382 h 449"/>
                  <a:gd name="T80" fmla="*/ 367 w 396"/>
                  <a:gd name="T81" fmla="*/ 430 h 44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96"/>
                  <a:gd name="T124" fmla="*/ 0 h 449"/>
                  <a:gd name="T125" fmla="*/ 396 w 396"/>
                  <a:gd name="T126" fmla="*/ 449 h 44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96" h="449">
                    <a:moveTo>
                      <a:pt x="164" y="449"/>
                    </a:moveTo>
                    <a:lnTo>
                      <a:pt x="164" y="438"/>
                    </a:lnTo>
                    <a:lnTo>
                      <a:pt x="153" y="430"/>
                    </a:lnTo>
                    <a:lnTo>
                      <a:pt x="135" y="420"/>
                    </a:lnTo>
                    <a:lnTo>
                      <a:pt x="124" y="392"/>
                    </a:lnTo>
                    <a:lnTo>
                      <a:pt x="124" y="382"/>
                    </a:lnTo>
                    <a:lnTo>
                      <a:pt x="135" y="374"/>
                    </a:lnTo>
                    <a:lnTo>
                      <a:pt x="124" y="363"/>
                    </a:lnTo>
                    <a:lnTo>
                      <a:pt x="116" y="346"/>
                    </a:lnTo>
                    <a:lnTo>
                      <a:pt x="116" y="309"/>
                    </a:lnTo>
                    <a:lnTo>
                      <a:pt x="95" y="298"/>
                    </a:lnTo>
                    <a:lnTo>
                      <a:pt x="66" y="271"/>
                    </a:lnTo>
                    <a:lnTo>
                      <a:pt x="47" y="261"/>
                    </a:lnTo>
                    <a:lnTo>
                      <a:pt x="37" y="252"/>
                    </a:lnTo>
                    <a:lnTo>
                      <a:pt x="37" y="242"/>
                    </a:lnTo>
                    <a:lnTo>
                      <a:pt x="18" y="242"/>
                    </a:lnTo>
                    <a:lnTo>
                      <a:pt x="8" y="234"/>
                    </a:lnTo>
                    <a:lnTo>
                      <a:pt x="8" y="177"/>
                    </a:lnTo>
                    <a:lnTo>
                      <a:pt x="18" y="169"/>
                    </a:lnTo>
                    <a:lnTo>
                      <a:pt x="8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8" y="131"/>
                    </a:lnTo>
                    <a:lnTo>
                      <a:pt x="8" y="121"/>
                    </a:lnTo>
                    <a:lnTo>
                      <a:pt x="37" y="94"/>
                    </a:lnTo>
                    <a:lnTo>
                      <a:pt x="37" y="37"/>
                    </a:lnTo>
                    <a:lnTo>
                      <a:pt x="47" y="29"/>
                    </a:lnTo>
                    <a:lnTo>
                      <a:pt x="47" y="37"/>
                    </a:lnTo>
                    <a:lnTo>
                      <a:pt x="76" y="37"/>
                    </a:lnTo>
                    <a:lnTo>
                      <a:pt x="87" y="18"/>
                    </a:lnTo>
                    <a:lnTo>
                      <a:pt x="124" y="10"/>
                    </a:lnTo>
                    <a:lnTo>
                      <a:pt x="124" y="0"/>
                    </a:lnTo>
                    <a:lnTo>
                      <a:pt x="135" y="10"/>
                    </a:lnTo>
                    <a:lnTo>
                      <a:pt x="135" y="18"/>
                    </a:lnTo>
                    <a:lnTo>
                      <a:pt x="124" y="18"/>
                    </a:lnTo>
                    <a:lnTo>
                      <a:pt x="124" y="37"/>
                    </a:lnTo>
                    <a:lnTo>
                      <a:pt x="135" y="29"/>
                    </a:lnTo>
                    <a:lnTo>
                      <a:pt x="145" y="37"/>
                    </a:lnTo>
                    <a:lnTo>
                      <a:pt x="164" y="37"/>
                    </a:lnTo>
                    <a:lnTo>
                      <a:pt x="164" y="46"/>
                    </a:lnTo>
                    <a:lnTo>
                      <a:pt x="184" y="46"/>
                    </a:lnTo>
                    <a:lnTo>
                      <a:pt x="184" y="64"/>
                    </a:lnTo>
                    <a:lnTo>
                      <a:pt x="251" y="75"/>
                    </a:lnTo>
                    <a:lnTo>
                      <a:pt x="261" y="75"/>
                    </a:lnTo>
                    <a:lnTo>
                      <a:pt x="271" y="94"/>
                    </a:lnTo>
                    <a:lnTo>
                      <a:pt x="280" y="83"/>
                    </a:lnTo>
                    <a:lnTo>
                      <a:pt x="280" y="94"/>
                    </a:lnTo>
                    <a:lnTo>
                      <a:pt x="319" y="94"/>
                    </a:lnTo>
                    <a:lnTo>
                      <a:pt x="319" y="102"/>
                    </a:lnTo>
                    <a:lnTo>
                      <a:pt x="329" y="112"/>
                    </a:lnTo>
                    <a:lnTo>
                      <a:pt x="338" y="112"/>
                    </a:lnTo>
                    <a:lnTo>
                      <a:pt x="338" y="150"/>
                    </a:lnTo>
                    <a:lnTo>
                      <a:pt x="358" y="150"/>
                    </a:lnTo>
                    <a:lnTo>
                      <a:pt x="348" y="158"/>
                    </a:lnTo>
                    <a:lnTo>
                      <a:pt x="348" y="169"/>
                    </a:lnTo>
                    <a:lnTo>
                      <a:pt x="358" y="177"/>
                    </a:lnTo>
                    <a:lnTo>
                      <a:pt x="338" y="215"/>
                    </a:lnTo>
                    <a:lnTo>
                      <a:pt x="338" y="223"/>
                    </a:lnTo>
                    <a:lnTo>
                      <a:pt x="329" y="234"/>
                    </a:lnTo>
                    <a:lnTo>
                      <a:pt x="338" y="234"/>
                    </a:lnTo>
                    <a:lnTo>
                      <a:pt x="348" y="223"/>
                    </a:lnTo>
                    <a:lnTo>
                      <a:pt x="358" y="204"/>
                    </a:lnTo>
                    <a:lnTo>
                      <a:pt x="367" y="196"/>
                    </a:lnTo>
                    <a:lnTo>
                      <a:pt x="377" y="196"/>
                    </a:lnTo>
                    <a:lnTo>
                      <a:pt x="377" y="187"/>
                    </a:lnTo>
                    <a:lnTo>
                      <a:pt x="387" y="177"/>
                    </a:lnTo>
                    <a:lnTo>
                      <a:pt x="387" y="158"/>
                    </a:lnTo>
                    <a:lnTo>
                      <a:pt x="396" y="158"/>
                    </a:lnTo>
                    <a:lnTo>
                      <a:pt x="396" y="150"/>
                    </a:lnTo>
                    <a:lnTo>
                      <a:pt x="396" y="169"/>
                    </a:lnTo>
                    <a:lnTo>
                      <a:pt x="387" y="196"/>
                    </a:lnTo>
                    <a:lnTo>
                      <a:pt x="377" y="204"/>
                    </a:lnTo>
                    <a:lnTo>
                      <a:pt x="387" y="215"/>
                    </a:lnTo>
                    <a:lnTo>
                      <a:pt x="377" y="234"/>
                    </a:lnTo>
                    <a:lnTo>
                      <a:pt x="377" y="261"/>
                    </a:lnTo>
                    <a:lnTo>
                      <a:pt x="358" y="280"/>
                    </a:lnTo>
                    <a:lnTo>
                      <a:pt x="367" y="290"/>
                    </a:lnTo>
                    <a:lnTo>
                      <a:pt x="367" y="317"/>
                    </a:lnTo>
                    <a:lnTo>
                      <a:pt x="358" y="327"/>
                    </a:lnTo>
                    <a:lnTo>
                      <a:pt x="358" y="382"/>
                    </a:lnTo>
                    <a:lnTo>
                      <a:pt x="367" y="411"/>
                    </a:lnTo>
                    <a:lnTo>
                      <a:pt x="367" y="430"/>
                    </a:lnTo>
                    <a:lnTo>
                      <a:pt x="164" y="449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31"/>
              <p:cNvSpPr>
                <a:spLocks/>
              </p:cNvSpPr>
              <p:nvPr/>
            </p:nvSpPr>
            <p:spPr bwMode="auto">
              <a:xfrm>
                <a:off x="3390" y="1860"/>
                <a:ext cx="377" cy="679"/>
              </a:xfrm>
              <a:custGeom>
                <a:avLst/>
                <a:gdLst>
                  <a:gd name="T0" fmla="*/ 50 w 311"/>
                  <a:gd name="T1" fmla="*/ 19 h 557"/>
                  <a:gd name="T2" fmla="*/ 68 w 311"/>
                  <a:gd name="T3" fmla="*/ 46 h 557"/>
                  <a:gd name="T4" fmla="*/ 89 w 311"/>
                  <a:gd name="T5" fmla="*/ 84 h 557"/>
                  <a:gd name="T6" fmla="*/ 79 w 311"/>
                  <a:gd name="T7" fmla="*/ 102 h 557"/>
                  <a:gd name="T8" fmla="*/ 39 w 311"/>
                  <a:gd name="T9" fmla="*/ 121 h 557"/>
                  <a:gd name="T10" fmla="*/ 31 w 311"/>
                  <a:gd name="T11" fmla="*/ 148 h 557"/>
                  <a:gd name="T12" fmla="*/ 39 w 311"/>
                  <a:gd name="T13" fmla="*/ 176 h 557"/>
                  <a:gd name="T14" fmla="*/ 10 w 311"/>
                  <a:gd name="T15" fmla="*/ 203 h 557"/>
                  <a:gd name="T16" fmla="*/ 0 w 311"/>
                  <a:gd name="T17" fmla="*/ 249 h 557"/>
                  <a:gd name="T18" fmla="*/ 10 w 311"/>
                  <a:gd name="T19" fmla="*/ 278 h 557"/>
                  <a:gd name="T20" fmla="*/ 31 w 311"/>
                  <a:gd name="T21" fmla="*/ 314 h 557"/>
                  <a:gd name="T22" fmla="*/ 60 w 311"/>
                  <a:gd name="T23" fmla="*/ 343 h 557"/>
                  <a:gd name="T24" fmla="*/ 79 w 311"/>
                  <a:gd name="T25" fmla="*/ 381 h 557"/>
                  <a:gd name="T26" fmla="*/ 108 w 311"/>
                  <a:gd name="T27" fmla="*/ 381 h 557"/>
                  <a:gd name="T28" fmla="*/ 97 w 311"/>
                  <a:gd name="T29" fmla="*/ 427 h 557"/>
                  <a:gd name="T30" fmla="*/ 127 w 311"/>
                  <a:gd name="T31" fmla="*/ 473 h 557"/>
                  <a:gd name="T32" fmla="*/ 166 w 311"/>
                  <a:gd name="T33" fmla="*/ 492 h 557"/>
                  <a:gd name="T34" fmla="*/ 176 w 311"/>
                  <a:gd name="T35" fmla="*/ 519 h 557"/>
                  <a:gd name="T36" fmla="*/ 185 w 311"/>
                  <a:gd name="T37" fmla="*/ 557 h 557"/>
                  <a:gd name="T38" fmla="*/ 195 w 311"/>
                  <a:gd name="T39" fmla="*/ 538 h 557"/>
                  <a:gd name="T40" fmla="*/ 234 w 311"/>
                  <a:gd name="T41" fmla="*/ 548 h 557"/>
                  <a:gd name="T42" fmla="*/ 244 w 311"/>
                  <a:gd name="T43" fmla="*/ 529 h 557"/>
                  <a:gd name="T44" fmla="*/ 253 w 311"/>
                  <a:gd name="T45" fmla="*/ 510 h 557"/>
                  <a:gd name="T46" fmla="*/ 273 w 311"/>
                  <a:gd name="T47" fmla="*/ 464 h 557"/>
                  <a:gd name="T48" fmla="*/ 282 w 311"/>
                  <a:gd name="T49" fmla="*/ 427 h 557"/>
                  <a:gd name="T50" fmla="*/ 292 w 311"/>
                  <a:gd name="T51" fmla="*/ 408 h 557"/>
                  <a:gd name="T52" fmla="*/ 311 w 311"/>
                  <a:gd name="T53" fmla="*/ 381 h 557"/>
                  <a:gd name="T54" fmla="*/ 292 w 311"/>
                  <a:gd name="T55" fmla="*/ 343 h 557"/>
                  <a:gd name="T56" fmla="*/ 303 w 311"/>
                  <a:gd name="T57" fmla="*/ 314 h 557"/>
                  <a:gd name="T58" fmla="*/ 273 w 311"/>
                  <a:gd name="T59" fmla="*/ 73 h 557"/>
                  <a:gd name="T60" fmla="*/ 263 w 311"/>
                  <a:gd name="T61" fmla="*/ 46 h 557"/>
                  <a:gd name="T62" fmla="*/ 253 w 311"/>
                  <a:gd name="T63" fmla="*/ 19 h 55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11"/>
                  <a:gd name="T97" fmla="*/ 0 h 557"/>
                  <a:gd name="T98" fmla="*/ 311 w 311"/>
                  <a:gd name="T99" fmla="*/ 557 h 55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11" h="557">
                    <a:moveTo>
                      <a:pt x="253" y="0"/>
                    </a:moveTo>
                    <a:lnTo>
                      <a:pt x="50" y="19"/>
                    </a:lnTo>
                    <a:lnTo>
                      <a:pt x="68" y="37"/>
                    </a:lnTo>
                    <a:lnTo>
                      <a:pt x="68" y="46"/>
                    </a:lnTo>
                    <a:lnTo>
                      <a:pt x="89" y="56"/>
                    </a:lnTo>
                    <a:lnTo>
                      <a:pt x="89" y="84"/>
                    </a:lnTo>
                    <a:lnTo>
                      <a:pt x="79" y="92"/>
                    </a:lnTo>
                    <a:lnTo>
                      <a:pt x="79" y="102"/>
                    </a:lnTo>
                    <a:lnTo>
                      <a:pt x="60" y="121"/>
                    </a:lnTo>
                    <a:lnTo>
                      <a:pt x="39" y="121"/>
                    </a:lnTo>
                    <a:lnTo>
                      <a:pt x="31" y="130"/>
                    </a:lnTo>
                    <a:lnTo>
                      <a:pt x="31" y="148"/>
                    </a:lnTo>
                    <a:lnTo>
                      <a:pt x="39" y="159"/>
                    </a:lnTo>
                    <a:lnTo>
                      <a:pt x="39" y="176"/>
                    </a:lnTo>
                    <a:lnTo>
                      <a:pt x="21" y="203"/>
                    </a:lnTo>
                    <a:lnTo>
                      <a:pt x="10" y="203"/>
                    </a:lnTo>
                    <a:lnTo>
                      <a:pt x="10" y="241"/>
                    </a:lnTo>
                    <a:lnTo>
                      <a:pt x="0" y="249"/>
                    </a:lnTo>
                    <a:lnTo>
                      <a:pt x="0" y="268"/>
                    </a:lnTo>
                    <a:lnTo>
                      <a:pt x="10" y="278"/>
                    </a:lnTo>
                    <a:lnTo>
                      <a:pt x="10" y="287"/>
                    </a:lnTo>
                    <a:lnTo>
                      <a:pt x="31" y="314"/>
                    </a:lnTo>
                    <a:lnTo>
                      <a:pt x="60" y="333"/>
                    </a:lnTo>
                    <a:lnTo>
                      <a:pt x="60" y="343"/>
                    </a:lnTo>
                    <a:lnTo>
                      <a:pt x="68" y="370"/>
                    </a:lnTo>
                    <a:lnTo>
                      <a:pt x="79" y="381"/>
                    </a:lnTo>
                    <a:lnTo>
                      <a:pt x="89" y="370"/>
                    </a:lnTo>
                    <a:lnTo>
                      <a:pt x="108" y="381"/>
                    </a:lnTo>
                    <a:lnTo>
                      <a:pt x="108" y="408"/>
                    </a:lnTo>
                    <a:lnTo>
                      <a:pt x="97" y="427"/>
                    </a:lnTo>
                    <a:lnTo>
                      <a:pt x="89" y="435"/>
                    </a:lnTo>
                    <a:lnTo>
                      <a:pt x="127" y="473"/>
                    </a:lnTo>
                    <a:lnTo>
                      <a:pt x="147" y="473"/>
                    </a:lnTo>
                    <a:lnTo>
                      <a:pt x="166" y="492"/>
                    </a:lnTo>
                    <a:lnTo>
                      <a:pt x="166" y="510"/>
                    </a:lnTo>
                    <a:lnTo>
                      <a:pt x="176" y="519"/>
                    </a:lnTo>
                    <a:lnTo>
                      <a:pt x="166" y="529"/>
                    </a:lnTo>
                    <a:lnTo>
                      <a:pt x="185" y="557"/>
                    </a:lnTo>
                    <a:lnTo>
                      <a:pt x="195" y="557"/>
                    </a:lnTo>
                    <a:lnTo>
                      <a:pt x="195" y="538"/>
                    </a:lnTo>
                    <a:lnTo>
                      <a:pt x="224" y="538"/>
                    </a:lnTo>
                    <a:lnTo>
                      <a:pt x="234" y="548"/>
                    </a:lnTo>
                    <a:lnTo>
                      <a:pt x="253" y="548"/>
                    </a:lnTo>
                    <a:lnTo>
                      <a:pt x="244" y="529"/>
                    </a:lnTo>
                    <a:lnTo>
                      <a:pt x="244" y="510"/>
                    </a:lnTo>
                    <a:lnTo>
                      <a:pt x="253" y="510"/>
                    </a:lnTo>
                    <a:lnTo>
                      <a:pt x="273" y="500"/>
                    </a:lnTo>
                    <a:lnTo>
                      <a:pt x="273" y="464"/>
                    </a:lnTo>
                    <a:lnTo>
                      <a:pt x="282" y="446"/>
                    </a:lnTo>
                    <a:lnTo>
                      <a:pt x="282" y="427"/>
                    </a:lnTo>
                    <a:lnTo>
                      <a:pt x="292" y="417"/>
                    </a:lnTo>
                    <a:lnTo>
                      <a:pt x="292" y="408"/>
                    </a:lnTo>
                    <a:lnTo>
                      <a:pt x="303" y="398"/>
                    </a:lnTo>
                    <a:lnTo>
                      <a:pt x="311" y="381"/>
                    </a:lnTo>
                    <a:lnTo>
                      <a:pt x="303" y="352"/>
                    </a:lnTo>
                    <a:lnTo>
                      <a:pt x="292" y="343"/>
                    </a:lnTo>
                    <a:lnTo>
                      <a:pt x="303" y="324"/>
                    </a:lnTo>
                    <a:lnTo>
                      <a:pt x="303" y="314"/>
                    </a:lnTo>
                    <a:lnTo>
                      <a:pt x="282" y="84"/>
                    </a:lnTo>
                    <a:lnTo>
                      <a:pt x="273" y="73"/>
                    </a:lnTo>
                    <a:lnTo>
                      <a:pt x="273" y="46"/>
                    </a:lnTo>
                    <a:lnTo>
                      <a:pt x="263" y="46"/>
                    </a:lnTo>
                    <a:lnTo>
                      <a:pt x="263" y="37"/>
                    </a:lnTo>
                    <a:lnTo>
                      <a:pt x="253" y="19"/>
                    </a:lnTo>
                    <a:lnTo>
                      <a:pt x="253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32"/>
              <p:cNvSpPr>
                <a:spLocks/>
              </p:cNvSpPr>
              <p:nvPr/>
            </p:nvSpPr>
            <p:spPr bwMode="auto">
              <a:xfrm>
                <a:off x="3793" y="1440"/>
                <a:ext cx="352" cy="509"/>
              </a:xfrm>
              <a:custGeom>
                <a:avLst/>
                <a:gdLst>
                  <a:gd name="T0" fmla="*/ 145 w 290"/>
                  <a:gd name="T1" fmla="*/ 400 h 418"/>
                  <a:gd name="T2" fmla="*/ 242 w 290"/>
                  <a:gd name="T3" fmla="*/ 382 h 418"/>
                  <a:gd name="T4" fmla="*/ 251 w 290"/>
                  <a:gd name="T5" fmla="*/ 345 h 418"/>
                  <a:gd name="T6" fmla="*/ 271 w 290"/>
                  <a:gd name="T7" fmla="*/ 316 h 418"/>
                  <a:gd name="T8" fmla="*/ 280 w 290"/>
                  <a:gd name="T9" fmla="*/ 289 h 418"/>
                  <a:gd name="T10" fmla="*/ 290 w 290"/>
                  <a:gd name="T11" fmla="*/ 297 h 418"/>
                  <a:gd name="T12" fmla="*/ 261 w 290"/>
                  <a:gd name="T13" fmla="*/ 157 h 418"/>
                  <a:gd name="T14" fmla="*/ 222 w 290"/>
                  <a:gd name="T15" fmla="*/ 167 h 418"/>
                  <a:gd name="T16" fmla="*/ 184 w 290"/>
                  <a:gd name="T17" fmla="*/ 205 h 418"/>
                  <a:gd name="T18" fmla="*/ 174 w 290"/>
                  <a:gd name="T19" fmla="*/ 195 h 418"/>
                  <a:gd name="T20" fmla="*/ 184 w 290"/>
                  <a:gd name="T21" fmla="*/ 167 h 418"/>
                  <a:gd name="T22" fmla="*/ 203 w 290"/>
                  <a:gd name="T23" fmla="*/ 157 h 418"/>
                  <a:gd name="T24" fmla="*/ 213 w 290"/>
                  <a:gd name="T25" fmla="*/ 140 h 418"/>
                  <a:gd name="T26" fmla="*/ 203 w 290"/>
                  <a:gd name="T27" fmla="*/ 84 h 418"/>
                  <a:gd name="T28" fmla="*/ 193 w 290"/>
                  <a:gd name="T29" fmla="*/ 65 h 418"/>
                  <a:gd name="T30" fmla="*/ 203 w 290"/>
                  <a:gd name="T31" fmla="*/ 55 h 418"/>
                  <a:gd name="T32" fmla="*/ 203 w 290"/>
                  <a:gd name="T33" fmla="*/ 38 h 418"/>
                  <a:gd name="T34" fmla="*/ 164 w 290"/>
                  <a:gd name="T35" fmla="*/ 27 h 418"/>
                  <a:gd name="T36" fmla="*/ 145 w 290"/>
                  <a:gd name="T37" fmla="*/ 9 h 418"/>
                  <a:gd name="T38" fmla="*/ 106 w 290"/>
                  <a:gd name="T39" fmla="*/ 0 h 418"/>
                  <a:gd name="T40" fmla="*/ 87 w 290"/>
                  <a:gd name="T41" fmla="*/ 9 h 418"/>
                  <a:gd name="T42" fmla="*/ 77 w 290"/>
                  <a:gd name="T43" fmla="*/ 46 h 418"/>
                  <a:gd name="T44" fmla="*/ 66 w 290"/>
                  <a:gd name="T45" fmla="*/ 84 h 418"/>
                  <a:gd name="T46" fmla="*/ 47 w 290"/>
                  <a:gd name="T47" fmla="*/ 92 h 418"/>
                  <a:gd name="T48" fmla="*/ 47 w 290"/>
                  <a:gd name="T49" fmla="*/ 73 h 418"/>
                  <a:gd name="T50" fmla="*/ 47 w 290"/>
                  <a:gd name="T51" fmla="*/ 65 h 418"/>
                  <a:gd name="T52" fmla="*/ 37 w 290"/>
                  <a:gd name="T53" fmla="*/ 84 h 418"/>
                  <a:gd name="T54" fmla="*/ 29 w 290"/>
                  <a:gd name="T55" fmla="*/ 102 h 418"/>
                  <a:gd name="T56" fmla="*/ 18 w 290"/>
                  <a:gd name="T57" fmla="*/ 111 h 418"/>
                  <a:gd name="T58" fmla="*/ 8 w 290"/>
                  <a:gd name="T59" fmla="*/ 176 h 418"/>
                  <a:gd name="T60" fmla="*/ 0 w 290"/>
                  <a:gd name="T61" fmla="*/ 195 h 418"/>
                  <a:gd name="T62" fmla="*/ 0 w 290"/>
                  <a:gd name="T63" fmla="*/ 232 h 418"/>
                  <a:gd name="T64" fmla="*/ 29 w 290"/>
                  <a:gd name="T65" fmla="*/ 297 h 418"/>
                  <a:gd name="T66" fmla="*/ 37 w 290"/>
                  <a:gd name="T67" fmla="*/ 316 h 418"/>
                  <a:gd name="T68" fmla="*/ 29 w 290"/>
                  <a:gd name="T69" fmla="*/ 326 h 418"/>
                  <a:gd name="T70" fmla="*/ 18 w 290"/>
                  <a:gd name="T71" fmla="*/ 372 h 418"/>
                  <a:gd name="T72" fmla="*/ 0 w 290"/>
                  <a:gd name="T73" fmla="*/ 410 h 41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90"/>
                  <a:gd name="T112" fmla="*/ 0 h 418"/>
                  <a:gd name="T113" fmla="*/ 290 w 290"/>
                  <a:gd name="T114" fmla="*/ 418 h 41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90" h="418">
                    <a:moveTo>
                      <a:pt x="0" y="418"/>
                    </a:moveTo>
                    <a:lnTo>
                      <a:pt x="145" y="400"/>
                    </a:lnTo>
                    <a:lnTo>
                      <a:pt x="242" y="391"/>
                    </a:lnTo>
                    <a:lnTo>
                      <a:pt x="242" y="382"/>
                    </a:lnTo>
                    <a:lnTo>
                      <a:pt x="251" y="364"/>
                    </a:lnTo>
                    <a:lnTo>
                      <a:pt x="251" y="345"/>
                    </a:lnTo>
                    <a:lnTo>
                      <a:pt x="261" y="326"/>
                    </a:lnTo>
                    <a:lnTo>
                      <a:pt x="271" y="316"/>
                    </a:lnTo>
                    <a:lnTo>
                      <a:pt x="271" y="297"/>
                    </a:lnTo>
                    <a:lnTo>
                      <a:pt x="280" y="289"/>
                    </a:lnTo>
                    <a:lnTo>
                      <a:pt x="280" y="297"/>
                    </a:lnTo>
                    <a:lnTo>
                      <a:pt x="290" y="297"/>
                    </a:lnTo>
                    <a:lnTo>
                      <a:pt x="290" y="242"/>
                    </a:lnTo>
                    <a:lnTo>
                      <a:pt x="261" y="157"/>
                    </a:lnTo>
                    <a:lnTo>
                      <a:pt x="232" y="157"/>
                    </a:lnTo>
                    <a:lnTo>
                      <a:pt x="222" y="167"/>
                    </a:lnTo>
                    <a:lnTo>
                      <a:pt x="203" y="205"/>
                    </a:lnTo>
                    <a:lnTo>
                      <a:pt x="184" y="205"/>
                    </a:lnTo>
                    <a:lnTo>
                      <a:pt x="184" y="195"/>
                    </a:lnTo>
                    <a:lnTo>
                      <a:pt x="174" y="195"/>
                    </a:lnTo>
                    <a:lnTo>
                      <a:pt x="184" y="176"/>
                    </a:lnTo>
                    <a:lnTo>
                      <a:pt x="184" y="167"/>
                    </a:lnTo>
                    <a:lnTo>
                      <a:pt x="193" y="157"/>
                    </a:lnTo>
                    <a:lnTo>
                      <a:pt x="203" y="157"/>
                    </a:lnTo>
                    <a:lnTo>
                      <a:pt x="203" y="140"/>
                    </a:lnTo>
                    <a:lnTo>
                      <a:pt x="213" y="140"/>
                    </a:lnTo>
                    <a:lnTo>
                      <a:pt x="213" y="92"/>
                    </a:lnTo>
                    <a:lnTo>
                      <a:pt x="203" y="84"/>
                    </a:lnTo>
                    <a:lnTo>
                      <a:pt x="203" y="73"/>
                    </a:lnTo>
                    <a:lnTo>
                      <a:pt x="193" y="65"/>
                    </a:lnTo>
                    <a:lnTo>
                      <a:pt x="203" y="65"/>
                    </a:lnTo>
                    <a:lnTo>
                      <a:pt x="203" y="55"/>
                    </a:lnTo>
                    <a:lnTo>
                      <a:pt x="213" y="55"/>
                    </a:lnTo>
                    <a:lnTo>
                      <a:pt x="203" y="38"/>
                    </a:lnTo>
                    <a:lnTo>
                      <a:pt x="193" y="38"/>
                    </a:lnTo>
                    <a:lnTo>
                      <a:pt x="164" y="27"/>
                    </a:lnTo>
                    <a:lnTo>
                      <a:pt x="145" y="19"/>
                    </a:lnTo>
                    <a:lnTo>
                      <a:pt x="145" y="9"/>
                    </a:lnTo>
                    <a:lnTo>
                      <a:pt x="116" y="9"/>
                    </a:lnTo>
                    <a:lnTo>
                      <a:pt x="106" y="0"/>
                    </a:lnTo>
                    <a:lnTo>
                      <a:pt x="97" y="0"/>
                    </a:lnTo>
                    <a:lnTo>
                      <a:pt x="87" y="9"/>
                    </a:lnTo>
                    <a:lnTo>
                      <a:pt x="87" y="46"/>
                    </a:lnTo>
                    <a:lnTo>
                      <a:pt x="77" y="46"/>
                    </a:lnTo>
                    <a:lnTo>
                      <a:pt x="66" y="55"/>
                    </a:lnTo>
                    <a:lnTo>
                      <a:pt x="66" y="84"/>
                    </a:lnTo>
                    <a:lnTo>
                      <a:pt x="58" y="102"/>
                    </a:lnTo>
                    <a:lnTo>
                      <a:pt x="47" y="92"/>
                    </a:lnTo>
                    <a:lnTo>
                      <a:pt x="58" y="84"/>
                    </a:lnTo>
                    <a:lnTo>
                      <a:pt x="47" y="73"/>
                    </a:lnTo>
                    <a:lnTo>
                      <a:pt x="58" y="65"/>
                    </a:lnTo>
                    <a:lnTo>
                      <a:pt x="47" y="65"/>
                    </a:lnTo>
                    <a:lnTo>
                      <a:pt x="47" y="73"/>
                    </a:lnTo>
                    <a:lnTo>
                      <a:pt x="37" y="84"/>
                    </a:lnTo>
                    <a:lnTo>
                      <a:pt x="37" y="92"/>
                    </a:lnTo>
                    <a:lnTo>
                      <a:pt x="29" y="102"/>
                    </a:lnTo>
                    <a:lnTo>
                      <a:pt x="18" y="102"/>
                    </a:lnTo>
                    <a:lnTo>
                      <a:pt x="18" y="111"/>
                    </a:lnTo>
                    <a:lnTo>
                      <a:pt x="8" y="121"/>
                    </a:lnTo>
                    <a:lnTo>
                      <a:pt x="8" y="176"/>
                    </a:lnTo>
                    <a:lnTo>
                      <a:pt x="0" y="186"/>
                    </a:lnTo>
                    <a:lnTo>
                      <a:pt x="0" y="195"/>
                    </a:lnTo>
                    <a:lnTo>
                      <a:pt x="8" y="213"/>
                    </a:lnTo>
                    <a:lnTo>
                      <a:pt x="0" y="232"/>
                    </a:lnTo>
                    <a:lnTo>
                      <a:pt x="8" y="242"/>
                    </a:lnTo>
                    <a:lnTo>
                      <a:pt x="29" y="297"/>
                    </a:lnTo>
                    <a:lnTo>
                      <a:pt x="29" y="316"/>
                    </a:lnTo>
                    <a:lnTo>
                      <a:pt x="37" y="316"/>
                    </a:lnTo>
                    <a:lnTo>
                      <a:pt x="37" y="326"/>
                    </a:lnTo>
                    <a:lnTo>
                      <a:pt x="29" y="326"/>
                    </a:lnTo>
                    <a:lnTo>
                      <a:pt x="29" y="364"/>
                    </a:lnTo>
                    <a:lnTo>
                      <a:pt x="18" y="372"/>
                    </a:lnTo>
                    <a:lnTo>
                      <a:pt x="8" y="400"/>
                    </a:lnTo>
                    <a:lnTo>
                      <a:pt x="0" y="410"/>
                    </a:lnTo>
                    <a:lnTo>
                      <a:pt x="0" y="418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33"/>
              <p:cNvSpPr>
                <a:spLocks/>
              </p:cNvSpPr>
              <p:nvPr/>
            </p:nvSpPr>
            <p:spPr bwMode="auto">
              <a:xfrm>
                <a:off x="3451" y="1258"/>
                <a:ext cx="565" cy="294"/>
              </a:xfrm>
              <a:custGeom>
                <a:avLst/>
                <a:gdLst>
                  <a:gd name="T0" fmla="*/ 10 w 466"/>
                  <a:gd name="T1" fmla="*/ 101 h 241"/>
                  <a:gd name="T2" fmla="*/ 39 w 466"/>
                  <a:gd name="T3" fmla="*/ 82 h 241"/>
                  <a:gd name="T4" fmla="*/ 68 w 466"/>
                  <a:gd name="T5" fmla="*/ 64 h 241"/>
                  <a:gd name="T6" fmla="*/ 107 w 466"/>
                  <a:gd name="T7" fmla="*/ 36 h 241"/>
                  <a:gd name="T8" fmla="*/ 126 w 466"/>
                  <a:gd name="T9" fmla="*/ 9 h 241"/>
                  <a:gd name="T10" fmla="*/ 165 w 466"/>
                  <a:gd name="T11" fmla="*/ 0 h 241"/>
                  <a:gd name="T12" fmla="*/ 145 w 466"/>
                  <a:gd name="T13" fmla="*/ 28 h 241"/>
                  <a:gd name="T14" fmla="*/ 126 w 466"/>
                  <a:gd name="T15" fmla="*/ 45 h 241"/>
                  <a:gd name="T16" fmla="*/ 136 w 466"/>
                  <a:gd name="T17" fmla="*/ 64 h 241"/>
                  <a:gd name="T18" fmla="*/ 155 w 466"/>
                  <a:gd name="T19" fmla="*/ 55 h 241"/>
                  <a:gd name="T20" fmla="*/ 203 w 466"/>
                  <a:gd name="T21" fmla="*/ 93 h 241"/>
                  <a:gd name="T22" fmla="*/ 232 w 466"/>
                  <a:gd name="T23" fmla="*/ 101 h 241"/>
                  <a:gd name="T24" fmla="*/ 242 w 466"/>
                  <a:gd name="T25" fmla="*/ 101 h 241"/>
                  <a:gd name="T26" fmla="*/ 253 w 466"/>
                  <a:gd name="T27" fmla="*/ 93 h 241"/>
                  <a:gd name="T28" fmla="*/ 329 w 466"/>
                  <a:gd name="T29" fmla="*/ 64 h 241"/>
                  <a:gd name="T30" fmla="*/ 359 w 466"/>
                  <a:gd name="T31" fmla="*/ 55 h 241"/>
                  <a:gd name="T32" fmla="*/ 350 w 466"/>
                  <a:gd name="T33" fmla="*/ 74 h 241"/>
                  <a:gd name="T34" fmla="*/ 408 w 466"/>
                  <a:gd name="T35" fmla="*/ 82 h 241"/>
                  <a:gd name="T36" fmla="*/ 427 w 466"/>
                  <a:gd name="T37" fmla="*/ 111 h 241"/>
                  <a:gd name="T38" fmla="*/ 466 w 466"/>
                  <a:gd name="T39" fmla="*/ 120 h 241"/>
                  <a:gd name="T40" fmla="*/ 446 w 466"/>
                  <a:gd name="T41" fmla="*/ 130 h 241"/>
                  <a:gd name="T42" fmla="*/ 427 w 466"/>
                  <a:gd name="T43" fmla="*/ 130 h 241"/>
                  <a:gd name="T44" fmla="*/ 417 w 466"/>
                  <a:gd name="T45" fmla="*/ 120 h 241"/>
                  <a:gd name="T46" fmla="*/ 388 w 466"/>
                  <a:gd name="T47" fmla="*/ 130 h 241"/>
                  <a:gd name="T48" fmla="*/ 379 w 466"/>
                  <a:gd name="T49" fmla="*/ 139 h 241"/>
                  <a:gd name="T50" fmla="*/ 329 w 466"/>
                  <a:gd name="T51" fmla="*/ 130 h 241"/>
                  <a:gd name="T52" fmla="*/ 311 w 466"/>
                  <a:gd name="T53" fmla="*/ 139 h 241"/>
                  <a:gd name="T54" fmla="*/ 282 w 466"/>
                  <a:gd name="T55" fmla="*/ 149 h 241"/>
                  <a:gd name="T56" fmla="*/ 271 w 466"/>
                  <a:gd name="T57" fmla="*/ 158 h 241"/>
                  <a:gd name="T58" fmla="*/ 263 w 466"/>
                  <a:gd name="T59" fmla="*/ 166 h 241"/>
                  <a:gd name="T60" fmla="*/ 242 w 466"/>
                  <a:gd name="T61" fmla="*/ 158 h 241"/>
                  <a:gd name="T62" fmla="*/ 232 w 466"/>
                  <a:gd name="T63" fmla="*/ 176 h 241"/>
                  <a:gd name="T64" fmla="*/ 223 w 466"/>
                  <a:gd name="T65" fmla="*/ 176 h 241"/>
                  <a:gd name="T66" fmla="*/ 213 w 466"/>
                  <a:gd name="T67" fmla="*/ 204 h 241"/>
                  <a:gd name="T68" fmla="*/ 203 w 466"/>
                  <a:gd name="T69" fmla="*/ 222 h 241"/>
                  <a:gd name="T70" fmla="*/ 194 w 466"/>
                  <a:gd name="T71" fmla="*/ 241 h 241"/>
                  <a:gd name="T72" fmla="*/ 184 w 466"/>
                  <a:gd name="T73" fmla="*/ 222 h 241"/>
                  <a:gd name="T74" fmla="*/ 174 w 466"/>
                  <a:gd name="T75" fmla="*/ 214 h 241"/>
                  <a:gd name="T76" fmla="*/ 165 w 466"/>
                  <a:gd name="T77" fmla="*/ 176 h 241"/>
                  <a:gd name="T78" fmla="*/ 155 w 466"/>
                  <a:gd name="T79" fmla="*/ 158 h 241"/>
                  <a:gd name="T80" fmla="*/ 116 w 466"/>
                  <a:gd name="T81" fmla="*/ 149 h 241"/>
                  <a:gd name="T82" fmla="*/ 97 w 466"/>
                  <a:gd name="T83" fmla="*/ 139 h 241"/>
                  <a:gd name="T84" fmla="*/ 20 w 466"/>
                  <a:gd name="T85" fmla="*/ 130 h 241"/>
                  <a:gd name="T86" fmla="*/ 0 w 466"/>
                  <a:gd name="T87" fmla="*/ 111 h 2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66"/>
                  <a:gd name="T133" fmla="*/ 0 h 241"/>
                  <a:gd name="T134" fmla="*/ 466 w 466"/>
                  <a:gd name="T135" fmla="*/ 241 h 2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66" h="241">
                    <a:moveTo>
                      <a:pt x="0" y="101"/>
                    </a:moveTo>
                    <a:lnTo>
                      <a:pt x="10" y="101"/>
                    </a:lnTo>
                    <a:lnTo>
                      <a:pt x="29" y="82"/>
                    </a:lnTo>
                    <a:lnTo>
                      <a:pt x="39" y="82"/>
                    </a:lnTo>
                    <a:lnTo>
                      <a:pt x="39" y="74"/>
                    </a:lnTo>
                    <a:lnTo>
                      <a:pt x="68" y="64"/>
                    </a:lnTo>
                    <a:lnTo>
                      <a:pt x="87" y="55"/>
                    </a:lnTo>
                    <a:lnTo>
                      <a:pt x="107" y="36"/>
                    </a:lnTo>
                    <a:lnTo>
                      <a:pt x="116" y="36"/>
                    </a:lnTo>
                    <a:lnTo>
                      <a:pt x="126" y="9"/>
                    </a:lnTo>
                    <a:lnTo>
                      <a:pt x="145" y="9"/>
                    </a:lnTo>
                    <a:lnTo>
                      <a:pt x="165" y="0"/>
                    </a:lnTo>
                    <a:lnTo>
                      <a:pt x="165" y="9"/>
                    </a:lnTo>
                    <a:lnTo>
                      <a:pt x="145" y="28"/>
                    </a:lnTo>
                    <a:lnTo>
                      <a:pt x="136" y="45"/>
                    </a:lnTo>
                    <a:lnTo>
                      <a:pt x="126" y="45"/>
                    </a:lnTo>
                    <a:lnTo>
                      <a:pt x="126" y="74"/>
                    </a:lnTo>
                    <a:lnTo>
                      <a:pt x="136" y="64"/>
                    </a:lnTo>
                    <a:lnTo>
                      <a:pt x="145" y="64"/>
                    </a:lnTo>
                    <a:lnTo>
                      <a:pt x="155" y="55"/>
                    </a:lnTo>
                    <a:lnTo>
                      <a:pt x="184" y="74"/>
                    </a:lnTo>
                    <a:lnTo>
                      <a:pt x="203" y="93"/>
                    </a:lnTo>
                    <a:lnTo>
                      <a:pt x="232" y="93"/>
                    </a:lnTo>
                    <a:lnTo>
                      <a:pt x="232" y="101"/>
                    </a:lnTo>
                    <a:lnTo>
                      <a:pt x="242" y="93"/>
                    </a:lnTo>
                    <a:lnTo>
                      <a:pt x="242" y="101"/>
                    </a:lnTo>
                    <a:lnTo>
                      <a:pt x="253" y="101"/>
                    </a:lnTo>
                    <a:lnTo>
                      <a:pt x="253" y="93"/>
                    </a:lnTo>
                    <a:lnTo>
                      <a:pt x="271" y="82"/>
                    </a:lnTo>
                    <a:lnTo>
                      <a:pt x="329" y="64"/>
                    </a:lnTo>
                    <a:lnTo>
                      <a:pt x="350" y="55"/>
                    </a:lnTo>
                    <a:lnTo>
                      <a:pt x="359" y="55"/>
                    </a:lnTo>
                    <a:lnTo>
                      <a:pt x="350" y="64"/>
                    </a:lnTo>
                    <a:lnTo>
                      <a:pt x="350" y="74"/>
                    </a:lnTo>
                    <a:lnTo>
                      <a:pt x="359" y="82"/>
                    </a:lnTo>
                    <a:lnTo>
                      <a:pt x="408" y="82"/>
                    </a:lnTo>
                    <a:lnTo>
                      <a:pt x="417" y="101"/>
                    </a:lnTo>
                    <a:lnTo>
                      <a:pt x="427" y="111"/>
                    </a:lnTo>
                    <a:lnTo>
                      <a:pt x="466" y="111"/>
                    </a:lnTo>
                    <a:lnTo>
                      <a:pt x="466" y="120"/>
                    </a:lnTo>
                    <a:lnTo>
                      <a:pt x="456" y="130"/>
                    </a:lnTo>
                    <a:lnTo>
                      <a:pt x="446" y="130"/>
                    </a:lnTo>
                    <a:lnTo>
                      <a:pt x="437" y="120"/>
                    </a:lnTo>
                    <a:lnTo>
                      <a:pt x="427" y="130"/>
                    </a:lnTo>
                    <a:lnTo>
                      <a:pt x="417" y="130"/>
                    </a:lnTo>
                    <a:lnTo>
                      <a:pt x="417" y="120"/>
                    </a:lnTo>
                    <a:lnTo>
                      <a:pt x="398" y="130"/>
                    </a:lnTo>
                    <a:lnTo>
                      <a:pt x="388" y="130"/>
                    </a:lnTo>
                    <a:lnTo>
                      <a:pt x="388" y="139"/>
                    </a:lnTo>
                    <a:lnTo>
                      <a:pt x="379" y="139"/>
                    </a:lnTo>
                    <a:lnTo>
                      <a:pt x="369" y="130"/>
                    </a:lnTo>
                    <a:lnTo>
                      <a:pt x="329" y="130"/>
                    </a:lnTo>
                    <a:lnTo>
                      <a:pt x="321" y="139"/>
                    </a:lnTo>
                    <a:lnTo>
                      <a:pt x="311" y="139"/>
                    </a:lnTo>
                    <a:lnTo>
                      <a:pt x="300" y="149"/>
                    </a:lnTo>
                    <a:lnTo>
                      <a:pt x="282" y="149"/>
                    </a:lnTo>
                    <a:lnTo>
                      <a:pt x="282" y="158"/>
                    </a:lnTo>
                    <a:lnTo>
                      <a:pt x="271" y="158"/>
                    </a:lnTo>
                    <a:lnTo>
                      <a:pt x="253" y="176"/>
                    </a:lnTo>
                    <a:lnTo>
                      <a:pt x="263" y="166"/>
                    </a:lnTo>
                    <a:lnTo>
                      <a:pt x="263" y="158"/>
                    </a:lnTo>
                    <a:lnTo>
                      <a:pt x="242" y="158"/>
                    </a:lnTo>
                    <a:lnTo>
                      <a:pt x="242" y="166"/>
                    </a:lnTo>
                    <a:lnTo>
                      <a:pt x="232" y="176"/>
                    </a:lnTo>
                    <a:lnTo>
                      <a:pt x="232" y="158"/>
                    </a:lnTo>
                    <a:lnTo>
                      <a:pt x="223" y="176"/>
                    </a:lnTo>
                    <a:lnTo>
                      <a:pt x="223" y="185"/>
                    </a:lnTo>
                    <a:lnTo>
                      <a:pt x="213" y="204"/>
                    </a:lnTo>
                    <a:lnTo>
                      <a:pt x="213" y="214"/>
                    </a:lnTo>
                    <a:lnTo>
                      <a:pt x="203" y="222"/>
                    </a:lnTo>
                    <a:lnTo>
                      <a:pt x="203" y="233"/>
                    </a:lnTo>
                    <a:lnTo>
                      <a:pt x="194" y="241"/>
                    </a:lnTo>
                    <a:lnTo>
                      <a:pt x="184" y="233"/>
                    </a:lnTo>
                    <a:lnTo>
                      <a:pt x="184" y="222"/>
                    </a:lnTo>
                    <a:lnTo>
                      <a:pt x="194" y="214"/>
                    </a:lnTo>
                    <a:lnTo>
                      <a:pt x="174" y="214"/>
                    </a:lnTo>
                    <a:lnTo>
                      <a:pt x="174" y="176"/>
                    </a:lnTo>
                    <a:lnTo>
                      <a:pt x="165" y="176"/>
                    </a:lnTo>
                    <a:lnTo>
                      <a:pt x="155" y="166"/>
                    </a:lnTo>
                    <a:lnTo>
                      <a:pt x="155" y="158"/>
                    </a:lnTo>
                    <a:lnTo>
                      <a:pt x="116" y="158"/>
                    </a:lnTo>
                    <a:lnTo>
                      <a:pt x="116" y="149"/>
                    </a:lnTo>
                    <a:lnTo>
                      <a:pt x="107" y="158"/>
                    </a:lnTo>
                    <a:lnTo>
                      <a:pt x="97" y="139"/>
                    </a:lnTo>
                    <a:lnTo>
                      <a:pt x="87" y="139"/>
                    </a:lnTo>
                    <a:lnTo>
                      <a:pt x="20" y="130"/>
                    </a:lnTo>
                    <a:lnTo>
                      <a:pt x="20" y="111"/>
                    </a:lnTo>
                    <a:lnTo>
                      <a:pt x="0" y="111"/>
                    </a:lnTo>
                    <a:lnTo>
                      <a:pt x="0" y="101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34"/>
              <p:cNvSpPr>
                <a:spLocks/>
              </p:cNvSpPr>
              <p:nvPr/>
            </p:nvSpPr>
            <p:spPr bwMode="auto">
              <a:xfrm>
                <a:off x="3721" y="1927"/>
                <a:ext cx="283" cy="510"/>
              </a:xfrm>
              <a:custGeom>
                <a:avLst/>
                <a:gdLst>
                  <a:gd name="T0" fmla="*/ 11 w 233"/>
                  <a:gd name="T1" fmla="*/ 29 h 418"/>
                  <a:gd name="T2" fmla="*/ 30 w 233"/>
                  <a:gd name="T3" fmla="*/ 259 h 418"/>
                  <a:gd name="T4" fmla="*/ 30 w 233"/>
                  <a:gd name="T5" fmla="*/ 269 h 418"/>
                  <a:gd name="T6" fmla="*/ 19 w 233"/>
                  <a:gd name="T7" fmla="*/ 288 h 418"/>
                  <a:gd name="T8" fmla="*/ 30 w 233"/>
                  <a:gd name="T9" fmla="*/ 297 h 418"/>
                  <a:gd name="T10" fmla="*/ 40 w 233"/>
                  <a:gd name="T11" fmla="*/ 326 h 418"/>
                  <a:gd name="T12" fmla="*/ 30 w 233"/>
                  <a:gd name="T13" fmla="*/ 344 h 418"/>
                  <a:gd name="T14" fmla="*/ 19 w 233"/>
                  <a:gd name="T15" fmla="*/ 353 h 418"/>
                  <a:gd name="T16" fmla="*/ 19 w 233"/>
                  <a:gd name="T17" fmla="*/ 362 h 418"/>
                  <a:gd name="T18" fmla="*/ 11 w 233"/>
                  <a:gd name="T19" fmla="*/ 372 h 418"/>
                  <a:gd name="T20" fmla="*/ 11 w 233"/>
                  <a:gd name="T21" fmla="*/ 391 h 418"/>
                  <a:gd name="T22" fmla="*/ 0 w 233"/>
                  <a:gd name="T23" fmla="*/ 409 h 418"/>
                  <a:gd name="T24" fmla="*/ 0 w 233"/>
                  <a:gd name="T25" fmla="*/ 418 h 418"/>
                  <a:gd name="T26" fmla="*/ 11 w 233"/>
                  <a:gd name="T27" fmla="*/ 418 h 418"/>
                  <a:gd name="T28" fmla="*/ 11 w 233"/>
                  <a:gd name="T29" fmla="*/ 409 h 418"/>
                  <a:gd name="T30" fmla="*/ 30 w 233"/>
                  <a:gd name="T31" fmla="*/ 409 h 418"/>
                  <a:gd name="T32" fmla="*/ 48 w 233"/>
                  <a:gd name="T33" fmla="*/ 399 h 418"/>
                  <a:gd name="T34" fmla="*/ 69 w 233"/>
                  <a:gd name="T35" fmla="*/ 409 h 418"/>
                  <a:gd name="T36" fmla="*/ 77 w 233"/>
                  <a:gd name="T37" fmla="*/ 409 h 418"/>
                  <a:gd name="T38" fmla="*/ 77 w 233"/>
                  <a:gd name="T39" fmla="*/ 399 h 418"/>
                  <a:gd name="T40" fmla="*/ 98 w 233"/>
                  <a:gd name="T41" fmla="*/ 391 h 418"/>
                  <a:gd name="T42" fmla="*/ 98 w 233"/>
                  <a:gd name="T43" fmla="*/ 399 h 418"/>
                  <a:gd name="T44" fmla="*/ 117 w 233"/>
                  <a:gd name="T45" fmla="*/ 399 h 418"/>
                  <a:gd name="T46" fmla="*/ 117 w 233"/>
                  <a:gd name="T47" fmla="*/ 380 h 418"/>
                  <a:gd name="T48" fmla="*/ 127 w 233"/>
                  <a:gd name="T49" fmla="*/ 372 h 418"/>
                  <a:gd name="T50" fmla="*/ 137 w 233"/>
                  <a:gd name="T51" fmla="*/ 380 h 418"/>
                  <a:gd name="T52" fmla="*/ 156 w 233"/>
                  <a:gd name="T53" fmla="*/ 380 h 418"/>
                  <a:gd name="T54" fmla="*/ 166 w 233"/>
                  <a:gd name="T55" fmla="*/ 362 h 418"/>
                  <a:gd name="T56" fmla="*/ 195 w 233"/>
                  <a:gd name="T57" fmla="*/ 326 h 418"/>
                  <a:gd name="T58" fmla="*/ 195 w 233"/>
                  <a:gd name="T59" fmla="*/ 307 h 418"/>
                  <a:gd name="T60" fmla="*/ 214 w 233"/>
                  <a:gd name="T61" fmla="*/ 307 h 418"/>
                  <a:gd name="T62" fmla="*/ 224 w 233"/>
                  <a:gd name="T63" fmla="*/ 297 h 418"/>
                  <a:gd name="T64" fmla="*/ 233 w 233"/>
                  <a:gd name="T65" fmla="*/ 297 h 418"/>
                  <a:gd name="T66" fmla="*/ 233 w 233"/>
                  <a:gd name="T67" fmla="*/ 259 h 418"/>
                  <a:gd name="T68" fmla="*/ 204 w 233"/>
                  <a:gd name="T69" fmla="*/ 0 h 418"/>
                  <a:gd name="T70" fmla="*/ 59 w 233"/>
                  <a:gd name="T71" fmla="*/ 18 h 418"/>
                  <a:gd name="T72" fmla="*/ 48 w 233"/>
                  <a:gd name="T73" fmla="*/ 18 h 418"/>
                  <a:gd name="T74" fmla="*/ 40 w 233"/>
                  <a:gd name="T75" fmla="*/ 29 h 418"/>
                  <a:gd name="T76" fmla="*/ 11 w 233"/>
                  <a:gd name="T77" fmla="*/ 29 h 41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33"/>
                  <a:gd name="T118" fmla="*/ 0 h 418"/>
                  <a:gd name="T119" fmla="*/ 233 w 233"/>
                  <a:gd name="T120" fmla="*/ 418 h 41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33" h="418">
                    <a:moveTo>
                      <a:pt x="11" y="29"/>
                    </a:moveTo>
                    <a:lnTo>
                      <a:pt x="30" y="259"/>
                    </a:lnTo>
                    <a:lnTo>
                      <a:pt x="30" y="269"/>
                    </a:lnTo>
                    <a:lnTo>
                      <a:pt x="19" y="288"/>
                    </a:lnTo>
                    <a:lnTo>
                      <a:pt x="30" y="297"/>
                    </a:lnTo>
                    <a:lnTo>
                      <a:pt x="40" y="326"/>
                    </a:lnTo>
                    <a:lnTo>
                      <a:pt x="30" y="344"/>
                    </a:lnTo>
                    <a:lnTo>
                      <a:pt x="19" y="353"/>
                    </a:lnTo>
                    <a:lnTo>
                      <a:pt x="19" y="362"/>
                    </a:lnTo>
                    <a:lnTo>
                      <a:pt x="11" y="372"/>
                    </a:lnTo>
                    <a:lnTo>
                      <a:pt x="11" y="391"/>
                    </a:lnTo>
                    <a:lnTo>
                      <a:pt x="0" y="409"/>
                    </a:lnTo>
                    <a:lnTo>
                      <a:pt x="0" y="418"/>
                    </a:lnTo>
                    <a:lnTo>
                      <a:pt x="11" y="418"/>
                    </a:lnTo>
                    <a:lnTo>
                      <a:pt x="11" y="409"/>
                    </a:lnTo>
                    <a:lnTo>
                      <a:pt x="30" y="409"/>
                    </a:lnTo>
                    <a:lnTo>
                      <a:pt x="48" y="399"/>
                    </a:lnTo>
                    <a:lnTo>
                      <a:pt x="69" y="409"/>
                    </a:lnTo>
                    <a:lnTo>
                      <a:pt x="77" y="409"/>
                    </a:lnTo>
                    <a:lnTo>
                      <a:pt x="77" y="399"/>
                    </a:lnTo>
                    <a:lnTo>
                      <a:pt x="98" y="391"/>
                    </a:lnTo>
                    <a:lnTo>
                      <a:pt x="98" y="399"/>
                    </a:lnTo>
                    <a:lnTo>
                      <a:pt x="117" y="399"/>
                    </a:lnTo>
                    <a:lnTo>
                      <a:pt x="117" y="380"/>
                    </a:lnTo>
                    <a:lnTo>
                      <a:pt x="127" y="372"/>
                    </a:lnTo>
                    <a:lnTo>
                      <a:pt x="137" y="380"/>
                    </a:lnTo>
                    <a:lnTo>
                      <a:pt x="156" y="380"/>
                    </a:lnTo>
                    <a:lnTo>
                      <a:pt x="166" y="362"/>
                    </a:lnTo>
                    <a:lnTo>
                      <a:pt x="195" y="326"/>
                    </a:lnTo>
                    <a:lnTo>
                      <a:pt x="195" y="307"/>
                    </a:lnTo>
                    <a:lnTo>
                      <a:pt x="214" y="307"/>
                    </a:lnTo>
                    <a:lnTo>
                      <a:pt x="224" y="297"/>
                    </a:lnTo>
                    <a:lnTo>
                      <a:pt x="233" y="297"/>
                    </a:lnTo>
                    <a:lnTo>
                      <a:pt x="233" y="259"/>
                    </a:lnTo>
                    <a:lnTo>
                      <a:pt x="204" y="0"/>
                    </a:lnTo>
                    <a:lnTo>
                      <a:pt x="59" y="18"/>
                    </a:lnTo>
                    <a:lnTo>
                      <a:pt x="48" y="18"/>
                    </a:lnTo>
                    <a:lnTo>
                      <a:pt x="40" y="29"/>
                    </a:lnTo>
                    <a:lnTo>
                      <a:pt x="11" y="29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35"/>
              <p:cNvSpPr>
                <a:spLocks/>
              </p:cNvSpPr>
              <p:nvPr/>
            </p:nvSpPr>
            <p:spPr bwMode="auto">
              <a:xfrm>
                <a:off x="3604" y="2245"/>
                <a:ext cx="684" cy="362"/>
              </a:xfrm>
              <a:custGeom>
                <a:avLst/>
                <a:gdLst>
                  <a:gd name="T0" fmla="*/ 108 w 564"/>
                  <a:gd name="T1" fmla="*/ 288 h 297"/>
                  <a:gd name="T2" fmla="*/ 127 w 564"/>
                  <a:gd name="T3" fmla="*/ 270 h 297"/>
                  <a:gd name="T4" fmla="*/ 456 w 564"/>
                  <a:gd name="T5" fmla="*/ 232 h 297"/>
                  <a:gd name="T6" fmla="*/ 485 w 564"/>
                  <a:gd name="T7" fmla="*/ 213 h 297"/>
                  <a:gd name="T8" fmla="*/ 504 w 564"/>
                  <a:gd name="T9" fmla="*/ 194 h 297"/>
                  <a:gd name="T10" fmla="*/ 515 w 564"/>
                  <a:gd name="T11" fmla="*/ 176 h 297"/>
                  <a:gd name="T12" fmla="*/ 564 w 564"/>
                  <a:gd name="T13" fmla="*/ 140 h 297"/>
                  <a:gd name="T14" fmla="*/ 554 w 564"/>
                  <a:gd name="T15" fmla="*/ 130 h 297"/>
                  <a:gd name="T16" fmla="*/ 535 w 564"/>
                  <a:gd name="T17" fmla="*/ 121 h 297"/>
                  <a:gd name="T18" fmla="*/ 504 w 564"/>
                  <a:gd name="T19" fmla="*/ 83 h 297"/>
                  <a:gd name="T20" fmla="*/ 496 w 564"/>
                  <a:gd name="T21" fmla="*/ 36 h 297"/>
                  <a:gd name="T22" fmla="*/ 475 w 564"/>
                  <a:gd name="T23" fmla="*/ 27 h 297"/>
                  <a:gd name="T24" fmla="*/ 467 w 564"/>
                  <a:gd name="T25" fmla="*/ 27 h 297"/>
                  <a:gd name="T26" fmla="*/ 456 w 564"/>
                  <a:gd name="T27" fmla="*/ 36 h 297"/>
                  <a:gd name="T28" fmla="*/ 427 w 564"/>
                  <a:gd name="T29" fmla="*/ 27 h 297"/>
                  <a:gd name="T30" fmla="*/ 409 w 564"/>
                  <a:gd name="T31" fmla="*/ 27 h 297"/>
                  <a:gd name="T32" fmla="*/ 369 w 564"/>
                  <a:gd name="T33" fmla="*/ 8 h 297"/>
                  <a:gd name="T34" fmla="*/ 330 w 564"/>
                  <a:gd name="T35" fmla="*/ 0 h 297"/>
                  <a:gd name="T36" fmla="*/ 321 w 564"/>
                  <a:gd name="T37" fmla="*/ 36 h 297"/>
                  <a:gd name="T38" fmla="*/ 291 w 564"/>
                  <a:gd name="T39" fmla="*/ 46 h 297"/>
                  <a:gd name="T40" fmla="*/ 262 w 564"/>
                  <a:gd name="T41" fmla="*/ 102 h 297"/>
                  <a:gd name="T42" fmla="*/ 233 w 564"/>
                  <a:gd name="T43" fmla="*/ 121 h 297"/>
                  <a:gd name="T44" fmla="*/ 214 w 564"/>
                  <a:gd name="T45" fmla="*/ 121 h 297"/>
                  <a:gd name="T46" fmla="*/ 195 w 564"/>
                  <a:gd name="T47" fmla="*/ 140 h 297"/>
                  <a:gd name="T48" fmla="*/ 174 w 564"/>
                  <a:gd name="T49" fmla="*/ 140 h 297"/>
                  <a:gd name="T50" fmla="*/ 166 w 564"/>
                  <a:gd name="T51" fmla="*/ 148 h 297"/>
                  <a:gd name="T52" fmla="*/ 127 w 564"/>
                  <a:gd name="T53" fmla="*/ 148 h 297"/>
                  <a:gd name="T54" fmla="*/ 108 w 564"/>
                  <a:gd name="T55" fmla="*/ 157 h 297"/>
                  <a:gd name="T56" fmla="*/ 97 w 564"/>
                  <a:gd name="T57" fmla="*/ 186 h 297"/>
                  <a:gd name="T58" fmla="*/ 68 w 564"/>
                  <a:gd name="T59" fmla="*/ 194 h 297"/>
                  <a:gd name="T60" fmla="*/ 79 w 564"/>
                  <a:gd name="T61" fmla="*/ 232 h 297"/>
                  <a:gd name="T62" fmla="*/ 48 w 564"/>
                  <a:gd name="T63" fmla="*/ 223 h 297"/>
                  <a:gd name="T64" fmla="*/ 19 w 564"/>
                  <a:gd name="T65" fmla="*/ 242 h 297"/>
                  <a:gd name="T66" fmla="*/ 29 w 564"/>
                  <a:gd name="T67" fmla="*/ 261 h 297"/>
                  <a:gd name="T68" fmla="*/ 19 w 564"/>
                  <a:gd name="T69" fmla="*/ 288 h 297"/>
                  <a:gd name="T70" fmla="*/ 0 w 564"/>
                  <a:gd name="T71" fmla="*/ 297 h 2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64"/>
                  <a:gd name="T109" fmla="*/ 0 h 297"/>
                  <a:gd name="T110" fmla="*/ 564 w 564"/>
                  <a:gd name="T111" fmla="*/ 297 h 29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64" h="297">
                    <a:moveTo>
                      <a:pt x="0" y="297"/>
                    </a:moveTo>
                    <a:lnTo>
                      <a:pt x="108" y="288"/>
                    </a:lnTo>
                    <a:lnTo>
                      <a:pt x="108" y="270"/>
                    </a:lnTo>
                    <a:lnTo>
                      <a:pt x="127" y="270"/>
                    </a:lnTo>
                    <a:lnTo>
                      <a:pt x="446" y="242"/>
                    </a:lnTo>
                    <a:lnTo>
                      <a:pt x="456" y="232"/>
                    </a:lnTo>
                    <a:lnTo>
                      <a:pt x="485" y="223"/>
                    </a:lnTo>
                    <a:lnTo>
                      <a:pt x="485" y="213"/>
                    </a:lnTo>
                    <a:lnTo>
                      <a:pt x="504" y="205"/>
                    </a:lnTo>
                    <a:lnTo>
                      <a:pt x="504" y="194"/>
                    </a:lnTo>
                    <a:lnTo>
                      <a:pt x="515" y="186"/>
                    </a:lnTo>
                    <a:lnTo>
                      <a:pt x="515" y="176"/>
                    </a:lnTo>
                    <a:lnTo>
                      <a:pt x="525" y="167"/>
                    </a:lnTo>
                    <a:lnTo>
                      <a:pt x="564" y="140"/>
                    </a:lnTo>
                    <a:lnTo>
                      <a:pt x="564" y="130"/>
                    </a:lnTo>
                    <a:lnTo>
                      <a:pt x="554" y="130"/>
                    </a:lnTo>
                    <a:lnTo>
                      <a:pt x="554" y="121"/>
                    </a:lnTo>
                    <a:lnTo>
                      <a:pt x="535" y="121"/>
                    </a:lnTo>
                    <a:lnTo>
                      <a:pt x="525" y="102"/>
                    </a:lnTo>
                    <a:lnTo>
                      <a:pt x="504" y="83"/>
                    </a:lnTo>
                    <a:lnTo>
                      <a:pt x="504" y="46"/>
                    </a:lnTo>
                    <a:lnTo>
                      <a:pt x="496" y="36"/>
                    </a:lnTo>
                    <a:lnTo>
                      <a:pt x="485" y="36"/>
                    </a:lnTo>
                    <a:lnTo>
                      <a:pt x="475" y="27"/>
                    </a:lnTo>
                    <a:lnTo>
                      <a:pt x="475" y="17"/>
                    </a:lnTo>
                    <a:lnTo>
                      <a:pt x="467" y="27"/>
                    </a:lnTo>
                    <a:lnTo>
                      <a:pt x="456" y="27"/>
                    </a:lnTo>
                    <a:lnTo>
                      <a:pt x="456" y="36"/>
                    </a:lnTo>
                    <a:lnTo>
                      <a:pt x="446" y="36"/>
                    </a:lnTo>
                    <a:lnTo>
                      <a:pt x="427" y="27"/>
                    </a:lnTo>
                    <a:lnTo>
                      <a:pt x="417" y="36"/>
                    </a:lnTo>
                    <a:lnTo>
                      <a:pt x="409" y="27"/>
                    </a:lnTo>
                    <a:lnTo>
                      <a:pt x="380" y="27"/>
                    </a:lnTo>
                    <a:lnTo>
                      <a:pt x="369" y="8"/>
                    </a:lnTo>
                    <a:lnTo>
                      <a:pt x="359" y="0"/>
                    </a:lnTo>
                    <a:lnTo>
                      <a:pt x="330" y="0"/>
                    </a:lnTo>
                    <a:lnTo>
                      <a:pt x="330" y="36"/>
                    </a:lnTo>
                    <a:lnTo>
                      <a:pt x="321" y="36"/>
                    </a:lnTo>
                    <a:lnTo>
                      <a:pt x="311" y="46"/>
                    </a:lnTo>
                    <a:lnTo>
                      <a:pt x="291" y="46"/>
                    </a:lnTo>
                    <a:lnTo>
                      <a:pt x="291" y="65"/>
                    </a:lnTo>
                    <a:lnTo>
                      <a:pt x="262" y="102"/>
                    </a:lnTo>
                    <a:lnTo>
                      <a:pt x="253" y="121"/>
                    </a:lnTo>
                    <a:lnTo>
                      <a:pt x="233" y="121"/>
                    </a:lnTo>
                    <a:lnTo>
                      <a:pt x="224" y="111"/>
                    </a:lnTo>
                    <a:lnTo>
                      <a:pt x="214" y="121"/>
                    </a:lnTo>
                    <a:lnTo>
                      <a:pt x="214" y="140"/>
                    </a:lnTo>
                    <a:lnTo>
                      <a:pt x="195" y="140"/>
                    </a:lnTo>
                    <a:lnTo>
                      <a:pt x="195" y="130"/>
                    </a:lnTo>
                    <a:lnTo>
                      <a:pt x="174" y="140"/>
                    </a:lnTo>
                    <a:lnTo>
                      <a:pt x="174" y="148"/>
                    </a:lnTo>
                    <a:lnTo>
                      <a:pt x="166" y="148"/>
                    </a:lnTo>
                    <a:lnTo>
                      <a:pt x="145" y="140"/>
                    </a:lnTo>
                    <a:lnTo>
                      <a:pt x="127" y="148"/>
                    </a:lnTo>
                    <a:lnTo>
                      <a:pt x="108" y="148"/>
                    </a:lnTo>
                    <a:lnTo>
                      <a:pt x="108" y="157"/>
                    </a:lnTo>
                    <a:lnTo>
                      <a:pt x="97" y="157"/>
                    </a:lnTo>
                    <a:lnTo>
                      <a:pt x="97" y="186"/>
                    </a:lnTo>
                    <a:lnTo>
                      <a:pt x="79" y="194"/>
                    </a:lnTo>
                    <a:lnTo>
                      <a:pt x="68" y="194"/>
                    </a:lnTo>
                    <a:lnTo>
                      <a:pt x="68" y="213"/>
                    </a:lnTo>
                    <a:lnTo>
                      <a:pt x="79" y="232"/>
                    </a:lnTo>
                    <a:lnTo>
                      <a:pt x="58" y="232"/>
                    </a:lnTo>
                    <a:lnTo>
                      <a:pt x="48" y="223"/>
                    </a:lnTo>
                    <a:lnTo>
                      <a:pt x="19" y="223"/>
                    </a:lnTo>
                    <a:lnTo>
                      <a:pt x="19" y="242"/>
                    </a:lnTo>
                    <a:lnTo>
                      <a:pt x="29" y="251"/>
                    </a:lnTo>
                    <a:lnTo>
                      <a:pt x="29" y="261"/>
                    </a:lnTo>
                    <a:lnTo>
                      <a:pt x="19" y="278"/>
                    </a:lnTo>
                    <a:lnTo>
                      <a:pt x="19" y="288"/>
                    </a:lnTo>
                    <a:lnTo>
                      <a:pt x="0" y="288"/>
                    </a:lnTo>
                    <a:lnTo>
                      <a:pt x="0" y="297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36"/>
              <p:cNvSpPr>
                <a:spLocks/>
              </p:cNvSpPr>
              <p:nvPr/>
            </p:nvSpPr>
            <p:spPr bwMode="auto">
              <a:xfrm>
                <a:off x="3545" y="2516"/>
                <a:ext cx="766" cy="274"/>
              </a:xfrm>
              <a:custGeom>
                <a:avLst/>
                <a:gdLst>
                  <a:gd name="T0" fmla="*/ 631 w 631"/>
                  <a:gd name="T1" fmla="*/ 0 h 225"/>
                  <a:gd name="T2" fmla="*/ 494 w 631"/>
                  <a:gd name="T3" fmla="*/ 19 h 225"/>
                  <a:gd name="T4" fmla="*/ 175 w 631"/>
                  <a:gd name="T5" fmla="*/ 48 h 225"/>
                  <a:gd name="T6" fmla="*/ 156 w 631"/>
                  <a:gd name="T7" fmla="*/ 48 h 225"/>
                  <a:gd name="T8" fmla="*/ 156 w 631"/>
                  <a:gd name="T9" fmla="*/ 66 h 225"/>
                  <a:gd name="T10" fmla="*/ 48 w 631"/>
                  <a:gd name="T11" fmla="*/ 75 h 225"/>
                  <a:gd name="T12" fmla="*/ 40 w 631"/>
                  <a:gd name="T13" fmla="*/ 85 h 225"/>
                  <a:gd name="T14" fmla="*/ 40 w 631"/>
                  <a:gd name="T15" fmla="*/ 121 h 225"/>
                  <a:gd name="T16" fmla="*/ 29 w 631"/>
                  <a:gd name="T17" fmla="*/ 131 h 225"/>
                  <a:gd name="T18" fmla="*/ 40 w 631"/>
                  <a:gd name="T19" fmla="*/ 131 h 225"/>
                  <a:gd name="T20" fmla="*/ 19 w 631"/>
                  <a:gd name="T21" fmla="*/ 150 h 225"/>
                  <a:gd name="T22" fmla="*/ 19 w 631"/>
                  <a:gd name="T23" fmla="*/ 177 h 225"/>
                  <a:gd name="T24" fmla="*/ 9 w 631"/>
                  <a:gd name="T25" fmla="*/ 188 h 225"/>
                  <a:gd name="T26" fmla="*/ 9 w 631"/>
                  <a:gd name="T27" fmla="*/ 215 h 225"/>
                  <a:gd name="T28" fmla="*/ 0 w 631"/>
                  <a:gd name="T29" fmla="*/ 225 h 225"/>
                  <a:gd name="T30" fmla="*/ 156 w 631"/>
                  <a:gd name="T31" fmla="*/ 215 h 225"/>
                  <a:gd name="T32" fmla="*/ 359 w 631"/>
                  <a:gd name="T33" fmla="*/ 196 h 225"/>
                  <a:gd name="T34" fmla="*/ 436 w 631"/>
                  <a:gd name="T35" fmla="*/ 188 h 225"/>
                  <a:gd name="T36" fmla="*/ 446 w 631"/>
                  <a:gd name="T37" fmla="*/ 169 h 225"/>
                  <a:gd name="T38" fmla="*/ 457 w 631"/>
                  <a:gd name="T39" fmla="*/ 159 h 225"/>
                  <a:gd name="T40" fmla="*/ 457 w 631"/>
                  <a:gd name="T41" fmla="*/ 150 h 225"/>
                  <a:gd name="T42" fmla="*/ 465 w 631"/>
                  <a:gd name="T43" fmla="*/ 140 h 225"/>
                  <a:gd name="T44" fmla="*/ 465 w 631"/>
                  <a:gd name="T45" fmla="*/ 131 h 225"/>
                  <a:gd name="T46" fmla="*/ 486 w 631"/>
                  <a:gd name="T47" fmla="*/ 131 h 225"/>
                  <a:gd name="T48" fmla="*/ 504 w 631"/>
                  <a:gd name="T49" fmla="*/ 121 h 225"/>
                  <a:gd name="T50" fmla="*/ 554 w 631"/>
                  <a:gd name="T51" fmla="*/ 75 h 225"/>
                  <a:gd name="T52" fmla="*/ 554 w 631"/>
                  <a:gd name="T53" fmla="*/ 66 h 225"/>
                  <a:gd name="T54" fmla="*/ 563 w 631"/>
                  <a:gd name="T55" fmla="*/ 66 h 225"/>
                  <a:gd name="T56" fmla="*/ 563 w 631"/>
                  <a:gd name="T57" fmla="*/ 75 h 225"/>
                  <a:gd name="T58" fmla="*/ 583 w 631"/>
                  <a:gd name="T59" fmla="*/ 56 h 225"/>
                  <a:gd name="T60" fmla="*/ 602 w 631"/>
                  <a:gd name="T61" fmla="*/ 56 h 225"/>
                  <a:gd name="T62" fmla="*/ 612 w 631"/>
                  <a:gd name="T63" fmla="*/ 29 h 225"/>
                  <a:gd name="T64" fmla="*/ 621 w 631"/>
                  <a:gd name="T65" fmla="*/ 29 h 225"/>
                  <a:gd name="T66" fmla="*/ 621 w 631"/>
                  <a:gd name="T67" fmla="*/ 19 h 225"/>
                  <a:gd name="T68" fmla="*/ 631 w 631"/>
                  <a:gd name="T69" fmla="*/ 10 h 225"/>
                  <a:gd name="T70" fmla="*/ 621 w 631"/>
                  <a:gd name="T71" fmla="*/ 10 h 225"/>
                  <a:gd name="T72" fmla="*/ 631 w 631"/>
                  <a:gd name="T73" fmla="*/ 0 h 22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31"/>
                  <a:gd name="T112" fmla="*/ 0 h 225"/>
                  <a:gd name="T113" fmla="*/ 631 w 631"/>
                  <a:gd name="T114" fmla="*/ 225 h 22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31" h="225">
                    <a:moveTo>
                      <a:pt x="631" y="0"/>
                    </a:moveTo>
                    <a:lnTo>
                      <a:pt x="494" y="19"/>
                    </a:lnTo>
                    <a:lnTo>
                      <a:pt x="175" y="48"/>
                    </a:lnTo>
                    <a:lnTo>
                      <a:pt x="156" y="48"/>
                    </a:lnTo>
                    <a:lnTo>
                      <a:pt x="156" y="66"/>
                    </a:lnTo>
                    <a:lnTo>
                      <a:pt x="48" y="75"/>
                    </a:lnTo>
                    <a:lnTo>
                      <a:pt x="40" y="85"/>
                    </a:lnTo>
                    <a:lnTo>
                      <a:pt x="40" y="121"/>
                    </a:lnTo>
                    <a:lnTo>
                      <a:pt x="29" y="131"/>
                    </a:lnTo>
                    <a:lnTo>
                      <a:pt x="40" y="131"/>
                    </a:lnTo>
                    <a:lnTo>
                      <a:pt x="19" y="150"/>
                    </a:lnTo>
                    <a:lnTo>
                      <a:pt x="19" y="177"/>
                    </a:lnTo>
                    <a:lnTo>
                      <a:pt x="9" y="188"/>
                    </a:lnTo>
                    <a:lnTo>
                      <a:pt x="9" y="215"/>
                    </a:lnTo>
                    <a:lnTo>
                      <a:pt x="0" y="225"/>
                    </a:lnTo>
                    <a:lnTo>
                      <a:pt x="156" y="215"/>
                    </a:lnTo>
                    <a:lnTo>
                      <a:pt x="359" y="196"/>
                    </a:lnTo>
                    <a:lnTo>
                      <a:pt x="436" y="188"/>
                    </a:lnTo>
                    <a:lnTo>
                      <a:pt x="446" y="169"/>
                    </a:lnTo>
                    <a:lnTo>
                      <a:pt x="457" y="159"/>
                    </a:lnTo>
                    <a:lnTo>
                      <a:pt x="457" y="150"/>
                    </a:lnTo>
                    <a:lnTo>
                      <a:pt x="465" y="140"/>
                    </a:lnTo>
                    <a:lnTo>
                      <a:pt x="465" y="131"/>
                    </a:lnTo>
                    <a:lnTo>
                      <a:pt x="486" y="131"/>
                    </a:lnTo>
                    <a:lnTo>
                      <a:pt x="504" y="121"/>
                    </a:lnTo>
                    <a:lnTo>
                      <a:pt x="554" y="75"/>
                    </a:lnTo>
                    <a:lnTo>
                      <a:pt x="554" y="66"/>
                    </a:lnTo>
                    <a:lnTo>
                      <a:pt x="563" y="66"/>
                    </a:lnTo>
                    <a:lnTo>
                      <a:pt x="563" y="75"/>
                    </a:lnTo>
                    <a:lnTo>
                      <a:pt x="583" y="56"/>
                    </a:lnTo>
                    <a:lnTo>
                      <a:pt x="602" y="56"/>
                    </a:lnTo>
                    <a:lnTo>
                      <a:pt x="612" y="29"/>
                    </a:lnTo>
                    <a:lnTo>
                      <a:pt x="621" y="29"/>
                    </a:lnTo>
                    <a:lnTo>
                      <a:pt x="621" y="19"/>
                    </a:lnTo>
                    <a:lnTo>
                      <a:pt x="631" y="10"/>
                    </a:lnTo>
                    <a:lnTo>
                      <a:pt x="621" y="10"/>
                    </a:lnTo>
                    <a:lnTo>
                      <a:pt x="631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37"/>
              <p:cNvSpPr>
                <a:spLocks/>
              </p:cNvSpPr>
              <p:nvPr/>
            </p:nvSpPr>
            <p:spPr bwMode="auto">
              <a:xfrm>
                <a:off x="3437" y="2778"/>
                <a:ext cx="330" cy="591"/>
              </a:xfrm>
              <a:custGeom>
                <a:avLst/>
                <a:gdLst>
                  <a:gd name="T0" fmla="*/ 243 w 272"/>
                  <a:gd name="T1" fmla="*/ 0 h 485"/>
                  <a:gd name="T2" fmla="*/ 88 w 272"/>
                  <a:gd name="T3" fmla="*/ 10 h 485"/>
                  <a:gd name="T4" fmla="*/ 88 w 272"/>
                  <a:gd name="T5" fmla="*/ 19 h 485"/>
                  <a:gd name="T6" fmla="*/ 69 w 272"/>
                  <a:gd name="T7" fmla="*/ 29 h 485"/>
                  <a:gd name="T8" fmla="*/ 69 w 272"/>
                  <a:gd name="T9" fmla="*/ 65 h 485"/>
                  <a:gd name="T10" fmla="*/ 40 w 272"/>
                  <a:gd name="T11" fmla="*/ 92 h 485"/>
                  <a:gd name="T12" fmla="*/ 40 w 272"/>
                  <a:gd name="T13" fmla="*/ 111 h 485"/>
                  <a:gd name="T14" fmla="*/ 29 w 272"/>
                  <a:gd name="T15" fmla="*/ 119 h 485"/>
                  <a:gd name="T16" fmla="*/ 29 w 272"/>
                  <a:gd name="T17" fmla="*/ 130 h 485"/>
                  <a:gd name="T18" fmla="*/ 21 w 272"/>
                  <a:gd name="T19" fmla="*/ 138 h 485"/>
                  <a:gd name="T20" fmla="*/ 21 w 272"/>
                  <a:gd name="T21" fmla="*/ 176 h 485"/>
                  <a:gd name="T22" fmla="*/ 29 w 272"/>
                  <a:gd name="T23" fmla="*/ 176 h 485"/>
                  <a:gd name="T24" fmla="*/ 29 w 272"/>
                  <a:gd name="T25" fmla="*/ 195 h 485"/>
                  <a:gd name="T26" fmla="*/ 21 w 272"/>
                  <a:gd name="T27" fmla="*/ 205 h 485"/>
                  <a:gd name="T28" fmla="*/ 21 w 272"/>
                  <a:gd name="T29" fmla="*/ 222 h 485"/>
                  <a:gd name="T30" fmla="*/ 40 w 272"/>
                  <a:gd name="T31" fmla="*/ 259 h 485"/>
                  <a:gd name="T32" fmla="*/ 40 w 272"/>
                  <a:gd name="T33" fmla="*/ 270 h 485"/>
                  <a:gd name="T34" fmla="*/ 50 w 272"/>
                  <a:gd name="T35" fmla="*/ 278 h 485"/>
                  <a:gd name="T36" fmla="*/ 50 w 272"/>
                  <a:gd name="T37" fmla="*/ 288 h 485"/>
                  <a:gd name="T38" fmla="*/ 40 w 272"/>
                  <a:gd name="T39" fmla="*/ 288 h 485"/>
                  <a:gd name="T40" fmla="*/ 29 w 272"/>
                  <a:gd name="T41" fmla="*/ 297 h 485"/>
                  <a:gd name="T42" fmla="*/ 29 w 272"/>
                  <a:gd name="T43" fmla="*/ 316 h 485"/>
                  <a:gd name="T44" fmla="*/ 11 w 272"/>
                  <a:gd name="T45" fmla="*/ 345 h 485"/>
                  <a:gd name="T46" fmla="*/ 0 w 272"/>
                  <a:gd name="T47" fmla="*/ 381 h 485"/>
                  <a:gd name="T48" fmla="*/ 0 w 272"/>
                  <a:gd name="T49" fmla="*/ 418 h 485"/>
                  <a:gd name="T50" fmla="*/ 146 w 272"/>
                  <a:gd name="T51" fmla="*/ 410 h 485"/>
                  <a:gd name="T52" fmla="*/ 156 w 272"/>
                  <a:gd name="T53" fmla="*/ 410 h 485"/>
                  <a:gd name="T54" fmla="*/ 146 w 272"/>
                  <a:gd name="T55" fmla="*/ 428 h 485"/>
                  <a:gd name="T56" fmla="*/ 146 w 272"/>
                  <a:gd name="T57" fmla="*/ 447 h 485"/>
                  <a:gd name="T58" fmla="*/ 166 w 272"/>
                  <a:gd name="T59" fmla="*/ 466 h 485"/>
                  <a:gd name="T60" fmla="*/ 166 w 272"/>
                  <a:gd name="T61" fmla="*/ 485 h 485"/>
                  <a:gd name="T62" fmla="*/ 176 w 272"/>
                  <a:gd name="T63" fmla="*/ 485 h 485"/>
                  <a:gd name="T64" fmla="*/ 234 w 272"/>
                  <a:gd name="T65" fmla="*/ 456 h 485"/>
                  <a:gd name="T66" fmla="*/ 243 w 272"/>
                  <a:gd name="T67" fmla="*/ 466 h 485"/>
                  <a:gd name="T68" fmla="*/ 253 w 272"/>
                  <a:gd name="T69" fmla="*/ 456 h 485"/>
                  <a:gd name="T70" fmla="*/ 253 w 272"/>
                  <a:gd name="T71" fmla="*/ 466 h 485"/>
                  <a:gd name="T72" fmla="*/ 272 w 272"/>
                  <a:gd name="T73" fmla="*/ 466 h 485"/>
                  <a:gd name="T74" fmla="*/ 253 w 272"/>
                  <a:gd name="T75" fmla="*/ 316 h 485"/>
                  <a:gd name="T76" fmla="*/ 253 w 272"/>
                  <a:gd name="T77" fmla="*/ 10 h 485"/>
                  <a:gd name="T78" fmla="*/ 243 w 272"/>
                  <a:gd name="T79" fmla="*/ 0 h 48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72"/>
                  <a:gd name="T121" fmla="*/ 0 h 485"/>
                  <a:gd name="T122" fmla="*/ 272 w 272"/>
                  <a:gd name="T123" fmla="*/ 485 h 48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72" h="485">
                    <a:moveTo>
                      <a:pt x="243" y="0"/>
                    </a:moveTo>
                    <a:lnTo>
                      <a:pt x="88" y="10"/>
                    </a:lnTo>
                    <a:lnTo>
                      <a:pt x="88" y="19"/>
                    </a:lnTo>
                    <a:lnTo>
                      <a:pt x="69" y="29"/>
                    </a:lnTo>
                    <a:lnTo>
                      <a:pt x="69" y="65"/>
                    </a:lnTo>
                    <a:lnTo>
                      <a:pt x="40" y="92"/>
                    </a:lnTo>
                    <a:lnTo>
                      <a:pt x="40" y="111"/>
                    </a:lnTo>
                    <a:lnTo>
                      <a:pt x="29" y="119"/>
                    </a:lnTo>
                    <a:lnTo>
                      <a:pt x="29" y="130"/>
                    </a:lnTo>
                    <a:lnTo>
                      <a:pt x="21" y="138"/>
                    </a:lnTo>
                    <a:lnTo>
                      <a:pt x="21" y="176"/>
                    </a:lnTo>
                    <a:lnTo>
                      <a:pt x="29" y="176"/>
                    </a:lnTo>
                    <a:lnTo>
                      <a:pt x="29" y="195"/>
                    </a:lnTo>
                    <a:lnTo>
                      <a:pt x="21" y="205"/>
                    </a:lnTo>
                    <a:lnTo>
                      <a:pt x="21" y="222"/>
                    </a:lnTo>
                    <a:lnTo>
                      <a:pt x="40" y="259"/>
                    </a:lnTo>
                    <a:lnTo>
                      <a:pt x="40" y="270"/>
                    </a:lnTo>
                    <a:lnTo>
                      <a:pt x="50" y="278"/>
                    </a:lnTo>
                    <a:lnTo>
                      <a:pt x="50" y="288"/>
                    </a:lnTo>
                    <a:lnTo>
                      <a:pt x="40" y="288"/>
                    </a:lnTo>
                    <a:lnTo>
                      <a:pt x="29" y="297"/>
                    </a:lnTo>
                    <a:lnTo>
                      <a:pt x="29" y="316"/>
                    </a:lnTo>
                    <a:lnTo>
                      <a:pt x="11" y="345"/>
                    </a:lnTo>
                    <a:lnTo>
                      <a:pt x="0" y="381"/>
                    </a:lnTo>
                    <a:lnTo>
                      <a:pt x="0" y="418"/>
                    </a:lnTo>
                    <a:lnTo>
                      <a:pt x="146" y="410"/>
                    </a:lnTo>
                    <a:lnTo>
                      <a:pt x="156" y="410"/>
                    </a:lnTo>
                    <a:lnTo>
                      <a:pt x="146" y="428"/>
                    </a:lnTo>
                    <a:lnTo>
                      <a:pt x="146" y="447"/>
                    </a:lnTo>
                    <a:lnTo>
                      <a:pt x="166" y="466"/>
                    </a:lnTo>
                    <a:lnTo>
                      <a:pt x="166" y="485"/>
                    </a:lnTo>
                    <a:lnTo>
                      <a:pt x="176" y="485"/>
                    </a:lnTo>
                    <a:lnTo>
                      <a:pt x="234" y="456"/>
                    </a:lnTo>
                    <a:lnTo>
                      <a:pt x="243" y="466"/>
                    </a:lnTo>
                    <a:lnTo>
                      <a:pt x="253" y="456"/>
                    </a:lnTo>
                    <a:lnTo>
                      <a:pt x="253" y="466"/>
                    </a:lnTo>
                    <a:lnTo>
                      <a:pt x="272" y="466"/>
                    </a:lnTo>
                    <a:lnTo>
                      <a:pt x="253" y="316"/>
                    </a:lnTo>
                    <a:lnTo>
                      <a:pt x="253" y="10"/>
                    </a:lnTo>
                    <a:lnTo>
                      <a:pt x="243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38"/>
              <p:cNvSpPr>
                <a:spLocks/>
              </p:cNvSpPr>
              <p:nvPr/>
            </p:nvSpPr>
            <p:spPr bwMode="auto">
              <a:xfrm>
                <a:off x="3732" y="2755"/>
                <a:ext cx="365" cy="588"/>
              </a:xfrm>
              <a:custGeom>
                <a:avLst/>
                <a:gdLst>
                  <a:gd name="T0" fmla="*/ 0 w 301"/>
                  <a:gd name="T1" fmla="*/ 19 h 483"/>
                  <a:gd name="T2" fmla="*/ 10 w 301"/>
                  <a:gd name="T3" fmla="*/ 29 h 483"/>
                  <a:gd name="T4" fmla="*/ 10 w 301"/>
                  <a:gd name="T5" fmla="*/ 335 h 483"/>
                  <a:gd name="T6" fmla="*/ 31 w 301"/>
                  <a:gd name="T7" fmla="*/ 483 h 483"/>
                  <a:gd name="T8" fmla="*/ 31 w 301"/>
                  <a:gd name="T9" fmla="*/ 475 h 483"/>
                  <a:gd name="T10" fmla="*/ 50 w 301"/>
                  <a:gd name="T11" fmla="*/ 483 h 483"/>
                  <a:gd name="T12" fmla="*/ 50 w 301"/>
                  <a:gd name="T13" fmla="*/ 456 h 483"/>
                  <a:gd name="T14" fmla="*/ 60 w 301"/>
                  <a:gd name="T15" fmla="*/ 437 h 483"/>
                  <a:gd name="T16" fmla="*/ 68 w 301"/>
                  <a:gd name="T17" fmla="*/ 456 h 483"/>
                  <a:gd name="T18" fmla="*/ 68 w 301"/>
                  <a:gd name="T19" fmla="*/ 465 h 483"/>
                  <a:gd name="T20" fmla="*/ 79 w 301"/>
                  <a:gd name="T21" fmla="*/ 483 h 483"/>
                  <a:gd name="T22" fmla="*/ 89 w 301"/>
                  <a:gd name="T23" fmla="*/ 483 h 483"/>
                  <a:gd name="T24" fmla="*/ 108 w 301"/>
                  <a:gd name="T25" fmla="*/ 475 h 483"/>
                  <a:gd name="T26" fmla="*/ 108 w 301"/>
                  <a:gd name="T27" fmla="*/ 446 h 483"/>
                  <a:gd name="T28" fmla="*/ 89 w 301"/>
                  <a:gd name="T29" fmla="*/ 427 h 483"/>
                  <a:gd name="T30" fmla="*/ 89 w 301"/>
                  <a:gd name="T31" fmla="*/ 408 h 483"/>
                  <a:gd name="T32" fmla="*/ 301 w 301"/>
                  <a:gd name="T33" fmla="*/ 391 h 483"/>
                  <a:gd name="T34" fmla="*/ 301 w 301"/>
                  <a:gd name="T35" fmla="*/ 381 h 483"/>
                  <a:gd name="T36" fmla="*/ 292 w 301"/>
                  <a:gd name="T37" fmla="*/ 362 h 483"/>
                  <a:gd name="T38" fmla="*/ 292 w 301"/>
                  <a:gd name="T39" fmla="*/ 343 h 483"/>
                  <a:gd name="T40" fmla="*/ 282 w 301"/>
                  <a:gd name="T41" fmla="*/ 316 h 483"/>
                  <a:gd name="T42" fmla="*/ 282 w 301"/>
                  <a:gd name="T43" fmla="*/ 278 h 483"/>
                  <a:gd name="T44" fmla="*/ 292 w 301"/>
                  <a:gd name="T45" fmla="*/ 270 h 483"/>
                  <a:gd name="T46" fmla="*/ 292 w 301"/>
                  <a:gd name="T47" fmla="*/ 260 h 483"/>
                  <a:gd name="T48" fmla="*/ 282 w 301"/>
                  <a:gd name="T49" fmla="*/ 251 h 483"/>
                  <a:gd name="T50" fmla="*/ 292 w 301"/>
                  <a:gd name="T51" fmla="*/ 241 h 483"/>
                  <a:gd name="T52" fmla="*/ 282 w 301"/>
                  <a:gd name="T53" fmla="*/ 241 h 483"/>
                  <a:gd name="T54" fmla="*/ 272 w 301"/>
                  <a:gd name="T55" fmla="*/ 232 h 483"/>
                  <a:gd name="T56" fmla="*/ 272 w 301"/>
                  <a:gd name="T57" fmla="*/ 214 h 483"/>
                  <a:gd name="T58" fmla="*/ 263 w 301"/>
                  <a:gd name="T59" fmla="*/ 203 h 483"/>
                  <a:gd name="T60" fmla="*/ 205 w 301"/>
                  <a:gd name="T61" fmla="*/ 0 h 483"/>
                  <a:gd name="T62" fmla="*/ 0 w 301"/>
                  <a:gd name="T63" fmla="*/ 19 h 48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01"/>
                  <a:gd name="T97" fmla="*/ 0 h 483"/>
                  <a:gd name="T98" fmla="*/ 301 w 301"/>
                  <a:gd name="T99" fmla="*/ 483 h 48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01" h="483">
                    <a:moveTo>
                      <a:pt x="0" y="19"/>
                    </a:moveTo>
                    <a:lnTo>
                      <a:pt x="10" y="29"/>
                    </a:lnTo>
                    <a:lnTo>
                      <a:pt x="10" y="335"/>
                    </a:lnTo>
                    <a:lnTo>
                      <a:pt x="31" y="483"/>
                    </a:lnTo>
                    <a:lnTo>
                      <a:pt x="31" y="475"/>
                    </a:lnTo>
                    <a:lnTo>
                      <a:pt x="50" y="483"/>
                    </a:lnTo>
                    <a:lnTo>
                      <a:pt x="50" y="456"/>
                    </a:lnTo>
                    <a:lnTo>
                      <a:pt x="60" y="437"/>
                    </a:lnTo>
                    <a:lnTo>
                      <a:pt x="68" y="456"/>
                    </a:lnTo>
                    <a:lnTo>
                      <a:pt x="68" y="465"/>
                    </a:lnTo>
                    <a:lnTo>
                      <a:pt x="79" y="483"/>
                    </a:lnTo>
                    <a:lnTo>
                      <a:pt x="89" y="483"/>
                    </a:lnTo>
                    <a:lnTo>
                      <a:pt x="108" y="475"/>
                    </a:lnTo>
                    <a:lnTo>
                      <a:pt x="108" y="446"/>
                    </a:lnTo>
                    <a:lnTo>
                      <a:pt x="89" y="427"/>
                    </a:lnTo>
                    <a:lnTo>
                      <a:pt x="89" y="408"/>
                    </a:lnTo>
                    <a:lnTo>
                      <a:pt x="301" y="391"/>
                    </a:lnTo>
                    <a:lnTo>
                      <a:pt x="301" y="381"/>
                    </a:lnTo>
                    <a:lnTo>
                      <a:pt x="292" y="362"/>
                    </a:lnTo>
                    <a:lnTo>
                      <a:pt x="292" y="343"/>
                    </a:lnTo>
                    <a:lnTo>
                      <a:pt x="282" y="316"/>
                    </a:lnTo>
                    <a:lnTo>
                      <a:pt x="282" y="278"/>
                    </a:lnTo>
                    <a:lnTo>
                      <a:pt x="292" y="270"/>
                    </a:lnTo>
                    <a:lnTo>
                      <a:pt x="292" y="260"/>
                    </a:lnTo>
                    <a:lnTo>
                      <a:pt x="282" y="251"/>
                    </a:lnTo>
                    <a:lnTo>
                      <a:pt x="292" y="241"/>
                    </a:lnTo>
                    <a:lnTo>
                      <a:pt x="282" y="241"/>
                    </a:lnTo>
                    <a:lnTo>
                      <a:pt x="272" y="232"/>
                    </a:lnTo>
                    <a:lnTo>
                      <a:pt x="272" y="214"/>
                    </a:lnTo>
                    <a:lnTo>
                      <a:pt x="263" y="203"/>
                    </a:lnTo>
                    <a:lnTo>
                      <a:pt x="205" y="0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39"/>
              <p:cNvSpPr>
                <a:spLocks/>
              </p:cNvSpPr>
              <p:nvPr/>
            </p:nvSpPr>
            <p:spPr bwMode="auto">
              <a:xfrm>
                <a:off x="3969" y="1848"/>
                <a:ext cx="389" cy="453"/>
              </a:xfrm>
              <a:custGeom>
                <a:avLst/>
                <a:gdLst>
                  <a:gd name="T0" fmla="*/ 0 w 321"/>
                  <a:gd name="T1" fmla="*/ 66 h 372"/>
                  <a:gd name="T2" fmla="*/ 29 w 321"/>
                  <a:gd name="T3" fmla="*/ 324 h 372"/>
                  <a:gd name="T4" fmla="*/ 58 w 321"/>
                  <a:gd name="T5" fmla="*/ 324 h 372"/>
                  <a:gd name="T6" fmla="*/ 68 w 321"/>
                  <a:gd name="T7" fmla="*/ 334 h 372"/>
                  <a:gd name="T8" fmla="*/ 77 w 321"/>
                  <a:gd name="T9" fmla="*/ 353 h 372"/>
                  <a:gd name="T10" fmla="*/ 108 w 321"/>
                  <a:gd name="T11" fmla="*/ 353 h 372"/>
                  <a:gd name="T12" fmla="*/ 116 w 321"/>
                  <a:gd name="T13" fmla="*/ 362 h 372"/>
                  <a:gd name="T14" fmla="*/ 126 w 321"/>
                  <a:gd name="T15" fmla="*/ 353 h 372"/>
                  <a:gd name="T16" fmla="*/ 145 w 321"/>
                  <a:gd name="T17" fmla="*/ 362 h 372"/>
                  <a:gd name="T18" fmla="*/ 155 w 321"/>
                  <a:gd name="T19" fmla="*/ 362 h 372"/>
                  <a:gd name="T20" fmla="*/ 155 w 321"/>
                  <a:gd name="T21" fmla="*/ 353 h 372"/>
                  <a:gd name="T22" fmla="*/ 166 w 321"/>
                  <a:gd name="T23" fmla="*/ 353 h 372"/>
                  <a:gd name="T24" fmla="*/ 174 w 321"/>
                  <a:gd name="T25" fmla="*/ 343 h 372"/>
                  <a:gd name="T26" fmla="*/ 174 w 321"/>
                  <a:gd name="T27" fmla="*/ 353 h 372"/>
                  <a:gd name="T28" fmla="*/ 184 w 321"/>
                  <a:gd name="T29" fmla="*/ 362 h 372"/>
                  <a:gd name="T30" fmla="*/ 195 w 321"/>
                  <a:gd name="T31" fmla="*/ 362 h 372"/>
                  <a:gd name="T32" fmla="*/ 203 w 321"/>
                  <a:gd name="T33" fmla="*/ 372 h 372"/>
                  <a:gd name="T34" fmla="*/ 214 w 321"/>
                  <a:gd name="T35" fmla="*/ 372 h 372"/>
                  <a:gd name="T36" fmla="*/ 224 w 321"/>
                  <a:gd name="T37" fmla="*/ 362 h 372"/>
                  <a:gd name="T38" fmla="*/ 224 w 321"/>
                  <a:gd name="T39" fmla="*/ 334 h 372"/>
                  <a:gd name="T40" fmla="*/ 234 w 321"/>
                  <a:gd name="T41" fmla="*/ 307 h 372"/>
                  <a:gd name="T42" fmla="*/ 243 w 321"/>
                  <a:gd name="T43" fmla="*/ 307 h 372"/>
                  <a:gd name="T44" fmla="*/ 243 w 321"/>
                  <a:gd name="T45" fmla="*/ 316 h 372"/>
                  <a:gd name="T46" fmla="*/ 253 w 321"/>
                  <a:gd name="T47" fmla="*/ 307 h 372"/>
                  <a:gd name="T48" fmla="*/ 253 w 321"/>
                  <a:gd name="T49" fmla="*/ 297 h 372"/>
                  <a:gd name="T50" fmla="*/ 263 w 321"/>
                  <a:gd name="T51" fmla="*/ 278 h 372"/>
                  <a:gd name="T52" fmla="*/ 263 w 321"/>
                  <a:gd name="T53" fmla="*/ 269 h 372"/>
                  <a:gd name="T54" fmla="*/ 272 w 321"/>
                  <a:gd name="T55" fmla="*/ 259 h 372"/>
                  <a:gd name="T56" fmla="*/ 282 w 321"/>
                  <a:gd name="T57" fmla="*/ 269 h 372"/>
                  <a:gd name="T58" fmla="*/ 292 w 321"/>
                  <a:gd name="T59" fmla="*/ 259 h 372"/>
                  <a:gd name="T60" fmla="*/ 301 w 321"/>
                  <a:gd name="T61" fmla="*/ 240 h 372"/>
                  <a:gd name="T62" fmla="*/ 311 w 321"/>
                  <a:gd name="T63" fmla="*/ 240 h 372"/>
                  <a:gd name="T64" fmla="*/ 311 w 321"/>
                  <a:gd name="T65" fmla="*/ 194 h 372"/>
                  <a:gd name="T66" fmla="*/ 321 w 321"/>
                  <a:gd name="T67" fmla="*/ 169 h 372"/>
                  <a:gd name="T68" fmla="*/ 311 w 321"/>
                  <a:gd name="T69" fmla="*/ 158 h 372"/>
                  <a:gd name="T70" fmla="*/ 321 w 321"/>
                  <a:gd name="T71" fmla="*/ 150 h 372"/>
                  <a:gd name="T72" fmla="*/ 311 w 321"/>
                  <a:gd name="T73" fmla="*/ 140 h 372"/>
                  <a:gd name="T74" fmla="*/ 321 w 321"/>
                  <a:gd name="T75" fmla="*/ 131 h 372"/>
                  <a:gd name="T76" fmla="*/ 301 w 321"/>
                  <a:gd name="T77" fmla="*/ 0 h 372"/>
                  <a:gd name="T78" fmla="*/ 243 w 321"/>
                  <a:gd name="T79" fmla="*/ 29 h 372"/>
                  <a:gd name="T80" fmla="*/ 243 w 321"/>
                  <a:gd name="T81" fmla="*/ 37 h 372"/>
                  <a:gd name="T82" fmla="*/ 214 w 321"/>
                  <a:gd name="T83" fmla="*/ 66 h 372"/>
                  <a:gd name="T84" fmla="*/ 184 w 321"/>
                  <a:gd name="T85" fmla="*/ 66 h 372"/>
                  <a:gd name="T86" fmla="*/ 166 w 321"/>
                  <a:gd name="T87" fmla="*/ 83 h 372"/>
                  <a:gd name="T88" fmla="*/ 166 w 321"/>
                  <a:gd name="T89" fmla="*/ 75 h 372"/>
                  <a:gd name="T90" fmla="*/ 137 w 321"/>
                  <a:gd name="T91" fmla="*/ 75 h 372"/>
                  <a:gd name="T92" fmla="*/ 145 w 321"/>
                  <a:gd name="T93" fmla="*/ 66 h 372"/>
                  <a:gd name="T94" fmla="*/ 126 w 321"/>
                  <a:gd name="T95" fmla="*/ 66 h 372"/>
                  <a:gd name="T96" fmla="*/ 108 w 321"/>
                  <a:gd name="T97" fmla="*/ 56 h 372"/>
                  <a:gd name="T98" fmla="*/ 97 w 321"/>
                  <a:gd name="T99" fmla="*/ 56 h 372"/>
                  <a:gd name="T100" fmla="*/ 0 w 321"/>
                  <a:gd name="T101" fmla="*/ 66 h 37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21"/>
                  <a:gd name="T154" fmla="*/ 0 h 372"/>
                  <a:gd name="T155" fmla="*/ 321 w 321"/>
                  <a:gd name="T156" fmla="*/ 372 h 37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21" h="372">
                    <a:moveTo>
                      <a:pt x="0" y="66"/>
                    </a:moveTo>
                    <a:lnTo>
                      <a:pt x="29" y="324"/>
                    </a:lnTo>
                    <a:lnTo>
                      <a:pt x="58" y="324"/>
                    </a:lnTo>
                    <a:lnTo>
                      <a:pt x="68" y="334"/>
                    </a:lnTo>
                    <a:lnTo>
                      <a:pt x="77" y="353"/>
                    </a:lnTo>
                    <a:lnTo>
                      <a:pt x="108" y="353"/>
                    </a:lnTo>
                    <a:lnTo>
                      <a:pt x="116" y="362"/>
                    </a:lnTo>
                    <a:lnTo>
                      <a:pt x="126" y="353"/>
                    </a:lnTo>
                    <a:lnTo>
                      <a:pt x="145" y="362"/>
                    </a:lnTo>
                    <a:lnTo>
                      <a:pt x="155" y="362"/>
                    </a:lnTo>
                    <a:lnTo>
                      <a:pt x="155" y="353"/>
                    </a:lnTo>
                    <a:lnTo>
                      <a:pt x="166" y="353"/>
                    </a:lnTo>
                    <a:lnTo>
                      <a:pt x="174" y="343"/>
                    </a:lnTo>
                    <a:lnTo>
                      <a:pt x="174" y="353"/>
                    </a:lnTo>
                    <a:lnTo>
                      <a:pt x="184" y="362"/>
                    </a:lnTo>
                    <a:lnTo>
                      <a:pt x="195" y="362"/>
                    </a:lnTo>
                    <a:lnTo>
                      <a:pt x="203" y="372"/>
                    </a:lnTo>
                    <a:lnTo>
                      <a:pt x="214" y="372"/>
                    </a:lnTo>
                    <a:lnTo>
                      <a:pt x="224" y="362"/>
                    </a:lnTo>
                    <a:lnTo>
                      <a:pt x="224" y="334"/>
                    </a:lnTo>
                    <a:lnTo>
                      <a:pt x="234" y="307"/>
                    </a:lnTo>
                    <a:lnTo>
                      <a:pt x="243" y="307"/>
                    </a:lnTo>
                    <a:lnTo>
                      <a:pt x="243" y="316"/>
                    </a:lnTo>
                    <a:lnTo>
                      <a:pt x="253" y="307"/>
                    </a:lnTo>
                    <a:lnTo>
                      <a:pt x="253" y="297"/>
                    </a:lnTo>
                    <a:lnTo>
                      <a:pt x="263" y="278"/>
                    </a:lnTo>
                    <a:lnTo>
                      <a:pt x="263" y="269"/>
                    </a:lnTo>
                    <a:lnTo>
                      <a:pt x="272" y="259"/>
                    </a:lnTo>
                    <a:lnTo>
                      <a:pt x="282" y="269"/>
                    </a:lnTo>
                    <a:lnTo>
                      <a:pt x="292" y="259"/>
                    </a:lnTo>
                    <a:lnTo>
                      <a:pt x="301" y="240"/>
                    </a:lnTo>
                    <a:lnTo>
                      <a:pt x="311" y="240"/>
                    </a:lnTo>
                    <a:lnTo>
                      <a:pt x="311" y="194"/>
                    </a:lnTo>
                    <a:lnTo>
                      <a:pt x="321" y="169"/>
                    </a:lnTo>
                    <a:lnTo>
                      <a:pt x="311" y="158"/>
                    </a:lnTo>
                    <a:lnTo>
                      <a:pt x="321" y="150"/>
                    </a:lnTo>
                    <a:lnTo>
                      <a:pt x="311" y="140"/>
                    </a:lnTo>
                    <a:lnTo>
                      <a:pt x="321" y="131"/>
                    </a:lnTo>
                    <a:lnTo>
                      <a:pt x="301" y="0"/>
                    </a:lnTo>
                    <a:lnTo>
                      <a:pt x="243" y="29"/>
                    </a:lnTo>
                    <a:lnTo>
                      <a:pt x="243" y="37"/>
                    </a:lnTo>
                    <a:lnTo>
                      <a:pt x="214" y="66"/>
                    </a:lnTo>
                    <a:lnTo>
                      <a:pt x="184" y="66"/>
                    </a:lnTo>
                    <a:lnTo>
                      <a:pt x="166" y="83"/>
                    </a:lnTo>
                    <a:lnTo>
                      <a:pt x="166" y="75"/>
                    </a:lnTo>
                    <a:lnTo>
                      <a:pt x="137" y="75"/>
                    </a:lnTo>
                    <a:lnTo>
                      <a:pt x="145" y="66"/>
                    </a:lnTo>
                    <a:lnTo>
                      <a:pt x="126" y="66"/>
                    </a:lnTo>
                    <a:lnTo>
                      <a:pt x="108" y="56"/>
                    </a:lnTo>
                    <a:lnTo>
                      <a:pt x="97" y="56"/>
                    </a:lnTo>
                    <a:lnTo>
                      <a:pt x="0" y="66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40"/>
              <p:cNvSpPr>
                <a:spLocks/>
              </p:cNvSpPr>
              <p:nvPr/>
            </p:nvSpPr>
            <p:spPr bwMode="auto">
              <a:xfrm>
                <a:off x="4393" y="1358"/>
                <a:ext cx="693" cy="558"/>
              </a:xfrm>
              <a:custGeom>
                <a:avLst/>
                <a:gdLst>
                  <a:gd name="T0" fmla="*/ 434 w 571"/>
                  <a:gd name="T1" fmla="*/ 402 h 458"/>
                  <a:gd name="T2" fmla="*/ 426 w 571"/>
                  <a:gd name="T3" fmla="*/ 420 h 458"/>
                  <a:gd name="T4" fmla="*/ 416 w 571"/>
                  <a:gd name="T5" fmla="*/ 458 h 458"/>
                  <a:gd name="T6" fmla="*/ 434 w 571"/>
                  <a:gd name="T7" fmla="*/ 439 h 458"/>
                  <a:gd name="T8" fmla="*/ 455 w 571"/>
                  <a:gd name="T9" fmla="*/ 449 h 458"/>
                  <a:gd name="T10" fmla="*/ 474 w 571"/>
                  <a:gd name="T11" fmla="*/ 439 h 458"/>
                  <a:gd name="T12" fmla="*/ 532 w 571"/>
                  <a:gd name="T13" fmla="*/ 393 h 458"/>
                  <a:gd name="T14" fmla="*/ 571 w 571"/>
                  <a:gd name="T15" fmla="*/ 364 h 458"/>
                  <a:gd name="T16" fmla="*/ 561 w 571"/>
                  <a:gd name="T17" fmla="*/ 364 h 458"/>
                  <a:gd name="T18" fmla="*/ 542 w 571"/>
                  <a:gd name="T19" fmla="*/ 374 h 458"/>
                  <a:gd name="T20" fmla="*/ 532 w 571"/>
                  <a:gd name="T21" fmla="*/ 383 h 458"/>
                  <a:gd name="T22" fmla="*/ 542 w 571"/>
                  <a:gd name="T23" fmla="*/ 364 h 458"/>
                  <a:gd name="T24" fmla="*/ 532 w 571"/>
                  <a:gd name="T25" fmla="*/ 364 h 458"/>
                  <a:gd name="T26" fmla="*/ 513 w 571"/>
                  <a:gd name="T27" fmla="*/ 383 h 458"/>
                  <a:gd name="T28" fmla="*/ 465 w 571"/>
                  <a:gd name="T29" fmla="*/ 412 h 458"/>
                  <a:gd name="T30" fmla="*/ 445 w 571"/>
                  <a:gd name="T31" fmla="*/ 420 h 458"/>
                  <a:gd name="T32" fmla="*/ 455 w 571"/>
                  <a:gd name="T33" fmla="*/ 393 h 458"/>
                  <a:gd name="T34" fmla="*/ 455 w 571"/>
                  <a:gd name="T35" fmla="*/ 374 h 458"/>
                  <a:gd name="T36" fmla="*/ 445 w 571"/>
                  <a:gd name="T37" fmla="*/ 291 h 458"/>
                  <a:gd name="T38" fmla="*/ 434 w 571"/>
                  <a:gd name="T39" fmla="*/ 205 h 458"/>
                  <a:gd name="T40" fmla="*/ 426 w 571"/>
                  <a:gd name="T41" fmla="*/ 151 h 458"/>
                  <a:gd name="T42" fmla="*/ 405 w 571"/>
                  <a:gd name="T43" fmla="*/ 140 h 458"/>
                  <a:gd name="T44" fmla="*/ 397 w 571"/>
                  <a:gd name="T45" fmla="*/ 94 h 458"/>
                  <a:gd name="T46" fmla="*/ 405 w 571"/>
                  <a:gd name="T47" fmla="*/ 76 h 458"/>
                  <a:gd name="T48" fmla="*/ 387 w 571"/>
                  <a:gd name="T49" fmla="*/ 28 h 458"/>
                  <a:gd name="T50" fmla="*/ 376 w 571"/>
                  <a:gd name="T51" fmla="*/ 0 h 458"/>
                  <a:gd name="T52" fmla="*/ 289 w 571"/>
                  <a:gd name="T53" fmla="*/ 19 h 458"/>
                  <a:gd name="T54" fmla="*/ 250 w 571"/>
                  <a:gd name="T55" fmla="*/ 46 h 458"/>
                  <a:gd name="T56" fmla="*/ 231 w 571"/>
                  <a:gd name="T57" fmla="*/ 103 h 458"/>
                  <a:gd name="T58" fmla="*/ 202 w 571"/>
                  <a:gd name="T59" fmla="*/ 151 h 458"/>
                  <a:gd name="T60" fmla="*/ 212 w 571"/>
                  <a:gd name="T61" fmla="*/ 168 h 458"/>
                  <a:gd name="T62" fmla="*/ 202 w 571"/>
                  <a:gd name="T63" fmla="*/ 197 h 458"/>
                  <a:gd name="T64" fmla="*/ 163 w 571"/>
                  <a:gd name="T65" fmla="*/ 224 h 458"/>
                  <a:gd name="T66" fmla="*/ 67 w 571"/>
                  <a:gd name="T67" fmla="*/ 234 h 458"/>
                  <a:gd name="T68" fmla="*/ 29 w 571"/>
                  <a:gd name="T69" fmla="*/ 262 h 458"/>
                  <a:gd name="T70" fmla="*/ 48 w 571"/>
                  <a:gd name="T71" fmla="*/ 291 h 458"/>
                  <a:gd name="T72" fmla="*/ 38 w 571"/>
                  <a:gd name="T73" fmla="*/ 309 h 458"/>
                  <a:gd name="T74" fmla="*/ 0 w 571"/>
                  <a:gd name="T75" fmla="*/ 364 h 458"/>
                  <a:gd name="T76" fmla="*/ 310 w 571"/>
                  <a:gd name="T77" fmla="*/ 327 h 458"/>
                  <a:gd name="T78" fmla="*/ 318 w 571"/>
                  <a:gd name="T79" fmla="*/ 337 h 458"/>
                  <a:gd name="T80" fmla="*/ 339 w 571"/>
                  <a:gd name="T81" fmla="*/ 356 h 458"/>
                  <a:gd name="T82" fmla="*/ 347 w 571"/>
                  <a:gd name="T83" fmla="*/ 364 h 458"/>
                  <a:gd name="T84" fmla="*/ 368 w 571"/>
                  <a:gd name="T85" fmla="*/ 374 h 4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71"/>
                  <a:gd name="T130" fmla="*/ 0 h 458"/>
                  <a:gd name="T131" fmla="*/ 571 w 571"/>
                  <a:gd name="T132" fmla="*/ 458 h 4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71" h="458">
                    <a:moveTo>
                      <a:pt x="368" y="383"/>
                    </a:moveTo>
                    <a:lnTo>
                      <a:pt x="434" y="402"/>
                    </a:lnTo>
                    <a:lnTo>
                      <a:pt x="434" y="420"/>
                    </a:lnTo>
                    <a:lnTo>
                      <a:pt x="426" y="420"/>
                    </a:lnTo>
                    <a:lnTo>
                      <a:pt x="426" y="439"/>
                    </a:lnTo>
                    <a:lnTo>
                      <a:pt x="416" y="458"/>
                    </a:lnTo>
                    <a:lnTo>
                      <a:pt x="426" y="458"/>
                    </a:lnTo>
                    <a:lnTo>
                      <a:pt x="434" y="439"/>
                    </a:lnTo>
                    <a:lnTo>
                      <a:pt x="434" y="449"/>
                    </a:lnTo>
                    <a:lnTo>
                      <a:pt x="455" y="449"/>
                    </a:lnTo>
                    <a:lnTo>
                      <a:pt x="455" y="439"/>
                    </a:lnTo>
                    <a:lnTo>
                      <a:pt x="474" y="439"/>
                    </a:lnTo>
                    <a:lnTo>
                      <a:pt x="494" y="420"/>
                    </a:lnTo>
                    <a:lnTo>
                      <a:pt x="532" y="393"/>
                    </a:lnTo>
                    <a:lnTo>
                      <a:pt x="542" y="393"/>
                    </a:lnTo>
                    <a:lnTo>
                      <a:pt x="571" y="364"/>
                    </a:lnTo>
                    <a:lnTo>
                      <a:pt x="571" y="356"/>
                    </a:lnTo>
                    <a:lnTo>
                      <a:pt x="561" y="364"/>
                    </a:lnTo>
                    <a:lnTo>
                      <a:pt x="552" y="364"/>
                    </a:lnTo>
                    <a:lnTo>
                      <a:pt x="542" y="374"/>
                    </a:lnTo>
                    <a:lnTo>
                      <a:pt x="542" y="383"/>
                    </a:lnTo>
                    <a:lnTo>
                      <a:pt x="532" y="383"/>
                    </a:lnTo>
                    <a:lnTo>
                      <a:pt x="532" y="374"/>
                    </a:lnTo>
                    <a:lnTo>
                      <a:pt x="542" y="364"/>
                    </a:lnTo>
                    <a:lnTo>
                      <a:pt x="542" y="356"/>
                    </a:lnTo>
                    <a:lnTo>
                      <a:pt x="532" y="364"/>
                    </a:lnTo>
                    <a:lnTo>
                      <a:pt x="532" y="374"/>
                    </a:lnTo>
                    <a:lnTo>
                      <a:pt x="513" y="383"/>
                    </a:lnTo>
                    <a:lnTo>
                      <a:pt x="484" y="393"/>
                    </a:lnTo>
                    <a:lnTo>
                      <a:pt x="465" y="412"/>
                    </a:lnTo>
                    <a:lnTo>
                      <a:pt x="455" y="412"/>
                    </a:lnTo>
                    <a:lnTo>
                      <a:pt x="445" y="420"/>
                    </a:lnTo>
                    <a:lnTo>
                      <a:pt x="445" y="402"/>
                    </a:lnTo>
                    <a:lnTo>
                      <a:pt x="455" y="393"/>
                    </a:lnTo>
                    <a:lnTo>
                      <a:pt x="445" y="383"/>
                    </a:lnTo>
                    <a:lnTo>
                      <a:pt x="455" y="374"/>
                    </a:lnTo>
                    <a:lnTo>
                      <a:pt x="455" y="364"/>
                    </a:lnTo>
                    <a:lnTo>
                      <a:pt x="445" y="291"/>
                    </a:lnTo>
                    <a:lnTo>
                      <a:pt x="434" y="291"/>
                    </a:lnTo>
                    <a:lnTo>
                      <a:pt x="434" y="205"/>
                    </a:lnTo>
                    <a:lnTo>
                      <a:pt x="426" y="186"/>
                    </a:lnTo>
                    <a:lnTo>
                      <a:pt x="426" y="151"/>
                    </a:lnTo>
                    <a:lnTo>
                      <a:pt x="416" y="140"/>
                    </a:lnTo>
                    <a:lnTo>
                      <a:pt x="405" y="140"/>
                    </a:lnTo>
                    <a:lnTo>
                      <a:pt x="405" y="122"/>
                    </a:lnTo>
                    <a:lnTo>
                      <a:pt x="397" y="94"/>
                    </a:lnTo>
                    <a:lnTo>
                      <a:pt x="397" y="84"/>
                    </a:lnTo>
                    <a:lnTo>
                      <a:pt x="405" y="76"/>
                    </a:lnTo>
                    <a:lnTo>
                      <a:pt x="397" y="57"/>
                    </a:lnTo>
                    <a:lnTo>
                      <a:pt x="387" y="28"/>
                    </a:lnTo>
                    <a:lnTo>
                      <a:pt x="387" y="9"/>
                    </a:lnTo>
                    <a:lnTo>
                      <a:pt x="376" y="0"/>
                    </a:lnTo>
                    <a:lnTo>
                      <a:pt x="289" y="28"/>
                    </a:lnTo>
                    <a:lnTo>
                      <a:pt x="289" y="19"/>
                    </a:lnTo>
                    <a:lnTo>
                      <a:pt x="279" y="28"/>
                    </a:lnTo>
                    <a:lnTo>
                      <a:pt x="250" y="46"/>
                    </a:lnTo>
                    <a:lnTo>
                      <a:pt x="231" y="84"/>
                    </a:lnTo>
                    <a:lnTo>
                      <a:pt x="231" y="103"/>
                    </a:lnTo>
                    <a:lnTo>
                      <a:pt x="192" y="140"/>
                    </a:lnTo>
                    <a:lnTo>
                      <a:pt x="202" y="151"/>
                    </a:lnTo>
                    <a:lnTo>
                      <a:pt x="212" y="151"/>
                    </a:lnTo>
                    <a:lnTo>
                      <a:pt x="212" y="168"/>
                    </a:lnTo>
                    <a:lnTo>
                      <a:pt x="221" y="178"/>
                    </a:lnTo>
                    <a:lnTo>
                      <a:pt x="202" y="197"/>
                    </a:lnTo>
                    <a:lnTo>
                      <a:pt x="183" y="224"/>
                    </a:lnTo>
                    <a:lnTo>
                      <a:pt x="163" y="224"/>
                    </a:lnTo>
                    <a:lnTo>
                      <a:pt x="125" y="234"/>
                    </a:lnTo>
                    <a:lnTo>
                      <a:pt x="67" y="234"/>
                    </a:lnTo>
                    <a:lnTo>
                      <a:pt x="48" y="243"/>
                    </a:lnTo>
                    <a:lnTo>
                      <a:pt x="29" y="262"/>
                    </a:lnTo>
                    <a:lnTo>
                      <a:pt x="29" y="272"/>
                    </a:lnTo>
                    <a:lnTo>
                      <a:pt x="48" y="291"/>
                    </a:lnTo>
                    <a:lnTo>
                      <a:pt x="48" y="309"/>
                    </a:lnTo>
                    <a:lnTo>
                      <a:pt x="38" y="309"/>
                    </a:lnTo>
                    <a:lnTo>
                      <a:pt x="38" y="327"/>
                    </a:lnTo>
                    <a:lnTo>
                      <a:pt x="0" y="364"/>
                    </a:lnTo>
                    <a:lnTo>
                      <a:pt x="0" y="393"/>
                    </a:lnTo>
                    <a:lnTo>
                      <a:pt x="310" y="327"/>
                    </a:lnTo>
                    <a:lnTo>
                      <a:pt x="318" y="327"/>
                    </a:lnTo>
                    <a:lnTo>
                      <a:pt x="318" y="337"/>
                    </a:lnTo>
                    <a:lnTo>
                      <a:pt x="328" y="337"/>
                    </a:lnTo>
                    <a:lnTo>
                      <a:pt x="339" y="356"/>
                    </a:lnTo>
                    <a:lnTo>
                      <a:pt x="339" y="364"/>
                    </a:lnTo>
                    <a:lnTo>
                      <a:pt x="347" y="364"/>
                    </a:lnTo>
                    <a:lnTo>
                      <a:pt x="347" y="374"/>
                    </a:lnTo>
                    <a:lnTo>
                      <a:pt x="368" y="374"/>
                    </a:lnTo>
                    <a:lnTo>
                      <a:pt x="368" y="383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Freeform 41"/>
              <p:cNvSpPr>
                <a:spLocks/>
              </p:cNvSpPr>
              <p:nvPr/>
            </p:nvSpPr>
            <p:spPr bwMode="auto">
              <a:xfrm>
                <a:off x="4334" y="1757"/>
                <a:ext cx="539" cy="361"/>
              </a:xfrm>
              <a:custGeom>
                <a:avLst/>
                <a:gdLst>
                  <a:gd name="T0" fmla="*/ 107 w 444"/>
                  <a:gd name="T1" fmla="*/ 278 h 297"/>
                  <a:gd name="T2" fmla="*/ 309 w 444"/>
                  <a:gd name="T3" fmla="*/ 242 h 297"/>
                  <a:gd name="T4" fmla="*/ 377 w 444"/>
                  <a:gd name="T5" fmla="*/ 233 h 297"/>
                  <a:gd name="T6" fmla="*/ 377 w 444"/>
                  <a:gd name="T7" fmla="*/ 223 h 297"/>
                  <a:gd name="T8" fmla="*/ 386 w 444"/>
                  <a:gd name="T9" fmla="*/ 215 h 297"/>
                  <a:gd name="T10" fmla="*/ 396 w 444"/>
                  <a:gd name="T11" fmla="*/ 215 h 297"/>
                  <a:gd name="T12" fmla="*/ 415 w 444"/>
                  <a:gd name="T13" fmla="*/ 204 h 297"/>
                  <a:gd name="T14" fmla="*/ 415 w 444"/>
                  <a:gd name="T15" fmla="*/ 186 h 297"/>
                  <a:gd name="T16" fmla="*/ 436 w 444"/>
                  <a:gd name="T17" fmla="*/ 177 h 297"/>
                  <a:gd name="T18" fmla="*/ 444 w 444"/>
                  <a:gd name="T19" fmla="*/ 169 h 297"/>
                  <a:gd name="T20" fmla="*/ 436 w 444"/>
                  <a:gd name="T21" fmla="*/ 158 h 297"/>
                  <a:gd name="T22" fmla="*/ 425 w 444"/>
                  <a:gd name="T23" fmla="*/ 158 h 297"/>
                  <a:gd name="T24" fmla="*/ 425 w 444"/>
                  <a:gd name="T25" fmla="*/ 150 h 297"/>
                  <a:gd name="T26" fmla="*/ 415 w 444"/>
                  <a:gd name="T27" fmla="*/ 150 h 297"/>
                  <a:gd name="T28" fmla="*/ 406 w 444"/>
                  <a:gd name="T29" fmla="*/ 140 h 297"/>
                  <a:gd name="T30" fmla="*/ 406 w 444"/>
                  <a:gd name="T31" fmla="*/ 131 h 297"/>
                  <a:gd name="T32" fmla="*/ 396 w 444"/>
                  <a:gd name="T33" fmla="*/ 131 h 297"/>
                  <a:gd name="T34" fmla="*/ 396 w 444"/>
                  <a:gd name="T35" fmla="*/ 112 h 297"/>
                  <a:gd name="T36" fmla="*/ 406 w 444"/>
                  <a:gd name="T37" fmla="*/ 112 h 297"/>
                  <a:gd name="T38" fmla="*/ 406 w 444"/>
                  <a:gd name="T39" fmla="*/ 102 h 297"/>
                  <a:gd name="T40" fmla="*/ 396 w 444"/>
                  <a:gd name="T41" fmla="*/ 93 h 297"/>
                  <a:gd name="T42" fmla="*/ 406 w 444"/>
                  <a:gd name="T43" fmla="*/ 83 h 297"/>
                  <a:gd name="T44" fmla="*/ 406 w 444"/>
                  <a:gd name="T45" fmla="*/ 64 h 297"/>
                  <a:gd name="T46" fmla="*/ 415 w 444"/>
                  <a:gd name="T47" fmla="*/ 56 h 297"/>
                  <a:gd name="T48" fmla="*/ 415 w 444"/>
                  <a:gd name="T49" fmla="*/ 47 h 297"/>
                  <a:gd name="T50" fmla="*/ 396 w 444"/>
                  <a:gd name="T51" fmla="*/ 47 h 297"/>
                  <a:gd name="T52" fmla="*/ 396 w 444"/>
                  <a:gd name="T53" fmla="*/ 37 h 297"/>
                  <a:gd name="T54" fmla="*/ 386 w 444"/>
                  <a:gd name="T55" fmla="*/ 37 h 297"/>
                  <a:gd name="T56" fmla="*/ 386 w 444"/>
                  <a:gd name="T57" fmla="*/ 29 h 297"/>
                  <a:gd name="T58" fmla="*/ 377 w 444"/>
                  <a:gd name="T59" fmla="*/ 10 h 297"/>
                  <a:gd name="T60" fmla="*/ 367 w 444"/>
                  <a:gd name="T61" fmla="*/ 10 h 297"/>
                  <a:gd name="T62" fmla="*/ 367 w 444"/>
                  <a:gd name="T63" fmla="*/ 0 h 297"/>
                  <a:gd name="T64" fmla="*/ 357 w 444"/>
                  <a:gd name="T65" fmla="*/ 0 h 297"/>
                  <a:gd name="T66" fmla="*/ 49 w 444"/>
                  <a:gd name="T67" fmla="*/ 64 h 297"/>
                  <a:gd name="T68" fmla="*/ 49 w 444"/>
                  <a:gd name="T69" fmla="*/ 37 h 297"/>
                  <a:gd name="T70" fmla="*/ 29 w 444"/>
                  <a:gd name="T71" fmla="*/ 56 h 297"/>
                  <a:gd name="T72" fmla="*/ 20 w 444"/>
                  <a:gd name="T73" fmla="*/ 47 h 297"/>
                  <a:gd name="T74" fmla="*/ 20 w 444"/>
                  <a:gd name="T75" fmla="*/ 64 h 297"/>
                  <a:gd name="T76" fmla="*/ 0 w 444"/>
                  <a:gd name="T77" fmla="*/ 75 h 297"/>
                  <a:gd name="T78" fmla="*/ 20 w 444"/>
                  <a:gd name="T79" fmla="*/ 204 h 297"/>
                  <a:gd name="T80" fmla="*/ 39 w 444"/>
                  <a:gd name="T81" fmla="*/ 297 h 297"/>
                  <a:gd name="T82" fmla="*/ 107 w 444"/>
                  <a:gd name="T83" fmla="*/ 278 h 29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44"/>
                  <a:gd name="T127" fmla="*/ 0 h 297"/>
                  <a:gd name="T128" fmla="*/ 444 w 444"/>
                  <a:gd name="T129" fmla="*/ 297 h 29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44" h="297">
                    <a:moveTo>
                      <a:pt x="107" y="278"/>
                    </a:moveTo>
                    <a:lnTo>
                      <a:pt x="309" y="242"/>
                    </a:lnTo>
                    <a:lnTo>
                      <a:pt x="377" y="233"/>
                    </a:lnTo>
                    <a:lnTo>
                      <a:pt x="377" y="223"/>
                    </a:lnTo>
                    <a:lnTo>
                      <a:pt x="386" y="215"/>
                    </a:lnTo>
                    <a:lnTo>
                      <a:pt x="396" y="215"/>
                    </a:lnTo>
                    <a:lnTo>
                      <a:pt x="415" y="204"/>
                    </a:lnTo>
                    <a:lnTo>
                      <a:pt x="415" y="186"/>
                    </a:lnTo>
                    <a:lnTo>
                      <a:pt x="436" y="177"/>
                    </a:lnTo>
                    <a:lnTo>
                      <a:pt x="444" y="169"/>
                    </a:lnTo>
                    <a:lnTo>
                      <a:pt x="436" y="158"/>
                    </a:lnTo>
                    <a:lnTo>
                      <a:pt x="425" y="158"/>
                    </a:lnTo>
                    <a:lnTo>
                      <a:pt x="425" y="150"/>
                    </a:lnTo>
                    <a:lnTo>
                      <a:pt x="415" y="150"/>
                    </a:lnTo>
                    <a:lnTo>
                      <a:pt x="406" y="140"/>
                    </a:lnTo>
                    <a:lnTo>
                      <a:pt x="406" y="131"/>
                    </a:lnTo>
                    <a:lnTo>
                      <a:pt x="396" y="131"/>
                    </a:lnTo>
                    <a:lnTo>
                      <a:pt x="396" y="112"/>
                    </a:lnTo>
                    <a:lnTo>
                      <a:pt x="406" y="112"/>
                    </a:lnTo>
                    <a:lnTo>
                      <a:pt x="406" y="102"/>
                    </a:lnTo>
                    <a:lnTo>
                      <a:pt x="396" y="93"/>
                    </a:lnTo>
                    <a:lnTo>
                      <a:pt x="406" y="83"/>
                    </a:lnTo>
                    <a:lnTo>
                      <a:pt x="406" y="64"/>
                    </a:lnTo>
                    <a:lnTo>
                      <a:pt x="415" y="56"/>
                    </a:lnTo>
                    <a:lnTo>
                      <a:pt x="415" y="47"/>
                    </a:lnTo>
                    <a:lnTo>
                      <a:pt x="396" y="47"/>
                    </a:lnTo>
                    <a:lnTo>
                      <a:pt x="396" y="37"/>
                    </a:lnTo>
                    <a:lnTo>
                      <a:pt x="386" y="37"/>
                    </a:lnTo>
                    <a:lnTo>
                      <a:pt x="386" y="29"/>
                    </a:lnTo>
                    <a:lnTo>
                      <a:pt x="377" y="10"/>
                    </a:lnTo>
                    <a:lnTo>
                      <a:pt x="367" y="10"/>
                    </a:lnTo>
                    <a:lnTo>
                      <a:pt x="367" y="0"/>
                    </a:lnTo>
                    <a:lnTo>
                      <a:pt x="357" y="0"/>
                    </a:lnTo>
                    <a:lnTo>
                      <a:pt x="49" y="64"/>
                    </a:lnTo>
                    <a:lnTo>
                      <a:pt x="49" y="37"/>
                    </a:lnTo>
                    <a:lnTo>
                      <a:pt x="29" y="56"/>
                    </a:lnTo>
                    <a:lnTo>
                      <a:pt x="20" y="47"/>
                    </a:lnTo>
                    <a:lnTo>
                      <a:pt x="20" y="64"/>
                    </a:lnTo>
                    <a:lnTo>
                      <a:pt x="0" y="75"/>
                    </a:lnTo>
                    <a:lnTo>
                      <a:pt x="20" y="204"/>
                    </a:lnTo>
                    <a:lnTo>
                      <a:pt x="39" y="297"/>
                    </a:lnTo>
                    <a:lnTo>
                      <a:pt x="107" y="278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Freeform 42"/>
              <p:cNvSpPr>
                <a:spLocks/>
              </p:cNvSpPr>
              <p:nvPr/>
            </p:nvSpPr>
            <p:spPr bwMode="auto">
              <a:xfrm>
                <a:off x="4145" y="2118"/>
                <a:ext cx="718" cy="421"/>
              </a:xfrm>
              <a:custGeom>
                <a:avLst/>
                <a:gdLst>
                  <a:gd name="T0" fmla="*/ 388 w 592"/>
                  <a:gd name="T1" fmla="*/ 288 h 345"/>
                  <a:gd name="T2" fmla="*/ 176 w 592"/>
                  <a:gd name="T3" fmla="*/ 317 h 345"/>
                  <a:gd name="T4" fmla="*/ 156 w 592"/>
                  <a:gd name="T5" fmla="*/ 317 h 345"/>
                  <a:gd name="T6" fmla="*/ 0 w 592"/>
                  <a:gd name="T7" fmla="*/ 345 h 345"/>
                  <a:gd name="T8" fmla="*/ 39 w 592"/>
                  <a:gd name="T9" fmla="*/ 326 h 345"/>
                  <a:gd name="T10" fmla="*/ 58 w 592"/>
                  <a:gd name="T11" fmla="*/ 307 h 345"/>
                  <a:gd name="T12" fmla="*/ 69 w 592"/>
                  <a:gd name="T13" fmla="*/ 288 h 345"/>
                  <a:gd name="T14" fmla="*/ 79 w 592"/>
                  <a:gd name="T15" fmla="*/ 271 h 345"/>
                  <a:gd name="T16" fmla="*/ 116 w 592"/>
                  <a:gd name="T17" fmla="*/ 234 h 345"/>
                  <a:gd name="T18" fmla="*/ 127 w 592"/>
                  <a:gd name="T19" fmla="*/ 252 h 345"/>
                  <a:gd name="T20" fmla="*/ 156 w 592"/>
                  <a:gd name="T21" fmla="*/ 261 h 345"/>
                  <a:gd name="T22" fmla="*/ 166 w 592"/>
                  <a:gd name="T23" fmla="*/ 242 h 345"/>
                  <a:gd name="T24" fmla="*/ 185 w 592"/>
                  <a:gd name="T25" fmla="*/ 252 h 345"/>
                  <a:gd name="T26" fmla="*/ 205 w 592"/>
                  <a:gd name="T27" fmla="*/ 234 h 345"/>
                  <a:gd name="T28" fmla="*/ 224 w 592"/>
                  <a:gd name="T29" fmla="*/ 223 h 345"/>
                  <a:gd name="T30" fmla="*/ 243 w 592"/>
                  <a:gd name="T31" fmla="*/ 205 h 345"/>
                  <a:gd name="T32" fmla="*/ 253 w 592"/>
                  <a:gd name="T33" fmla="*/ 158 h 345"/>
                  <a:gd name="T34" fmla="*/ 292 w 592"/>
                  <a:gd name="T35" fmla="*/ 112 h 345"/>
                  <a:gd name="T36" fmla="*/ 311 w 592"/>
                  <a:gd name="T37" fmla="*/ 102 h 345"/>
                  <a:gd name="T38" fmla="*/ 321 w 592"/>
                  <a:gd name="T39" fmla="*/ 64 h 345"/>
                  <a:gd name="T40" fmla="*/ 330 w 592"/>
                  <a:gd name="T41" fmla="*/ 56 h 345"/>
                  <a:gd name="T42" fmla="*/ 340 w 592"/>
                  <a:gd name="T43" fmla="*/ 46 h 345"/>
                  <a:gd name="T44" fmla="*/ 359 w 592"/>
                  <a:gd name="T45" fmla="*/ 29 h 345"/>
                  <a:gd name="T46" fmla="*/ 351 w 592"/>
                  <a:gd name="T47" fmla="*/ 0 h 345"/>
                  <a:gd name="T48" fmla="*/ 388 w 592"/>
                  <a:gd name="T49" fmla="*/ 18 h 345"/>
                  <a:gd name="T50" fmla="*/ 397 w 592"/>
                  <a:gd name="T51" fmla="*/ 0 h 345"/>
                  <a:gd name="T52" fmla="*/ 417 w 592"/>
                  <a:gd name="T53" fmla="*/ 10 h 345"/>
                  <a:gd name="T54" fmla="*/ 436 w 592"/>
                  <a:gd name="T55" fmla="*/ 18 h 345"/>
                  <a:gd name="T56" fmla="*/ 455 w 592"/>
                  <a:gd name="T57" fmla="*/ 29 h 345"/>
                  <a:gd name="T58" fmla="*/ 465 w 592"/>
                  <a:gd name="T59" fmla="*/ 46 h 345"/>
                  <a:gd name="T60" fmla="*/ 446 w 592"/>
                  <a:gd name="T61" fmla="*/ 75 h 345"/>
                  <a:gd name="T62" fmla="*/ 455 w 592"/>
                  <a:gd name="T63" fmla="*/ 94 h 345"/>
                  <a:gd name="T64" fmla="*/ 475 w 592"/>
                  <a:gd name="T65" fmla="*/ 94 h 345"/>
                  <a:gd name="T66" fmla="*/ 494 w 592"/>
                  <a:gd name="T67" fmla="*/ 102 h 345"/>
                  <a:gd name="T68" fmla="*/ 523 w 592"/>
                  <a:gd name="T69" fmla="*/ 112 h 345"/>
                  <a:gd name="T70" fmla="*/ 533 w 592"/>
                  <a:gd name="T71" fmla="*/ 150 h 345"/>
                  <a:gd name="T72" fmla="*/ 544 w 592"/>
                  <a:gd name="T73" fmla="*/ 167 h 345"/>
                  <a:gd name="T74" fmla="*/ 533 w 592"/>
                  <a:gd name="T75" fmla="*/ 186 h 345"/>
                  <a:gd name="T76" fmla="*/ 544 w 592"/>
                  <a:gd name="T77" fmla="*/ 186 h 345"/>
                  <a:gd name="T78" fmla="*/ 544 w 592"/>
                  <a:gd name="T79" fmla="*/ 205 h 345"/>
                  <a:gd name="T80" fmla="*/ 533 w 592"/>
                  <a:gd name="T81" fmla="*/ 215 h 345"/>
                  <a:gd name="T82" fmla="*/ 562 w 592"/>
                  <a:gd name="T83" fmla="*/ 205 h 345"/>
                  <a:gd name="T84" fmla="*/ 581 w 592"/>
                  <a:gd name="T85" fmla="*/ 215 h 345"/>
                  <a:gd name="T86" fmla="*/ 581 w 592"/>
                  <a:gd name="T87" fmla="*/ 242 h 34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92"/>
                  <a:gd name="T133" fmla="*/ 0 h 345"/>
                  <a:gd name="T134" fmla="*/ 592 w 592"/>
                  <a:gd name="T135" fmla="*/ 345 h 34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92" h="345">
                    <a:moveTo>
                      <a:pt x="581" y="252"/>
                    </a:moveTo>
                    <a:lnTo>
                      <a:pt x="388" y="288"/>
                    </a:lnTo>
                    <a:lnTo>
                      <a:pt x="185" y="317"/>
                    </a:lnTo>
                    <a:lnTo>
                      <a:pt x="176" y="317"/>
                    </a:lnTo>
                    <a:lnTo>
                      <a:pt x="156" y="326"/>
                    </a:lnTo>
                    <a:lnTo>
                      <a:pt x="156" y="317"/>
                    </a:lnTo>
                    <a:lnTo>
                      <a:pt x="137" y="326"/>
                    </a:lnTo>
                    <a:lnTo>
                      <a:pt x="0" y="345"/>
                    </a:lnTo>
                    <a:lnTo>
                      <a:pt x="10" y="336"/>
                    </a:lnTo>
                    <a:lnTo>
                      <a:pt x="39" y="326"/>
                    </a:lnTo>
                    <a:lnTo>
                      <a:pt x="39" y="317"/>
                    </a:lnTo>
                    <a:lnTo>
                      <a:pt x="58" y="307"/>
                    </a:lnTo>
                    <a:lnTo>
                      <a:pt x="58" y="298"/>
                    </a:lnTo>
                    <a:lnTo>
                      <a:pt x="69" y="288"/>
                    </a:lnTo>
                    <a:lnTo>
                      <a:pt x="69" y="280"/>
                    </a:lnTo>
                    <a:lnTo>
                      <a:pt x="79" y="271"/>
                    </a:lnTo>
                    <a:lnTo>
                      <a:pt x="116" y="242"/>
                    </a:lnTo>
                    <a:lnTo>
                      <a:pt x="116" y="234"/>
                    </a:lnTo>
                    <a:lnTo>
                      <a:pt x="116" y="242"/>
                    </a:lnTo>
                    <a:lnTo>
                      <a:pt x="127" y="252"/>
                    </a:lnTo>
                    <a:lnTo>
                      <a:pt x="145" y="261"/>
                    </a:lnTo>
                    <a:lnTo>
                      <a:pt x="156" y="261"/>
                    </a:lnTo>
                    <a:lnTo>
                      <a:pt x="166" y="252"/>
                    </a:lnTo>
                    <a:lnTo>
                      <a:pt x="166" y="242"/>
                    </a:lnTo>
                    <a:lnTo>
                      <a:pt x="176" y="252"/>
                    </a:lnTo>
                    <a:lnTo>
                      <a:pt x="185" y="252"/>
                    </a:lnTo>
                    <a:lnTo>
                      <a:pt x="205" y="242"/>
                    </a:lnTo>
                    <a:lnTo>
                      <a:pt x="205" y="234"/>
                    </a:lnTo>
                    <a:lnTo>
                      <a:pt x="214" y="234"/>
                    </a:lnTo>
                    <a:lnTo>
                      <a:pt x="224" y="223"/>
                    </a:lnTo>
                    <a:lnTo>
                      <a:pt x="234" y="223"/>
                    </a:lnTo>
                    <a:lnTo>
                      <a:pt x="243" y="205"/>
                    </a:lnTo>
                    <a:lnTo>
                      <a:pt x="243" y="186"/>
                    </a:lnTo>
                    <a:lnTo>
                      <a:pt x="253" y="158"/>
                    </a:lnTo>
                    <a:lnTo>
                      <a:pt x="272" y="94"/>
                    </a:lnTo>
                    <a:lnTo>
                      <a:pt x="292" y="112"/>
                    </a:lnTo>
                    <a:lnTo>
                      <a:pt x="301" y="112"/>
                    </a:lnTo>
                    <a:lnTo>
                      <a:pt x="311" y="102"/>
                    </a:lnTo>
                    <a:lnTo>
                      <a:pt x="311" y="75"/>
                    </a:lnTo>
                    <a:lnTo>
                      <a:pt x="321" y="64"/>
                    </a:lnTo>
                    <a:lnTo>
                      <a:pt x="330" y="64"/>
                    </a:lnTo>
                    <a:lnTo>
                      <a:pt x="330" y="56"/>
                    </a:lnTo>
                    <a:lnTo>
                      <a:pt x="340" y="56"/>
                    </a:lnTo>
                    <a:lnTo>
                      <a:pt x="340" y="46"/>
                    </a:lnTo>
                    <a:lnTo>
                      <a:pt x="351" y="29"/>
                    </a:lnTo>
                    <a:lnTo>
                      <a:pt x="359" y="29"/>
                    </a:lnTo>
                    <a:lnTo>
                      <a:pt x="351" y="18"/>
                    </a:lnTo>
                    <a:lnTo>
                      <a:pt x="351" y="0"/>
                    </a:lnTo>
                    <a:lnTo>
                      <a:pt x="359" y="0"/>
                    </a:lnTo>
                    <a:lnTo>
                      <a:pt x="388" y="18"/>
                    </a:lnTo>
                    <a:lnTo>
                      <a:pt x="397" y="18"/>
                    </a:lnTo>
                    <a:lnTo>
                      <a:pt x="397" y="0"/>
                    </a:lnTo>
                    <a:lnTo>
                      <a:pt x="426" y="0"/>
                    </a:lnTo>
                    <a:lnTo>
                      <a:pt x="417" y="10"/>
                    </a:lnTo>
                    <a:lnTo>
                      <a:pt x="426" y="18"/>
                    </a:lnTo>
                    <a:lnTo>
                      <a:pt x="436" y="18"/>
                    </a:lnTo>
                    <a:lnTo>
                      <a:pt x="446" y="29"/>
                    </a:lnTo>
                    <a:lnTo>
                      <a:pt x="455" y="29"/>
                    </a:lnTo>
                    <a:lnTo>
                      <a:pt x="465" y="37"/>
                    </a:lnTo>
                    <a:lnTo>
                      <a:pt x="465" y="46"/>
                    </a:lnTo>
                    <a:lnTo>
                      <a:pt x="455" y="64"/>
                    </a:lnTo>
                    <a:lnTo>
                      <a:pt x="446" y="75"/>
                    </a:lnTo>
                    <a:lnTo>
                      <a:pt x="446" y="94"/>
                    </a:lnTo>
                    <a:lnTo>
                      <a:pt x="455" y="94"/>
                    </a:lnTo>
                    <a:lnTo>
                      <a:pt x="465" y="83"/>
                    </a:lnTo>
                    <a:lnTo>
                      <a:pt x="475" y="94"/>
                    </a:lnTo>
                    <a:lnTo>
                      <a:pt x="484" y="94"/>
                    </a:lnTo>
                    <a:lnTo>
                      <a:pt x="494" y="102"/>
                    </a:lnTo>
                    <a:lnTo>
                      <a:pt x="504" y="102"/>
                    </a:lnTo>
                    <a:lnTo>
                      <a:pt x="523" y="112"/>
                    </a:lnTo>
                    <a:lnTo>
                      <a:pt x="533" y="112"/>
                    </a:lnTo>
                    <a:lnTo>
                      <a:pt x="533" y="150"/>
                    </a:lnTo>
                    <a:lnTo>
                      <a:pt x="544" y="158"/>
                    </a:lnTo>
                    <a:lnTo>
                      <a:pt x="544" y="167"/>
                    </a:lnTo>
                    <a:lnTo>
                      <a:pt x="533" y="167"/>
                    </a:lnTo>
                    <a:lnTo>
                      <a:pt x="533" y="186"/>
                    </a:lnTo>
                    <a:lnTo>
                      <a:pt x="523" y="186"/>
                    </a:lnTo>
                    <a:lnTo>
                      <a:pt x="544" y="186"/>
                    </a:lnTo>
                    <a:lnTo>
                      <a:pt x="552" y="196"/>
                    </a:lnTo>
                    <a:lnTo>
                      <a:pt x="544" y="205"/>
                    </a:lnTo>
                    <a:lnTo>
                      <a:pt x="523" y="205"/>
                    </a:lnTo>
                    <a:lnTo>
                      <a:pt x="533" y="215"/>
                    </a:lnTo>
                    <a:lnTo>
                      <a:pt x="552" y="215"/>
                    </a:lnTo>
                    <a:lnTo>
                      <a:pt x="562" y="205"/>
                    </a:lnTo>
                    <a:lnTo>
                      <a:pt x="573" y="205"/>
                    </a:lnTo>
                    <a:lnTo>
                      <a:pt x="581" y="215"/>
                    </a:lnTo>
                    <a:lnTo>
                      <a:pt x="592" y="242"/>
                    </a:lnTo>
                    <a:lnTo>
                      <a:pt x="581" y="242"/>
                    </a:lnTo>
                    <a:lnTo>
                      <a:pt x="581" y="252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43"/>
              <p:cNvSpPr>
                <a:spLocks/>
              </p:cNvSpPr>
              <p:nvPr/>
            </p:nvSpPr>
            <p:spPr bwMode="auto">
              <a:xfrm>
                <a:off x="4074" y="2426"/>
                <a:ext cx="824" cy="364"/>
              </a:xfrm>
              <a:custGeom>
                <a:avLst/>
                <a:gdLst>
                  <a:gd name="T0" fmla="*/ 10 w 679"/>
                  <a:gd name="T1" fmla="*/ 243 h 299"/>
                  <a:gd name="T2" fmla="*/ 21 w 679"/>
                  <a:gd name="T3" fmla="*/ 224 h 299"/>
                  <a:gd name="T4" fmla="*/ 31 w 679"/>
                  <a:gd name="T5" fmla="*/ 205 h 299"/>
                  <a:gd name="T6" fmla="*/ 68 w 679"/>
                  <a:gd name="T7" fmla="*/ 195 h 299"/>
                  <a:gd name="T8" fmla="*/ 118 w 679"/>
                  <a:gd name="T9" fmla="*/ 140 h 299"/>
                  <a:gd name="T10" fmla="*/ 127 w 679"/>
                  <a:gd name="T11" fmla="*/ 149 h 299"/>
                  <a:gd name="T12" fmla="*/ 166 w 679"/>
                  <a:gd name="T13" fmla="*/ 130 h 299"/>
                  <a:gd name="T14" fmla="*/ 185 w 679"/>
                  <a:gd name="T15" fmla="*/ 103 h 299"/>
                  <a:gd name="T16" fmla="*/ 195 w 679"/>
                  <a:gd name="T17" fmla="*/ 84 h 299"/>
                  <a:gd name="T18" fmla="*/ 195 w 679"/>
                  <a:gd name="T19" fmla="*/ 74 h 299"/>
                  <a:gd name="T20" fmla="*/ 214 w 679"/>
                  <a:gd name="T21" fmla="*/ 74 h 299"/>
                  <a:gd name="T22" fmla="*/ 243 w 679"/>
                  <a:gd name="T23" fmla="*/ 65 h 299"/>
                  <a:gd name="T24" fmla="*/ 639 w 679"/>
                  <a:gd name="T25" fmla="*/ 0 h 299"/>
                  <a:gd name="T26" fmla="*/ 660 w 679"/>
                  <a:gd name="T27" fmla="*/ 28 h 299"/>
                  <a:gd name="T28" fmla="*/ 620 w 679"/>
                  <a:gd name="T29" fmla="*/ 38 h 299"/>
                  <a:gd name="T30" fmla="*/ 610 w 679"/>
                  <a:gd name="T31" fmla="*/ 57 h 299"/>
                  <a:gd name="T32" fmla="*/ 600 w 679"/>
                  <a:gd name="T33" fmla="*/ 65 h 299"/>
                  <a:gd name="T34" fmla="*/ 629 w 679"/>
                  <a:gd name="T35" fmla="*/ 57 h 299"/>
                  <a:gd name="T36" fmla="*/ 650 w 679"/>
                  <a:gd name="T37" fmla="*/ 46 h 299"/>
                  <a:gd name="T38" fmla="*/ 660 w 679"/>
                  <a:gd name="T39" fmla="*/ 65 h 299"/>
                  <a:gd name="T40" fmla="*/ 668 w 679"/>
                  <a:gd name="T41" fmla="*/ 46 h 299"/>
                  <a:gd name="T42" fmla="*/ 679 w 679"/>
                  <a:gd name="T43" fmla="*/ 84 h 299"/>
                  <a:gd name="T44" fmla="*/ 668 w 679"/>
                  <a:gd name="T45" fmla="*/ 103 h 299"/>
                  <a:gd name="T46" fmla="*/ 650 w 679"/>
                  <a:gd name="T47" fmla="*/ 111 h 299"/>
                  <a:gd name="T48" fmla="*/ 620 w 679"/>
                  <a:gd name="T49" fmla="*/ 103 h 299"/>
                  <a:gd name="T50" fmla="*/ 620 w 679"/>
                  <a:gd name="T51" fmla="*/ 111 h 299"/>
                  <a:gd name="T52" fmla="*/ 610 w 679"/>
                  <a:gd name="T53" fmla="*/ 111 h 299"/>
                  <a:gd name="T54" fmla="*/ 620 w 679"/>
                  <a:gd name="T55" fmla="*/ 140 h 299"/>
                  <a:gd name="T56" fmla="*/ 610 w 679"/>
                  <a:gd name="T57" fmla="*/ 159 h 299"/>
                  <a:gd name="T58" fmla="*/ 620 w 679"/>
                  <a:gd name="T59" fmla="*/ 159 h 299"/>
                  <a:gd name="T60" fmla="*/ 650 w 679"/>
                  <a:gd name="T61" fmla="*/ 149 h 299"/>
                  <a:gd name="T62" fmla="*/ 629 w 679"/>
                  <a:gd name="T63" fmla="*/ 178 h 299"/>
                  <a:gd name="T64" fmla="*/ 610 w 679"/>
                  <a:gd name="T65" fmla="*/ 186 h 299"/>
                  <a:gd name="T66" fmla="*/ 581 w 679"/>
                  <a:gd name="T67" fmla="*/ 205 h 299"/>
                  <a:gd name="T68" fmla="*/ 562 w 679"/>
                  <a:gd name="T69" fmla="*/ 224 h 299"/>
                  <a:gd name="T70" fmla="*/ 542 w 679"/>
                  <a:gd name="T71" fmla="*/ 251 h 299"/>
                  <a:gd name="T72" fmla="*/ 533 w 679"/>
                  <a:gd name="T73" fmla="*/ 289 h 299"/>
                  <a:gd name="T74" fmla="*/ 494 w 679"/>
                  <a:gd name="T75" fmla="*/ 299 h 299"/>
                  <a:gd name="T76" fmla="*/ 311 w 679"/>
                  <a:gd name="T77" fmla="*/ 233 h 299"/>
                  <a:gd name="T78" fmla="*/ 292 w 679"/>
                  <a:gd name="T79" fmla="*/ 205 h 299"/>
                  <a:gd name="T80" fmla="*/ 282 w 679"/>
                  <a:gd name="T81" fmla="*/ 205 h 299"/>
                  <a:gd name="T82" fmla="*/ 156 w 679"/>
                  <a:gd name="T83" fmla="*/ 224 h 299"/>
                  <a:gd name="T84" fmla="*/ 118 w 679"/>
                  <a:gd name="T85" fmla="*/ 243 h 29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79"/>
                  <a:gd name="T130" fmla="*/ 0 h 299"/>
                  <a:gd name="T131" fmla="*/ 679 w 679"/>
                  <a:gd name="T132" fmla="*/ 299 h 29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79" h="299">
                    <a:moveTo>
                      <a:pt x="0" y="262"/>
                    </a:moveTo>
                    <a:lnTo>
                      <a:pt x="10" y="243"/>
                    </a:lnTo>
                    <a:lnTo>
                      <a:pt x="21" y="233"/>
                    </a:lnTo>
                    <a:lnTo>
                      <a:pt x="21" y="224"/>
                    </a:lnTo>
                    <a:lnTo>
                      <a:pt x="31" y="214"/>
                    </a:lnTo>
                    <a:lnTo>
                      <a:pt x="31" y="205"/>
                    </a:lnTo>
                    <a:lnTo>
                      <a:pt x="50" y="205"/>
                    </a:lnTo>
                    <a:lnTo>
                      <a:pt x="68" y="195"/>
                    </a:lnTo>
                    <a:lnTo>
                      <a:pt x="118" y="149"/>
                    </a:lnTo>
                    <a:lnTo>
                      <a:pt x="118" y="140"/>
                    </a:lnTo>
                    <a:lnTo>
                      <a:pt x="127" y="140"/>
                    </a:lnTo>
                    <a:lnTo>
                      <a:pt x="127" y="149"/>
                    </a:lnTo>
                    <a:lnTo>
                      <a:pt x="147" y="130"/>
                    </a:lnTo>
                    <a:lnTo>
                      <a:pt x="166" y="130"/>
                    </a:lnTo>
                    <a:lnTo>
                      <a:pt x="176" y="103"/>
                    </a:lnTo>
                    <a:lnTo>
                      <a:pt x="185" y="103"/>
                    </a:lnTo>
                    <a:lnTo>
                      <a:pt x="185" y="93"/>
                    </a:lnTo>
                    <a:lnTo>
                      <a:pt x="195" y="84"/>
                    </a:lnTo>
                    <a:lnTo>
                      <a:pt x="185" y="84"/>
                    </a:lnTo>
                    <a:lnTo>
                      <a:pt x="195" y="74"/>
                    </a:lnTo>
                    <a:lnTo>
                      <a:pt x="214" y="65"/>
                    </a:lnTo>
                    <a:lnTo>
                      <a:pt x="214" y="74"/>
                    </a:lnTo>
                    <a:lnTo>
                      <a:pt x="234" y="65"/>
                    </a:lnTo>
                    <a:lnTo>
                      <a:pt x="243" y="65"/>
                    </a:lnTo>
                    <a:lnTo>
                      <a:pt x="446" y="38"/>
                    </a:lnTo>
                    <a:lnTo>
                      <a:pt x="639" y="0"/>
                    </a:lnTo>
                    <a:lnTo>
                      <a:pt x="660" y="19"/>
                    </a:lnTo>
                    <a:lnTo>
                      <a:pt x="660" y="28"/>
                    </a:lnTo>
                    <a:lnTo>
                      <a:pt x="639" y="28"/>
                    </a:lnTo>
                    <a:lnTo>
                      <a:pt x="620" y="38"/>
                    </a:lnTo>
                    <a:lnTo>
                      <a:pt x="620" y="46"/>
                    </a:lnTo>
                    <a:lnTo>
                      <a:pt x="610" y="57"/>
                    </a:lnTo>
                    <a:lnTo>
                      <a:pt x="600" y="57"/>
                    </a:lnTo>
                    <a:lnTo>
                      <a:pt x="600" y="65"/>
                    </a:lnTo>
                    <a:lnTo>
                      <a:pt x="620" y="57"/>
                    </a:lnTo>
                    <a:lnTo>
                      <a:pt x="629" y="57"/>
                    </a:lnTo>
                    <a:lnTo>
                      <a:pt x="639" y="46"/>
                    </a:lnTo>
                    <a:lnTo>
                      <a:pt x="650" y="46"/>
                    </a:lnTo>
                    <a:lnTo>
                      <a:pt x="650" y="65"/>
                    </a:lnTo>
                    <a:lnTo>
                      <a:pt x="660" y="65"/>
                    </a:lnTo>
                    <a:lnTo>
                      <a:pt x="660" y="57"/>
                    </a:lnTo>
                    <a:lnTo>
                      <a:pt x="668" y="46"/>
                    </a:lnTo>
                    <a:lnTo>
                      <a:pt x="679" y="57"/>
                    </a:lnTo>
                    <a:lnTo>
                      <a:pt x="679" y="84"/>
                    </a:lnTo>
                    <a:lnTo>
                      <a:pt x="668" y="93"/>
                    </a:lnTo>
                    <a:lnTo>
                      <a:pt x="668" y="103"/>
                    </a:lnTo>
                    <a:lnTo>
                      <a:pt x="660" y="103"/>
                    </a:lnTo>
                    <a:lnTo>
                      <a:pt x="650" y="111"/>
                    </a:lnTo>
                    <a:lnTo>
                      <a:pt x="620" y="111"/>
                    </a:lnTo>
                    <a:lnTo>
                      <a:pt x="620" y="103"/>
                    </a:lnTo>
                    <a:lnTo>
                      <a:pt x="610" y="103"/>
                    </a:lnTo>
                    <a:lnTo>
                      <a:pt x="620" y="111"/>
                    </a:lnTo>
                    <a:lnTo>
                      <a:pt x="610" y="122"/>
                    </a:lnTo>
                    <a:lnTo>
                      <a:pt x="610" y="111"/>
                    </a:lnTo>
                    <a:lnTo>
                      <a:pt x="629" y="130"/>
                    </a:lnTo>
                    <a:lnTo>
                      <a:pt x="620" y="140"/>
                    </a:lnTo>
                    <a:lnTo>
                      <a:pt x="629" y="140"/>
                    </a:lnTo>
                    <a:lnTo>
                      <a:pt x="610" y="159"/>
                    </a:lnTo>
                    <a:lnTo>
                      <a:pt x="591" y="159"/>
                    </a:lnTo>
                    <a:lnTo>
                      <a:pt x="620" y="159"/>
                    </a:lnTo>
                    <a:lnTo>
                      <a:pt x="639" y="149"/>
                    </a:lnTo>
                    <a:lnTo>
                      <a:pt x="650" y="149"/>
                    </a:lnTo>
                    <a:lnTo>
                      <a:pt x="639" y="168"/>
                    </a:lnTo>
                    <a:lnTo>
                      <a:pt x="629" y="178"/>
                    </a:lnTo>
                    <a:lnTo>
                      <a:pt x="620" y="178"/>
                    </a:lnTo>
                    <a:lnTo>
                      <a:pt x="610" y="186"/>
                    </a:lnTo>
                    <a:lnTo>
                      <a:pt x="600" y="186"/>
                    </a:lnTo>
                    <a:lnTo>
                      <a:pt x="581" y="205"/>
                    </a:lnTo>
                    <a:lnTo>
                      <a:pt x="581" y="214"/>
                    </a:lnTo>
                    <a:lnTo>
                      <a:pt x="562" y="224"/>
                    </a:lnTo>
                    <a:lnTo>
                      <a:pt x="552" y="233"/>
                    </a:lnTo>
                    <a:lnTo>
                      <a:pt x="542" y="251"/>
                    </a:lnTo>
                    <a:lnTo>
                      <a:pt x="542" y="280"/>
                    </a:lnTo>
                    <a:lnTo>
                      <a:pt x="533" y="289"/>
                    </a:lnTo>
                    <a:lnTo>
                      <a:pt x="504" y="289"/>
                    </a:lnTo>
                    <a:lnTo>
                      <a:pt x="494" y="299"/>
                    </a:lnTo>
                    <a:lnTo>
                      <a:pt x="398" y="224"/>
                    </a:lnTo>
                    <a:lnTo>
                      <a:pt x="311" y="233"/>
                    </a:lnTo>
                    <a:lnTo>
                      <a:pt x="301" y="224"/>
                    </a:lnTo>
                    <a:lnTo>
                      <a:pt x="292" y="205"/>
                    </a:lnTo>
                    <a:lnTo>
                      <a:pt x="282" y="214"/>
                    </a:lnTo>
                    <a:lnTo>
                      <a:pt x="282" y="205"/>
                    </a:lnTo>
                    <a:lnTo>
                      <a:pt x="176" y="214"/>
                    </a:lnTo>
                    <a:lnTo>
                      <a:pt x="156" y="224"/>
                    </a:lnTo>
                    <a:lnTo>
                      <a:pt x="147" y="233"/>
                    </a:lnTo>
                    <a:lnTo>
                      <a:pt x="118" y="243"/>
                    </a:lnTo>
                    <a:lnTo>
                      <a:pt x="0" y="262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44"/>
              <p:cNvSpPr>
                <a:spLocks/>
              </p:cNvSpPr>
              <p:nvPr/>
            </p:nvSpPr>
            <p:spPr bwMode="auto">
              <a:xfrm>
                <a:off x="4205" y="2675"/>
                <a:ext cx="469" cy="373"/>
              </a:xfrm>
              <a:custGeom>
                <a:avLst/>
                <a:gdLst>
                  <a:gd name="T0" fmla="*/ 232 w 386"/>
                  <a:gd name="T1" fmla="*/ 306 h 306"/>
                  <a:gd name="T2" fmla="*/ 213 w 386"/>
                  <a:gd name="T3" fmla="*/ 297 h 306"/>
                  <a:gd name="T4" fmla="*/ 203 w 386"/>
                  <a:gd name="T5" fmla="*/ 270 h 306"/>
                  <a:gd name="T6" fmla="*/ 184 w 386"/>
                  <a:gd name="T7" fmla="*/ 251 h 306"/>
                  <a:gd name="T8" fmla="*/ 184 w 386"/>
                  <a:gd name="T9" fmla="*/ 232 h 306"/>
                  <a:gd name="T10" fmla="*/ 164 w 386"/>
                  <a:gd name="T11" fmla="*/ 214 h 306"/>
                  <a:gd name="T12" fmla="*/ 145 w 386"/>
                  <a:gd name="T13" fmla="*/ 203 h 306"/>
                  <a:gd name="T14" fmla="*/ 126 w 386"/>
                  <a:gd name="T15" fmla="*/ 185 h 306"/>
                  <a:gd name="T16" fmla="*/ 126 w 386"/>
                  <a:gd name="T17" fmla="*/ 168 h 306"/>
                  <a:gd name="T18" fmla="*/ 106 w 386"/>
                  <a:gd name="T19" fmla="*/ 168 h 306"/>
                  <a:gd name="T20" fmla="*/ 87 w 386"/>
                  <a:gd name="T21" fmla="*/ 139 h 306"/>
                  <a:gd name="T22" fmla="*/ 68 w 386"/>
                  <a:gd name="T23" fmla="*/ 139 h 306"/>
                  <a:gd name="T24" fmla="*/ 68 w 386"/>
                  <a:gd name="T25" fmla="*/ 132 h 306"/>
                  <a:gd name="T26" fmla="*/ 58 w 386"/>
                  <a:gd name="T27" fmla="*/ 121 h 306"/>
                  <a:gd name="T28" fmla="*/ 48 w 386"/>
                  <a:gd name="T29" fmla="*/ 103 h 306"/>
                  <a:gd name="T30" fmla="*/ 48 w 386"/>
                  <a:gd name="T31" fmla="*/ 94 h 306"/>
                  <a:gd name="T32" fmla="*/ 29 w 386"/>
                  <a:gd name="T33" fmla="*/ 94 h 306"/>
                  <a:gd name="T34" fmla="*/ 0 w 386"/>
                  <a:gd name="T35" fmla="*/ 75 h 306"/>
                  <a:gd name="T36" fmla="*/ 0 w 386"/>
                  <a:gd name="T37" fmla="*/ 57 h 306"/>
                  <a:gd name="T38" fmla="*/ 19 w 386"/>
                  <a:gd name="T39" fmla="*/ 38 h 306"/>
                  <a:gd name="T40" fmla="*/ 10 w 386"/>
                  <a:gd name="T41" fmla="*/ 38 h 306"/>
                  <a:gd name="T42" fmla="*/ 39 w 386"/>
                  <a:gd name="T43" fmla="*/ 28 h 306"/>
                  <a:gd name="T44" fmla="*/ 48 w 386"/>
                  <a:gd name="T45" fmla="*/ 19 h 306"/>
                  <a:gd name="T46" fmla="*/ 68 w 386"/>
                  <a:gd name="T47" fmla="*/ 10 h 306"/>
                  <a:gd name="T48" fmla="*/ 174 w 386"/>
                  <a:gd name="T49" fmla="*/ 0 h 306"/>
                  <a:gd name="T50" fmla="*/ 174 w 386"/>
                  <a:gd name="T51" fmla="*/ 10 h 306"/>
                  <a:gd name="T52" fmla="*/ 184 w 386"/>
                  <a:gd name="T53" fmla="*/ 0 h 306"/>
                  <a:gd name="T54" fmla="*/ 193 w 386"/>
                  <a:gd name="T55" fmla="*/ 19 h 306"/>
                  <a:gd name="T56" fmla="*/ 203 w 386"/>
                  <a:gd name="T57" fmla="*/ 28 h 306"/>
                  <a:gd name="T58" fmla="*/ 290 w 386"/>
                  <a:gd name="T59" fmla="*/ 19 h 306"/>
                  <a:gd name="T60" fmla="*/ 386 w 386"/>
                  <a:gd name="T61" fmla="*/ 94 h 306"/>
                  <a:gd name="T62" fmla="*/ 367 w 386"/>
                  <a:gd name="T63" fmla="*/ 113 h 306"/>
                  <a:gd name="T64" fmla="*/ 357 w 386"/>
                  <a:gd name="T65" fmla="*/ 132 h 306"/>
                  <a:gd name="T66" fmla="*/ 357 w 386"/>
                  <a:gd name="T67" fmla="*/ 139 h 306"/>
                  <a:gd name="T68" fmla="*/ 347 w 386"/>
                  <a:gd name="T69" fmla="*/ 149 h 306"/>
                  <a:gd name="T70" fmla="*/ 347 w 386"/>
                  <a:gd name="T71" fmla="*/ 176 h 306"/>
                  <a:gd name="T72" fmla="*/ 336 w 386"/>
                  <a:gd name="T73" fmla="*/ 176 h 306"/>
                  <a:gd name="T74" fmla="*/ 318 w 386"/>
                  <a:gd name="T75" fmla="*/ 195 h 306"/>
                  <a:gd name="T76" fmla="*/ 318 w 386"/>
                  <a:gd name="T77" fmla="*/ 203 h 306"/>
                  <a:gd name="T78" fmla="*/ 290 w 386"/>
                  <a:gd name="T79" fmla="*/ 232 h 306"/>
                  <a:gd name="T80" fmla="*/ 280 w 386"/>
                  <a:gd name="T81" fmla="*/ 232 h 306"/>
                  <a:gd name="T82" fmla="*/ 280 w 386"/>
                  <a:gd name="T83" fmla="*/ 241 h 306"/>
                  <a:gd name="T84" fmla="*/ 271 w 386"/>
                  <a:gd name="T85" fmla="*/ 251 h 306"/>
                  <a:gd name="T86" fmla="*/ 261 w 386"/>
                  <a:gd name="T87" fmla="*/ 251 h 306"/>
                  <a:gd name="T88" fmla="*/ 261 w 386"/>
                  <a:gd name="T89" fmla="*/ 260 h 306"/>
                  <a:gd name="T90" fmla="*/ 251 w 386"/>
                  <a:gd name="T91" fmla="*/ 270 h 306"/>
                  <a:gd name="T92" fmla="*/ 242 w 386"/>
                  <a:gd name="T93" fmla="*/ 270 h 306"/>
                  <a:gd name="T94" fmla="*/ 242 w 386"/>
                  <a:gd name="T95" fmla="*/ 289 h 306"/>
                  <a:gd name="T96" fmla="*/ 232 w 386"/>
                  <a:gd name="T97" fmla="*/ 297 h 306"/>
                  <a:gd name="T98" fmla="*/ 232 w 386"/>
                  <a:gd name="T99" fmla="*/ 306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86"/>
                  <a:gd name="T151" fmla="*/ 0 h 306"/>
                  <a:gd name="T152" fmla="*/ 386 w 386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86" h="306">
                    <a:moveTo>
                      <a:pt x="232" y="306"/>
                    </a:moveTo>
                    <a:lnTo>
                      <a:pt x="213" y="297"/>
                    </a:lnTo>
                    <a:lnTo>
                      <a:pt x="203" y="270"/>
                    </a:lnTo>
                    <a:lnTo>
                      <a:pt x="184" y="251"/>
                    </a:lnTo>
                    <a:lnTo>
                      <a:pt x="184" y="232"/>
                    </a:lnTo>
                    <a:lnTo>
                      <a:pt x="164" y="214"/>
                    </a:lnTo>
                    <a:lnTo>
                      <a:pt x="145" y="203"/>
                    </a:lnTo>
                    <a:lnTo>
                      <a:pt x="126" y="185"/>
                    </a:lnTo>
                    <a:lnTo>
                      <a:pt x="126" y="168"/>
                    </a:lnTo>
                    <a:lnTo>
                      <a:pt x="106" y="168"/>
                    </a:lnTo>
                    <a:lnTo>
                      <a:pt x="87" y="139"/>
                    </a:lnTo>
                    <a:lnTo>
                      <a:pt x="68" y="139"/>
                    </a:lnTo>
                    <a:lnTo>
                      <a:pt x="68" y="132"/>
                    </a:lnTo>
                    <a:lnTo>
                      <a:pt x="58" y="121"/>
                    </a:lnTo>
                    <a:lnTo>
                      <a:pt x="48" y="103"/>
                    </a:lnTo>
                    <a:lnTo>
                      <a:pt x="48" y="94"/>
                    </a:lnTo>
                    <a:lnTo>
                      <a:pt x="29" y="94"/>
                    </a:lnTo>
                    <a:lnTo>
                      <a:pt x="0" y="75"/>
                    </a:lnTo>
                    <a:lnTo>
                      <a:pt x="0" y="57"/>
                    </a:lnTo>
                    <a:lnTo>
                      <a:pt x="19" y="38"/>
                    </a:lnTo>
                    <a:lnTo>
                      <a:pt x="10" y="38"/>
                    </a:lnTo>
                    <a:lnTo>
                      <a:pt x="39" y="28"/>
                    </a:lnTo>
                    <a:lnTo>
                      <a:pt x="48" y="19"/>
                    </a:lnTo>
                    <a:lnTo>
                      <a:pt x="68" y="10"/>
                    </a:lnTo>
                    <a:lnTo>
                      <a:pt x="174" y="0"/>
                    </a:lnTo>
                    <a:lnTo>
                      <a:pt x="174" y="10"/>
                    </a:lnTo>
                    <a:lnTo>
                      <a:pt x="184" y="0"/>
                    </a:lnTo>
                    <a:lnTo>
                      <a:pt x="193" y="19"/>
                    </a:lnTo>
                    <a:lnTo>
                      <a:pt x="203" y="28"/>
                    </a:lnTo>
                    <a:lnTo>
                      <a:pt x="290" y="19"/>
                    </a:lnTo>
                    <a:lnTo>
                      <a:pt x="386" y="94"/>
                    </a:lnTo>
                    <a:lnTo>
                      <a:pt x="367" y="113"/>
                    </a:lnTo>
                    <a:lnTo>
                      <a:pt x="357" y="132"/>
                    </a:lnTo>
                    <a:lnTo>
                      <a:pt x="357" y="139"/>
                    </a:lnTo>
                    <a:lnTo>
                      <a:pt x="347" y="149"/>
                    </a:lnTo>
                    <a:lnTo>
                      <a:pt x="347" y="176"/>
                    </a:lnTo>
                    <a:lnTo>
                      <a:pt x="336" y="176"/>
                    </a:lnTo>
                    <a:lnTo>
                      <a:pt x="318" y="195"/>
                    </a:lnTo>
                    <a:lnTo>
                      <a:pt x="318" y="203"/>
                    </a:lnTo>
                    <a:lnTo>
                      <a:pt x="290" y="232"/>
                    </a:lnTo>
                    <a:lnTo>
                      <a:pt x="280" y="232"/>
                    </a:lnTo>
                    <a:lnTo>
                      <a:pt x="280" y="241"/>
                    </a:lnTo>
                    <a:lnTo>
                      <a:pt x="271" y="251"/>
                    </a:lnTo>
                    <a:lnTo>
                      <a:pt x="261" y="251"/>
                    </a:lnTo>
                    <a:lnTo>
                      <a:pt x="261" y="260"/>
                    </a:lnTo>
                    <a:lnTo>
                      <a:pt x="251" y="270"/>
                    </a:lnTo>
                    <a:lnTo>
                      <a:pt x="242" y="270"/>
                    </a:lnTo>
                    <a:lnTo>
                      <a:pt x="242" y="289"/>
                    </a:lnTo>
                    <a:lnTo>
                      <a:pt x="232" y="297"/>
                    </a:lnTo>
                    <a:lnTo>
                      <a:pt x="232" y="306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Freeform 45"/>
              <p:cNvSpPr>
                <a:spLocks/>
              </p:cNvSpPr>
              <p:nvPr/>
            </p:nvSpPr>
            <p:spPr bwMode="auto">
              <a:xfrm>
                <a:off x="3981" y="2722"/>
                <a:ext cx="518" cy="542"/>
              </a:xfrm>
              <a:custGeom>
                <a:avLst/>
                <a:gdLst>
                  <a:gd name="T0" fmla="*/ 0 w 427"/>
                  <a:gd name="T1" fmla="*/ 27 h 445"/>
                  <a:gd name="T2" fmla="*/ 58 w 427"/>
                  <a:gd name="T3" fmla="*/ 230 h 445"/>
                  <a:gd name="T4" fmla="*/ 69 w 427"/>
                  <a:gd name="T5" fmla="*/ 241 h 445"/>
                  <a:gd name="T6" fmla="*/ 69 w 427"/>
                  <a:gd name="T7" fmla="*/ 259 h 445"/>
                  <a:gd name="T8" fmla="*/ 77 w 427"/>
                  <a:gd name="T9" fmla="*/ 268 h 445"/>
                  <a:gd name="T10" fmla="*/ 87 w 427"/>
                  <a:gd name="T11" fmla="*/ 268 h 445"/>
                  <a:gd name="T12" fmla="*/ 77 w 427"/>
                  <a:gd name="T13" fmla="*/ 278 h 445"/>
                  <a:gd name="T14" fmla="*/ 87 w 427"/>
                  <a:gd name="T15" fmla="*/ 287 h 445"/>
                  <a:gd name="T16" fmla="*/ 87 w 427"/>
                  <a:gd name="T17" fmla="*/ 297 h 445"/>
                  <a:gd name="T18" fmla="*/ 77 w 427"/>
                  <a:gd name="T19" fmla="*/ 305 h 445"/>
                  <a:gd name="T20" fmla="*/ 77 w 427"/>
                  <a:gd name="T21" fmla="*/ 343 h 445"/>
                  <a:gd name="T22" fmla="*/ 87 w 427"/>
                  <a:gd name="T23" fmla="*/ 370 h 445"/>
                  <a:gd name="T24" fmla="*/ 87 w 427"/>
                  <a:gd name="T25" fmla="*/ 389 h 445"/>
                  <a:gd name="T26" fmla="*/ 98 w 427"/>
                  <a:gd name="T27" fmla="*/ 408 h 445"/>
                  <a:gd name="T28" fmla="*/ 98 w 427"/>
                  <a:gd name="T29" fmla="*/ 418 h 445"/>
                  <a:gd name="T30" fmla="*/ 106 w 427"/>
                  <a:gd name="T31" fmla="*/ 427 h 445"/>
                  <a:gd name="T32" fmla="*/ 106 w 427"/>
                  <a:gd name="T33" fmla="*/ 445 h 445"/>
                  <a:gd name="T34" fmla="*/ 330 w 427"/>
                  <a:gd name="T35" fmla="*/ 427 h 445"/>
                  <a:gd name="T36" fmla="*/ 330 w 427"/>
                  <a:gd name="T37" fmla="*/ 437 h 445"/>
                  <a:gd name="T38" fmla="*/ 340 w 427"/>
                  <a:gd name="T39" fmla="*/ 445 h 445"/>
                  <a:gd name="T40" fmla="*/ 349 w 427"/>
                  <a:gd name="T41" fmla="*/ 445 h 445"/>
                  <a:gd name="T42" fmla="*/ 349 w 427"/>
                  <a:gd name="T43" fmla="*/ 437 h 445"/>
                  <a:gd name="T44" fmla="*/ 340 w 427"/>
                  <a:gd name="T45" fmla="*/ 408 h 445"/>
                  <a:gd name="T46" fmla="*/ 349 w 427"/>
                  <a:gd name="T47" fmla="*/ 399 h 445"/>
                  <a:gd name="T48" fmla="*/ 369 w 427"/>
                  <a:gd name="T49" fmla="*/ 399 h 445"/>
                  <a:gd name="T50" fmla="*/ 378 w 427"/>
                  <a:gd name="T51" fmla="*/ 408 h 445"/>
                  <a:gd name="T52" fmla="*/ 388 w 427"/>
                  <a:gd name="T53" fmla="*/ 399 h 445"/>
                  <a:gd name="T54" fmla="*/ 388 w 427"/>
                  <a:gd name="T55" fmla="*/ 362 h 445"/>
                  <a:gd name="T56" fmla="*/ 398 w 427"/>
                  <a:gd name="T57" fmla="*/ 324 h 445"/>
                  <a:gd name="T58" fmla="*/ 398 w 427"/>
                  <a:gd name="T59" fmla="*/ 305 h 445"/>
                  <a:gd name="T60" fmla="*/ 407 w 427"/>
                  <a:gd name="T61" fmla="*/ 297 h 445"/>
                  <a:gd name="T62" fmla="*/ 407 w 427"/>
                  <a:gd name="T63" fmla="*/ 278 h 445"/>
                  <a:gd name="T64" fmla="*/ 417 w 427"/>
                  <a:gd name="T65" fmla="*/ 278 h 445"/>
                  <a:gd name="T66" fmla="*/ 417 w 427"/>
                  <a:gd name="T67" fmla="*/ 268 h 445"/>
                  <a:gd name="T68" fmla="*/ 427 w 427"/>
                  <a:gd name="T69" fmla="*/ 268 h 445"/>
                  <a:gd name="T70" fmla="*/ 417 w 427"/>
                  <a:gd name="T71" fmla="*/ 268 h 445"/>
                  <a:gd name="T72" fmla="*/ 398 w 427"/>
                  <a:gd name="T73" fmla="*/ 259 h 445"/>
                  <a:gd name="T74" fmla="*/ 388 w 427"/>
                  <a:gd name="T75" fmla="*/ 230 h 445"/>
                  <a:gd name="T76" fmla="*/ 369 w 427"/>
                  <a:gd name="T77" fmla="*/ 213 h 445"/>
                  <a:gd name="T78" fmla="*/ 369 w 427"/>
                  <a:gd name="T79" fmla="*/ 194 h 445"/>
                  <a:gd name="T80" fmla="*/ 349 w 427"/>
                  <a:gd name="T81" fmla="*/ 176 h 445"/>
                  <a:gd name="T82" fmla="*/ 330 w 427"/>
                  <a:gd name="T83" fmla="*/ 165 h 445"/>
                  <a:gd name="T84" fmla="*/ 311 w 427"/>
                  <a:gd name="T85" fmla="*/ 147 h 445"/>
                  <a:gd name="T86" fmla="*/ 311 w 427"/>
                  <a:gd name="T87" fmla="*/ 128 h 445"/>
                  <a:gd name="T88" fmla="*/ 291 w 427"/>
                  <a:gd name="T89" fmla="*/ 128 h 445"/>
                  <a:gd name="T90" fmla="*/ 272 w 427"/>
                  <a:gd name="T91" fmla="*/ 101 h 445"/>
                  <a:gd name="T92" fmla="*/ 251 w 427"/>
                  <a:gd name="T93" fmla="*/ 101 h 445"/>
                  <a:gd name="T94" fmla="*/ 251 w 427"/>
                  <a:gd name="T95" fmla="*/ 92 h 445"/>
                  <a:gd name="T96" fmla="*/ 243 w 427"/>
                  <a:gd name="T97" fmla="*/ 83 h 445"/>
                  <a:gd name="T98" fmla="*/ 233 w 427"/>
                  <a:gd name="T99" fmla="*/ 65 h 445"/>
                  <a:gd name="T100" fmla="*/ 233 w 427"/>
                  <a:gd name="T101" fmla="*/ 56 h 445"/>
                  <a:gd name="T102" fmla="*/ 214 w 427"/>
                  <a:gd name="T103" fmla="*/ 56 h 445"/>
                  <a:gd name="T104" fmla="*/ 185 w 427"/>
                  <a:gd name="T105" fmla="*/ 37 h 445"/>
                  <a:gd name="T106" fmla="*/ 185 w 427"/>
                  <a:gd name="T107" fmla="*/ 19 h 445"/>
                  <a:gd name="T108" fmla="*/ 204 w 427"/>
                  <a:gd name="T109" fmla="*/ 0 h 445"/>
                  <a:gd name="T110" fmla="*/ 193 w 427"/>
                  <a:gd name="T111" fmla="*/ 0 h 445"/>
                  <a:gd name="T112" fmla="*/ 77 w 427"/>
                  <a:gd name="T113" fmla="*/ 19 h 445"/>
                  <a:gd name="T114" fmla="*/ 0 w 427"/>
                  <a:gd name="T115" fmla="*/ 27 h 44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27"/>
                  <a:gd name="T175" fmla="*/ 0 h 445"/>
                  <a:gd name="T176" fmla="*/ 427 w 427"/>
                  <a:gd name="T177" fmla="*/ 445 h 44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27" h="445">
                    <a:moveTo>
                      <a:pt x="0" y="27"/>
                    </a:moveTo>
                    <a:lnTo>
                      <a:pt x="58" y="230"/>
                    </a:lnTo>
                    <a:lnTo>
                      <a:pt x="69" y="241"/>
                    </a:lnTo>
                    <a:lnTo>
                      <a:pt x="69" y="259"/>
                    </a:lnTo>
                    <a:lnTo>
                      <a:pt x="77" y="268"/>
                    </a:lnTo>
                    <a:lnTo>
                      <a:pt x="87" y="268"/>
                    </a:lnTo>
                    <a:lnTo>
                      <a:pt x="77" y="278"/>
                    </a:lnTo>
                    <a:lnTo>
                      <a:pt x="87" y="287"/>
                    </a:lnTo>
                    <a:lnTo>
                      <a:pt x="87" y="297"/>
                    </a:lnTo>
                    <a:lnTo>
                      <a:pt x="77" y="305"/>
                    </a:lnTo>
                    <a:lnTo>
                      <a:pt x="77" y="343"/>
                    </a:lnTo>
                    <a:lnTo>
                      <a:pt x="87" y="370"/>
                    </a:lnTo>
                    <a:lnTo>
                      <a:pt x="87" y="389"/>
                    </a:lnTo>
                    <a:lnTo>
                      <a:pt x="98" y="408"/>
                    </a:lnTo>
                    <a:lnTo>
                      <a:pt x="98" y="418"/>
                    </a:lnTo>
                    <a:lnTo>
                      <a:pt x="106" y="427"/>
                    </a:lnTo>
                    <a:lnTo>
                      <a:pt x="106" y="445"/>
                    </a:lnTo>
                    <a:lnTo>
                      <a:pt x="330" y="427"/>
                    </a:lnTo>
                    <a:lnTo>
                      <a:pt x="330" y="437"/>
                    </a:lnTo>
                    <a:lnTo>
                      <a:pt x="340" y="445"/>
                    </a:lnTo>
                    <a:lnTo>
                      <a:pt x="349" y="445"/>
                    </a:lnTo>
                    <a:lnTo>
                      <a:pt x="349" y="437"/>
                    </a:lnTo>
                    <a:lnTo>
                      <a:pt x="340" y="408"/>
                    </a:lnTo>
                    <a:lnTo>
                      <a:pt x="349" y="399"/>
                    </a:lnTo>
                    <a:lnTo>
                      <a:pt x="369" y="399"/>
                    </a:lnTo>
                    <a:lnTo>
                      <a:pt x="378" y="408"/>
                    </a:lnTo>
                    <a:lnTo>
                      <a:pt x="388" y="399"/>
                    </a:lnTo>
                    <a:lnTo>
                      <a:pt x="388" y="362"/>
                    </a:lnTo>
                    <a:lnTo>
                      <a:pt x="398" y="324"/>
                    </a:lnTo>
                    <a:lnTo>
                      <a:pt x="398" y="305"/>
                    </a:lnTo>
                    <a:lnTo>
                      <a:pt x="407" y="297"/>
                    </a:lnTo>
                    <a:lnTo>
                      <a:pt x="407" y="278"/>
                    </a:lnTo>
                    <a:lnTo>
                      <a:pt x="417" y="278"/>
                    </a:lnTo>
                    <a:lnTo>
                      <a:pt x="417" y="268"/>
                    </a:lnTo>
                    <a:lnTo>
                      <a:pt x="427" y="268"/>
                    </a:lnTo>
                    <a:lnTo>
                      <a:pt x="417" y="268"/>
                    </a:lnTo>
                    <a:lnTo>
                      <a:pt x="398" y="259"/>
                    </a:lnTo>
                    <a:lnTo>
                      <a:pt x="388" y="230"/>
                    </a:lnTo>
                    <a:lnTo>
                      <a:pt x="369" y="213"/>
                    </a:lnTo>
                    <a:lnTo>
                      <a:pt x="369" y="194"/>
                    </a:lnTo>
                    <a:lnTo>
                      <a:pt x="349" y="176"/>
                    </a:lnTo>
                    <a:lnTo>
                      <a:pt x="330" y="165"/>
                    </a:lnTo>
                    <a:lnTo>
                      <a:pt x="311" y="147"/>
                    </a:lnTo>
                    <a:lnTo>
                      <a:pt x="311" y="128"/>
                    </a:lnTo>
                    <a:lnTo>
                      <a:pt x="291" y="128"/>
                    </a:lnTo>
                    <a:lnTo>
                      <a:pt x="272" y="101"/>
                    </a:lnTo>
                    <a:lnTo>
                      <a:pt x="251" y="101"/>
                    </a:lnTo>
                    <a:lnTo>
                      <a:pt x="251" y="92"/>
                    </a:lnTo>
                    <a:lnTo>
                      <a:pt x="243" y="83"/>
                    </a:lnTo>
                    <a:lnTo>
                      <a:pt x="233" y="65"/>
                    </a:lnTo>
                    <a:lnTo>
                      <a:pt x="233" y="56"/>
                    </a:lnTo>
                    <a:lnTo>
                      <a:pt x="214" y="56"/>
                    </a:lnTo>
                    <a:lnTo>
                      <a:pt x="185" y="37"/>
                    </a:lnTo>
                    <a:lnTo>
                      <a:pt x="185" y="19"/>
                    </a:lnTo>
                    <a:lnTo>
                      <a:pt x="204" y="0"/>
                    </a:lnTo>
                    <a:lnTo>
                      <a:pt x="193" y="0"/>
                    </a:lnTo>
                    <a:lnTo>
                      <a:pt x="77" y="19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46"/>
              <p:cNvSpPr>
                <a:spLocks/>
              </p:cNvSpPr>
              <p:nvPr/>
            </p:nvSpPr>
            <p:spPr bwMode="auto">
              <a:xfrm>
                <a:off x="3840" y="3208"/>
                <a:ext cx="846" cy="658"/>
              </a:xfrm>
              <a:custGeom>
                <a:avLst/>
                <a:gdLst>
                  <a:gd name="T0" fmla="*/ 0 w 697"/>
                  <a:gd name="T1" fmla="*/ 38 h 540"/>
                  <a:gd name="T2" fmla="*/ 19 w 697"/>
                  <a:gd name="T3" fmla="*/ 74 h 540"/>
                  <a:gd name="T4" fmla="*/ 38 w 697"/>
                  <a:gd name="T5" fmla="*/ 103 h 540"/>
                  <a:gd name="T6" fmla="*/ 58 w 697"/>
                  <a:gd name="T7" fmla="*/ 84 h 540"/>
                  <a:gd name="T8" fmla="*/ 67 w 697"/>
                  <a:gd name="T9" fmla="*/ 93 h 540"/>
                  <a:gd name="T10" fmla="*/ 106 w 697"/>
                  <a:gd name="T11" fmla="*/ 93 h 540"/>
                  <a:gd name="T12" fmla="*/ 135 w 697"/>
                  <a:gd name="T13" fmla="*/ 103 h 540"/>
                  <a:gd name="T14" fmla="*/ 164 w 697"/>
                  <a:gd name="T15" fmla="*/ 111 h 540"/>
                  <a:gd name="T16" fmla="*/ 164 w 697"/>
                  <a:gd name="T17" fmla="*/ 103 h 540"/>
                  <a:gd name="T18" fmla="*/ 193 w 697"/>
                  <a:gd name="T19" fmla="*/ 149 h 540"/>
                  <a:gd name="T20" fmla="*/ 193 w 697"/>
                  <a:gd name="T21" fmla="*/ 149 h 540"/>
                  <a:gd name="T22" fmla="*/ 243 w 697"/>
                  <a:gd name="T23" fmla="*/ 140 h 540"/>
                  <a:gd name="T24" fmla="*/ 280 w 697"/>
                  <a:gd name="T25" fmla="*/ 122 h 540"/>
                  <a:gd name="T26" fmla="*/ 272 w 697"/>
                  <a:gd name="T27" fmla="*/ 111 h 540"/>
                  <a:gd name="T28" fmla="*/ 309 w 697"/>
                  <a:gd name="T29" fmla="*/ 93 h 540"/>
                  <a:gd name="T30" fmla="*/ 349 w 697"/>
                  <a:gd name="T31" fmla="*/ 122 h 540"/>
                  <a:gd name="T32" fmla="*/ 388 w 697"/>
                  <a:gd name="T33" fmla="*/ 168 h 540"/>
                  <a:gd name="T34" fmla="*/ 417 w 697"/>
                  <a:gd name="T35" fmla="*/ 178 h 540"/>
                  <a:gd name="T36" fmla="*/ 436 w 697"/>
                  <a:gd name="T37" fmla="*/ 195 h 540"/>
                  <a:gd name="T38" fmla="*/ 427 w 697"/>
                  <a:gd name="T39" fmla="*/ 280 h 540"/>
                  <a:gd name="T40" fmla="*/ 446 w 697"/>
                  <a:gd name="T41" fmla="*/ 318 h 540"/>
                  <a:gd name="T42" fmla="*/ 446 w 697"/>
                  <a:gd name="T43" fmla="*/ 299 h 540"/>
                  <a:gd name="T44" fmla="*/ 456 w 697"/>
                  <a:gd name="T45" fmla="*/ 280 h 540"/>
                  <a:gd name="T46" fmla="*/ 465 w 697"/>
                  <a:gd name="T47" fmla="*/ 299 h 540"/>
                  <a:gd name="T48" fmla="*/ 475 w 697"/>
                  <a:gd name="T49" fmla="*/ 289 h 540"/>
                  <a:gd name="T50" fmla="*/ 465 w 697"/>
                  <a:gd name="T51" fmla="*/ 308 h 540"/>
                  <a:gd name="T52" fmla="*/ 456 w 697"/>
                  <a:gd name="T53" fmla="*/ 344 h 540"/>
                  <a:gd name="T54" fmla="*/ 485 w 697"/>
                  <a:gd name="T55" fmla="*/ 381 h 540"/>
                  <a:gd name="T56" fmla="*/ 514 w 697"/>
                  <a:gd name="T57" fmla="*/ 390 h 540"/>
                  <a:gd name="T58" fmla="*/ 533 w 697"/>
                  <a:gd name="T59" fmla="*/ 427 h 540"/>
                  <a:gd name="T60" fmla="*/ 583 w 697"/>
                  <a:gd name="T61" fmla="*/ 475 h 540"/>
                  <a:gd name="T62" fmla="*/ 619 w 697"/>
                  <a:gd name="T63" fmla="*/ 521 h 540"/>
                  <a:gd name="T64" fmla="*/ 629 w 697"/>
                  <a:gd name="T65" fmla="*/ 530 h 540"/>
                  <a:gd name="T66" fmla="*/ 619 w 697"/>
                  <a:gd name="T67" fmla="*/ 540 h 540"/>
                  <a:gd name="T68" fmla="*/ 677 w 697"/>
                  <a:gd name="T69" fmla="*/ 521 h 540"/>
                  <a:gd name="T70" fmla="*/ 687 w 697"/>
                  <a:gd name="T71" fmla="*/ 502 h 540"/>
                  <a:gd name="T72" fmla="*/ 677 w 697"/>
                  <a:gd name="T73" fmla="*/ 475 h 540"/>
                  <a:gd name="T74" fmla="*/ 697 w 697"/>
                  <a:gd name="T75" fmla="*/ 465 h 540"/>
                  <a:gd name="T76" fmla="*/ 687 w 697"/>
                  <a:gd name="T77" fmla="*/ 381 h 540"/>
                  <a:gd name="T78" fmla="*/ 677 w 697"/>
                  <a:gd name="T79" fmla="*/ 344 h 540"/>
                  <a:gd name="T80" fmla="*/ 639 w 697"/>
                  <a:gd name="T81" fmla="*/ 280 h 540"/>
                  <a:gd name="T82" fmla="*/ 619 w 697"/>
                  <a:gd name="T83" fmla="*/ 243 h 540"/>
                  <a:gd name="T84" fmla="*/ 610 w 697"/>
                  <a:gd name="T85" fmla="*/ 224 h 540"/>
                  <a:gd name="T86" fmla="*/ 602 w 697"/>
                  <a:gd name="T87" fmla="*/ 178 h 540"/>
                  <a:gd name="T88" fmla="*/ 572 w 697"/>
                  <a:gd name="T89" fmla="*/ 159 h 540"/>
                  <a:gd name="T90" fmla="*/ 533 w 697"/>
                  <a:gd name="T91" fmla="*/ 74 h 540"/>
                  <a:gd name="T92" fmla="*/ 523 w 697"/>
                  <a:gd name="T93" fmla="*/ 38 h 540"/>
                  <a:gd name="T94" fmla="*/ 504 w 697"/>
                  <a:gd name="T95" fmla="*/ 9 h 540"/>
                  <a:gd name="T96" fmla="*/ 494 w 697"/>
                  <a:gd name="T97" fmla="*/ 9 h 540"/>
                  <a:gd name="T98" fmla="*/ 465 w 697"/>
                  <a:gd name="T99" fmla="*/ 0 h 540"/>
                  <a:gd name="T100" fmla="*/ 465 w 697"/>
                  <a:gd name="T101" fmla="*/ 38 h 540"/>
                  <a:gd name="T102" fmla="*/ 456 w 697"/>
                  <a:gd name="T103" fmla="*/ 46 h 540"/>
                  <a:gd name="T104" fmla="*/ 446 w 697"/>
                  <a:gd name="T105" fmla="*/ 28 h 540"/>
                  <a:gd name="T106" fmla="*/ 222 w 697"/>
                  <a:gd name="T107" fmla="*/ 28 h 54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697"/>
                  <a:gd name="T163" fmla="*/ 0 h 540"/>
                  <a:gd name="T164" fmla="*/ 697 w 697"/>
                  <a:gd name="T165" fmla="*/ 540 h 54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697" h="540">
                    <a:moveTo>
                      <a:pt x="214" y="19"/>
                    </a:moveTo>
                    <a:lnTo>
                      <a:pt x="0" y="38"/>
                    </a:lnTo>
                    <a:lnTo>
                      <a:pt x="0" y="57"/>
                    </a:lnTo>
                    <a:lnTo>
                      <a:pt x="19" y="74"/>
                    </a:lnTo>
                    <a:lnTo>
                      <a:pt x="19" y="103"/>
                    </a:lnTo>
                    <a:lnTo>
                      <a:pt x="38" y="103"/>
                    </a:lnTo>
                    <a:lnTo>
                      <a:pt x="38" y="84"/>
                    </a:lnTo>
                    <a:lnTo>
                      <a:pt x="58" y="84"/>
                    </a:lnTo>
                    <a:lnTo>
                      <a:pt x="48" y="93"/>
                    </a:lnTo>
                    <a:lnTo>
                      <a:pt x="67" y="93"/>
                    </a:lnTo>
                    <a:lnTo>
                      <a:pt x="106" y="84"/>
                    </a:lnTo>
                    <a:lnTo>
                      <a:pt x="106" y="93"/>
                    </a:lnTo>
                    <a:lnTo>
                      <a:pt x="125" y="93"/>
                    </a:lnTo>
                    <a:lnTo>
                      <a:pt x="135" y="103"/>
                    </a:lnTo>
                    <a:lnTo>
                      <a:pt x="154" y="103"/>
                    </a:lnTo>
                    <a:lnTo>
                      <a:pt x="164" y="111"/>
                    </a:lnTo>
                    <a:lnTo>
                      <a:pt x="154" y="103"/>
                    </a:lnTo>
                    <a:lnTo>
                      <a:pt x="164" y="103"/>
                    </a:lnTo>
                    <a:lnTo>
                      <a:pt x="203" y="140"/>
                    </a:lnTo>
                    <a:lnTo>
                      <a:pt x="193" y="149"/>
                    </a:lnTo>
                    <a:lnTo>
                      <a:pt x="193" y="140"/>
                    </a:lnTo>
                    <a:lnTo>
                      <a:pt x="193" y="149"/>
                    </a:lnTo>
                    <a:lnTo>
                      <a:pt x="222" y="140"/>
                    </a:lnTo>
                    <a:lnTo>
                      <a:pt x="243" y="140"/>
                    </a:lnTo>
                    <a:lnTo>
                      <a:pt x="261" y="122"/>
                    </a:lnTo>
                    <a:lnTo>
                      <a:pt x="280" y="122"/>
                    </a:lnTo>
                    <a:lnTo>
                      <a:pt x="280" y="111"/>
                    </a:lnTo>
                    <a:lnTo>
                      <a:pt x="272" y="111"/>
                    </a:lnTo>
                    <a:lnTo>
                      <a:pt x="280" y="103"/>
                    </a:lnTo>
                    <a:lnTo>
                      <a:pt x="309" y="93"/>
                    </a:lnTo>
                    <a:lnTo>
                      <a:pt x="349" y="111"/>
                    </a:lnTo>
                    <a:lnTo>
                      <a:pt x="349" y="122"/>
                    </a:lnTo>
                    <a:lnTo>
                      <a:pt x="388" y="159"/>
                    </a:lnTo>
                    <a:lnTo>
                      <a:pt x="388" y="168"/>
                    </a:lnTo>
                    <a:lnTo>
                      <a:pt x="398" y="178"/>
                    </a:lnTo>
                    <a:lnTo>
                      <a:pt x="417" y="178"/>
                    </a:lnTo>
                    <a:lnTo>
                      <a:pt x="427" y="195"/>
                    </a:lnTo>
                    <a:lnTo>
                      <a:pt x="436" y="195"/>
                    </a:lnTo>
                    <a:lnTo>
                      <a:pt x="436" y="251"/>
                    </a:lnTo>
                    <a:lnTo>
                      <a:pt x="427" y="280"/>
                    </a:lnTo>
                    <a:lnTo>
                      <a:pt x="427" y="299"/>
                    </a:lnTo>
                    <a:lnTo>
                      <a:pt x="446" y="318"/>
                    </a:lnTo>
                    <a:lnTo>
                      <a:pt x="456" y="308"/>
                    </a:lnTo>
                    <a:lnTo>
                      <a:pt x="446" y="299"/>
                    </a:lnTo>
                    <a:lnTo>
                      <a:pt x="446" y="289"/>
                    </a:lnTo>
                    <a:lnTo>
                      <a:pt x="456" y="280"/>
                    </a:lnTo>
                    <a:lnTo>
                      <a:pt x="456" y="299"/>
                    </a:lnTo>
                    <a:lnTo>
                      <a:pt x="465" y="299"/>
                    </a:lnTo>
                    <a:lnTo>
                      <a:pt x="465" y="289"/>
                    </a:lnTo>
                    <a:lnTo>
                      <a:pt x="475" y="289"/>
                    </a:lnTo>
                    <a:lnTo>
                      <a:pt x="475" y="299"/>
                    </a:lnTo>
                    <a:lnTo>
                      <a:pt x="465" y="308"/>
                    </a:lnTo>
                    <a:lnTo>
                      <a:pt x="456" y="326"/>
                    </a:lnTo>
                    <a:lnTo>
                      <a:pt x="456" y="344"/>
                    </a:lnTo>
                    <a:lnTo>
                      <a:pt x="465" y="352"/>
                    </a:lnTo>
                    <a:lnTo>
                      <a:pt x="485" y="381"/>
                    </a:lnTo>
                    <a:lnTo>
                      <a:pt x="504" y="390"/>
                    </a:lnTo>
                    <a:lnTo>
                      <a:pt x="514" y="390"/>
                    </a:lnTo>
                    <a:lnTo>
                      <a:pt x="514" y="408"/>
                    </a:lnTo>
                    <a:lnTo>
                      <a:pt x="533" y="427"/>
                    </a:lnTo>
                    <a:lnTo>
                      <a:pt x="552" y="475"/>
                    </a:lnTo>
                    <a:lnTo>
                      <a:pt x="583" y="475"/>
                    </a:lnTo>
                    <a:lnTo>
                      <a:pt x="583" y="484"/>
                    </a:lnTo>
                    <a:lnTo>
                      <a:pt x="619" y="521"/>
                    </a:lnTo>
                    <a:lnTo>
                      <a:pt x="629" y="521"/>
                    </a:lnTo>
                    <a:lnTo>
                      <a:pt x="629" y="530"/>
                    </a:lnTo>
                    <a:lnTo>
                      <a:pt x="619" y="530"/>
                    </a:lnTo>
                    <a:lnTo>
                      <a:pt x="619" y="540"/>
                    </a:lnTo>
                    <a:lnTo>
                      <a:pt x="648" y="540"/>
                    </a:lnTo>
                    <a:lnTo>
                      <a:pt x="677" y="521"/>
                    </a:lnTo>
                    <a:lnTo>
                      <a:pt x="687" y="511"/>
                    </a:lnTo>
                    <a:lnTo>
                      <a:pt x="687" y="502"/>
                    </a:lnTo>
                    <a:lnTo>
                      <a:pt x="677" y="484"/>
                    </a:lnTo>
                    <a:lnTo>
                      <a:pt x="677" y="475"/>
                    </a:lnTo>
                    <a:lnTo>
                      <a:pt x="687" y="456"/>
                    </a:lnTo>
                    <a:lnTo>
                      <a:pt x="697" y="465"/>
                    </a:lnTo>
                    <a:lnTo>
                      <a:pt x="687" y="427"/>
                    </a:lnTo>
                    <a:lnTo>
                      <a:pt x="687" y="381"/>
                    </a:lnTo>
                    <a:lnTo>
                      <a:pt x="677" y="352"/>
                    </a:lnTo>
                    <a:lnTo>
                      <a:pt x="677" y="344"/>
                    </a:lnTo>
                    <a:lnTo>
                      <a:pt x="658" y="318"/>
                    </a:lnTo>
                    <a:lnTo>
                      <a:pt x="639" y="280"/>
                    </a:lnTo>
                    <a:lnTo>
                      <a:pt x="619" y="251"/>
                    </a:lnTo>
                    <a:lnTo>
                      <a:pt x="619" y="243"/>
                    </a:lnTo>
                    <a:lnTo>
                      <a:pt x="610" y="233"/>
                    </a:lnTo>
                    <a:lnTo>
                      <a:pt x="610" y="224"/>
                    </a:lnTo>
                    <a:lnTo>
                      <a:pt x="619" y="214"/>
                    </a:lnTo>
                    <a:lnTo>
                      <a:pt x="602" y="178"/>
                    </a:lnTo>
                    <a:lnTo>
                      <a:pt x="583" y="168"/>
                    </a:lnTo>
                    <a:lnTo>
                      <a:pt x="572" y="159"/>
                    </a:lnTo>
                    <a:lnTo>
                      <a:pt x="533" y="103"/>
                    </a:lnTo>
                    <a:lnTo>
                      <a:pt x="533" y="74"/>
                    </a:lnTo>
                    <a:lnTo>
                      <a:pt x="523" y="46"/>
                    </a:lnTo>
                    <a:lnTo>
                      <a:pt x="523" y="38"/>
                    </a:lnTo>
                    <a:lnTo>
                      <a:pt x="514" y="38"/>
                    </a:lnTo>
                    <a:lnTo>
                      <a:pt x="504" y="9"/>
                    </a:lnTo>
                    <a:lnTo>
                      <a:pt x="504" y="0"/>
                    </a:lnTo>
                    <a:lnTo>
                      <a:pt x="494" y="9"/>
                    </a:lnTo>
                    <a:lnTo>
                      <a:pt x="485" y="0"/>
                    </a:lnTo>
                    <a:lnTo>
                      <a:pt x="465" y="0"/>
                    </a:lnTo>
                    <a:lnTo>
                      <a:pt x="456" y="9"/>
                    </a:lnTo>
                    <a:lnTo>
                      <a:pt x="465" y="38"/>
                    </a:lnTo>
                    <a:lnTo>
                      <a:pt x="465" y="46"/>
                    </a:lnTo>
                    <a:lnTo>
                      <a:pt x="456" y="46"/>
                    </a:lnTo>
                    <a:lnTo>
                      <a:pt x="446" y="38"/>
                    </a:lnTo>
                    <a:lnTo>
                      <a:pt x="446" y="28"/>
                    </a:lnTo>
                    <a:lnTo>
                      <a:pt x="222" y="46"/>
                    </a:lnTo>
                    <a:lnTo>
                      <a:pt x="222" y="28"/>
                    </a:lnTo>
                    <a:lnTo>
                      <a:pt x="214" y="19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47"/>
              <p:cNvSpPr>
                <a:spLocks/>
              </p:cNvSpPr>
              <p:nvPr/>
            </p:nvSpPr>
            <p:spPr bwMode="auto">
              <a:xfrm>
                <a:off x="4464" y="2041"/>
                <a:ext cx="434" cy="204"/>
              </a:xfrm>
              <a:custGeom>
                <a:avLst/>
                <a:gdLst>
                  <a:gd name="T0" fmla="*/ 270 w 358"/>
                  <a:gd name="T1" fmla="*/ 0 h 168"/>
                  <a:gd name="T2" fmla="*/ 202 w 358"/>
                  <a:gd name="T3" fmla="*/ 9 h 168"/>
                  <a:gd name="T4" fmla="*/ 0 w 358"/>
                  <a:gd name="T5" fmla="*/ 45 h 168"/>
                  <a:gd name="T6" fmla="*/ 9 w 358"/>
                  <a:gd name="T7" fmla="*/ 101 h 168"/>
                  <a:gd name="T8" fmla="*/ 58 w 358"/>
                  <a:gd name="T9" fmla="*/ 55 h 168"/>
                  <a:gd name="T10" fmla="*/ 58 w 358"/>
                  <a:gd name="T11" fmla="*/ 45 h 168"/>
                  <a:gd name="T12" fmla="*/ 58 w 358"/>
                  <a:gd name="T13" fmla="*/ 55 h 168"/>
                  <a:gd name="T14" fmla="*/ 77 w 358"/>
                  <a:gd name="T15" fmla="*/ 55 h 168"/>
                  <a:gd name="T16" fmla="*/ 88 w 358"/>
                  <a:gd name="T17" fmla="*/ 45 h 168"/>
                  <a:gd name="T18" fmla="*/ 105 w 358"/>
                  <a:gd name="T19" fmla="*/ 36 h 168"/>
                  <a:gd name="T20" fmla="*/ 125 w 358"/>
                  <a:gd name="T21" fmla="*/ 36 h 168"/>
                  <a:gd name="T22" fmla="*/ 125 w 358"/>
                  <a:gd name="T23" fmla="*/ 45 h 168"/>
                  <a:gd name="T24" fmla="*/ 134 w 358"/>
                  <a:gd name="T25" fmla="*/ 45 h 168"/>
                  <a:gd name="T26" fmla="*/ 134 w 358"/>
                  <a:gd name="T27" fmla="*/ 64 h 168"/>
                  <a:gd name="T28" fmla="*/ 163 w 358"/>
                  <a:gd name="T29" fmla="*/ 64 h 168"/>
                  <a:gd name="T30" fmla="*/ 154 w 358"/>
                  <a:gd name="T31" fmla="*/ 74 h 168"/>
                  <a:gd name="T32" fmla="*/ 163 w 358"/>
                  <a:gd name="T33" fmla="*/ 82 h 168"/>
                  <a:gd name="T34" fmla="*/ 173 w 358"/>
                  <a:gd name="T35" fmla="*/ 82 h 168"/>
                  <a:gd name="T36" fmla="*/ 183 w 358"/>
                  <a:gd name="T37" fmla="*/ 93 h 168"/>
                  <a:gd name="T38" fmla="*/ 192 w 358"/>
                  <a:gd name="T39" fmla="*/ 93 h 168"/>
                  <a:gd name="T40" fmla="*/ 202 w 358"/>
                  <a:gd name="T41" fmla="*/ 101 h 168"/>
                  <a:gd name="T42" fmla="*/ 202 w 358"/>
                  <a:gd name="T43" fmla="*/ 111 h 168"/>
                  <a:gd name="T44" fmla="*/ 192 w 358"/>
                  <a:gd name="T45" fmla="*/ 130 h 168"/>
                  <a:gd name="T46" fmla="*/ 183 w 358"/>
                  <a:gd name="T47" fmla="*/ 139 h 168"/>
                  <a:gd name="T48" fmla="*/ 183 w 358"/>
                  <a:gd name="T49" fmla="*/ 158 h 168"/>
                  <a:gd name="T50" fmla="*/ 192 w 358"/>
                  <a:gd name="T51" fmla="*/ 158 h 168"/>
                  <a:gd name="T52" fmla="*/ 202 w 358"/>
                  <a:gd name="T53" fmla="*/ 149 h 168"/>
                  <a:gd name="T54" fmla="*/ 212 w 358"/>
                  <a:gd name="T55" fmla="*/ 158 h 168"/>
                  <a:gd name="T56" fmla="*/ 250 w 358"/>
                  <a:gd name="T57" fmla="*/ 158 h 168"/>
                  <a:gd name="T58" fmla="*/ 260 w 358"/>
                  <a:gd name="T59" fmla="*/ 168 h 168"/>
                  <a:gd name="T60" fmla="*/ 270 w 358"/>
                  <a:gd name="T61" fmla="*/ 168 h 168"/>
                  <a:gd name="T62" fmla="*/ 270 w 358"/>
                  <a:gd name="T63" fmla="*/ 158 h 168"/>
                  <a:gd name="T64" fmla="*/ 260 w 358"/>
                  <a:gd name="T65" fmla="*/ 158 h 168"/>
                  <a:gd name="T66" fmla="*/ 250 w 358"/>
                  <a:gd name="T67" fmla="*/ 149 h 168"/>
                  <a:gd name="T68" fmla="*/ 250 w 358"/>
                  <a:gd name="T69" fmla="*/ 130 h 168"/>
                  <a:gd name="T70" fmla="*/ 241 w 358"/>
                  <a:gd name="T71" fmla="*/ 120 h 168"/>
                  <a:gd name="T72" fmla="*/ 231 w 358"/>
                  <a:gd name="T73" fmla="*/ 101 h 168"/>
                  <a:gd name="T74" fmla="*/ 231 w 358"/>
                  <a:gd name="T75" fmla="*/ 45 h 168"/>
                  <a:gd name="T76" fmla="*/ 250 w 358"/>
                  <a:gd name="T77" fmla="*/ 36 h 168"/>
                  <a:gd name="T78" fmla="*/ 250 w 358"/>
                  <a:gd name="T79" fmla="*/ 19 h 168"/>
                  <a:gd name="T80" fmla="*/ 270 w 358"/>
                  <a:gd name="T81" fmla="*/ 19 h 168"/>
                  <a:gd name="T82" fmla="*/ 260 w 358"/>
                  <a:gd name="T83" fmla="*/ 36 h 168"/>
                  <a:gd name="T84" fmla="*/ 250 w 358"/>
                  <a:gd name="T85" fmla="*/ 36 h 168"/>
                  <a:gd name="T86" fmla="*/ 250 w 358"/>
                  <a:gd name="T87" fmla="*/ 64 h 168"/>
                  <a:gd name="T88" fmla="*/ 260 w 358"/>
                  <a:gd name="T89" fmla="*/ 64 h 168"/>
                  <a:gd name="T90" fmla="*/ 260 w 358"/>
                  <a:gd name="T91" fmla="*/ 93 h 168"/>
                  <a:gd name="T92" fmla="*/ 250 w 358"/>
                  <a:gd name="T93" fmla="*/ 93 h 168"/>
                  <a:gd name="T94" fmla="*/ 250 w 358"/>
                  <a:gd name="T95" fmla="*/ 101 h 168"/>
                  <a:gd name="T96" fmla="*/ 260 w 358"/>
                  <a:gd name="T97" fmla="*/ 101 h 168"/>
                  <a:gd name="T98" fmla="*/ 260 w 358"/>
                  <a:gd name="T99" fmla="*/ 120 h 168"/>
                  <a:gd name="T100" fmla="*/ 270 w 358"/>
                  <a:gd name="T101" fmla="*/ 139 h 168"/>
                  <a:gd name="T102" fmla="*/ 299 w 358"/>
                  <a:gd name="T103" fmla="*/ 139 h 168"/>
                  <a:gd name="T104" fmla="*/ 289 w 358"/>
                  <a:gd name="T105" fmla="*/ 149 h 168"/>
                  <a:gd name="T106" fmla="*/ 299 w 358"/>
                  <a:gd name="T107" fmla="*/ 158 h 168"/>
                  <a:gd name="T108" fmla="*/ 299 w 358"/>
                  <a:gd name="T109" fmla="*/ 168 h 168"/>
                  <a:gd name="T110" fmla="*/ 308 w 358"/>
                  <a:gd name="T111" fmla="*/ 168 h 168"/>
                  <a:gd name="T112" fmla="*/ 318 w 358"/>
                  <a:gd name="T113" fmla="*/ 158 h 168"/>
                  <a:gd name="T114" fmla="*/ 347 w 358"/>
                  <a:gd name="T115" fmla="*/ 149 h 168"/>
                  <a:gd name="T116" fmla="*/ 347 w 358"/>
                  <a:gd name="T117" fmla="*/ 139 h 168"/>
                  <a:gd name="T118" fmla="*/ 358 w 358"/>
                  <a:gd name="T119" fmla="*/ 111 h 168"/>
                  <a:gd name="T120" fmla="*/ 347 w 358"/>
                  <a:gd name="T121" fmla="*/ 111 h 168"/>
                  <a:gd name="T122" fmla="*/ 299 w 358"/>
                  <a:gd name="T123" fmla="*/ 120 h 168"/>
                  <a:gd name="T124" fmla="*/ 270 w 358"/>
                  <a:gd name="T125" fmla="*/ 0 h 16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58"/>
                  <a:gd name="T190" fmla="*/ 0 h 168"/>
                  <a:gd name="T191" fmla="*/ 358 w 358"/>
                  <a:gd name="T192" fmla="*/ 168 h 16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58" h="168">
                    <a:moveTo>
                      <a:pt x="270" y="0"/>
                    </a:moveTo>
                    <a:lnTo>
                      <a:pt x="202" y="9"/>
                    </a:lnTo>
                    <a:lnTo>
                      <a:pt x="0" y="45"/>
                    </a:lnTo>
                    <a:lnTo>
                      <a:pt x="9" y="101"/>
                    </a:lnTo>
                    <a:lnTo>
                      <a:pt x="58" y="55"/>
                    </a:lnTo>
                    <a:lnTo>
                      <a:pt x="58" y="45"/>
                    </a:lnTo>
                    <a:lnTo>
                      <a:pt x="58" y="55"/>
                    </a:lnTo>
                    <a:lnTo>
                      <a:pt x="77" y="55"/>
                    </a:lnTo>
                    <a:lnTo>
                      <a:pt x="88" y="45"/>
                    </a:lnTo>
                    <a:lnTo>
                      <a:pt x="105" y="36"/>
                    </a:lnTo>
                    <a:lnTo>
                      <a:pt x="125" y="36"/>
                    </a:lnTo>
                    <a:lnTo>
                      <a:pt x="125" y="45"/>
                    </a:lnTo>
                    <a:lnTo>
                      <a:pt x="134" y="45"/>
                    </a:lnTo>
                    <a:lnTo>
                      <a:pt x="134" y="64"/>
                    </a:lnTo>
                    <a:lnTo>
                      <a:pt x="163" y="64"/>
                    </a:lnTo>
                    <a:lnTo>
                      <a:pt x="154" y="74"/>
                    </a:lnTo>
                    <a:lnTo>
                      <a:pt x="163" y="82"/>
                    </a:lnTo>
                    <a:lnTo>
                      <a:pt x="173" y="82"/>
                    </a:lnTo>
                    <a:lnTo>
                      <a:pt x="183" y="93"/>
                    </a:lnTo>
                    <a:lnTo>
                      <a:pt x="192" y="93"/>
                    </a:lnTo>
                    <a:lnTo>
                      <a:pt x="202" y="101"/>
                    </a:lnTo>
                    <a:lnTo>
                      <a:pt x="202" y="111"/>
                    </a:lnTo>
                    <a:lnTo>
                      <a:pt x="192" y="130"/>
                    </a:lnTo>
                    <a:lnTo>
                      <a:pt x="183" y="139"/>
                    </a:lnTo>
                    <a:lnTo>
                      <a:pt x="183" y="158"/>
                    </a:lnTo>
                    <a:lnTo>
                      <a:pt x="192" y="158"/>
                    </a:lnTo>
                    <a:lnTo>
                      <a:pt x="202" y="149"/>
                    </a:lnTo>
                    <a:lnTo>
                      <a:pt x="212" y="158"/>
                    </a:lnTo>
                    <a:lnTo>
                      <a:pt x="250" y="158"/>
                    </a:lnTo>
                    <a:lnTo>
                      <a:pt x="260" y="168"/>
                    </a:lnTo>
                    <a:lnTo>
                      <a:pt x="270" y="168"/>
                    </a:lnTo>
                    <a:lnTo>
                      <a:pt x="270" y="158"/>
                    </a:lnTo>
                    <a:lnTo>
                      <a:pt x="260" y="158"/>
                    </a:lnTo>
                    <a:lnTo>
                      <a:pt x="250" y="149"/>
                    </a:lnTo>
                    <a:lnTo>
                      <a:pt x="250" y="130"/>
                    </a:lnTo>
                    <a:lnTo>
                      <a:pt x="241" y="120"/>
                    </a:lnTo>
                    <a:lnTo>
                      <a:pt x="231" y="101"/>
                    </a:lnTo>
                    <a:lnTo>
                      <a:pt x="231" y="45"/>
                    </a:lnTo>
                    <a:lnTo>
                      <a:pt x="250" y="36"/>
                    </a:lnTo>
                    <a:lnTo>
                      <a:pt x="250" y="19"/>
                    </a:lnTo>
                    <a:lnTo>
                      <a:pt x="270" y="19"/>
                    </a:lnTo>
                    <a:lnTo>
                      <a:pt x="260" y="36"/>
                    </a:lnTo>
                    <a:lnTo>
                      <a:pt x="250" y="36"/>
                    </a:lnTo>
                    <a:lnTo>
                      <a:pt x="250" y="64"/>
                    </a:lnTo>
                    <a:lnTo>
                      <a:pt x="260" y="64"/>
                    </a:lnTo>
                    <a:lnTo>
                      <a:pt x="260" y="93"/>
                    </a:lnTo>
                    <a:lnTo>
                      <a:pt x="250" y="93"/>
                    </a:lnTo>
                    <a:lnTo>
                      <a:pt x="250" y="101"/>
                    </a:lnTo>
                    <a:lnTo>
                      <a:pt x="260" y="101"/>
                    </a:lnTo>
                    <a:lnTo>
                      <a:pt x="260" y="120"/>
                    </a:lnTo>
                    <a:lnTo>
                      <a:pt x="270" y="139"/>
                    </a:lnTo>
                    <a:lnTo>
                      <a:pt x="299" y="139"/>
                    </a:lnTo>
                    <a:lnTo>
                      <a:pt x="289" y="149"/>
                    </a:lnTo>
                    <a:lnTo>
                      <a:pt x="299" y="158"/>
                    </a:lnTo>
                    <a:lnTo>
                      <a:pt x="299" y="168"/>
                    </a:lnTo>
                    <a:lnTo>
                      <a:pt x="308" y="168"/>
                    </a:lnTo>
                    <a:lnTo>
                      <a:pt x="318" y="158"/>
                    </a:lnTo>
                    <a:lnTo>
                      <a:pt x="347" y="149"/>
                    </a:lnTo>
                    <a:lnTo>
                      <a:pt x="347" y="139"/>
                    </a:lnTo>
                    <a:lnTo>
                      <a:pt x="358" y="111"/>
                    </a:lnTo>
                    <a:lnTo>
                      <a:pt x="347" y="111"/>
                    </a:lnTo>
                    <a:lnTo>
                      <a:pt x="299" y="120"/>
                    </a:lnTo>
                    <a:lnTo>
                      <a:pt x="270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48"/>
              <p:cNvSpPr>
                <a:spLocks/>
              </p:cNvSpPr>
              <p:nvPr/>
            </p:nvSpPr>
            <p:spPr bwMode="auto">
              <a:xfrm>
                <a:off x="4791" y="2019"/>
                <a:ext cx="94" cy="168"/>
              </a:xfrm>
              <a:custGeom>
                <a:avLst/>
                <a:gdLst>
                  <a:gd name="T0" fmla="*/ 77 w 77"/>
                  <a:gd name="T1" fmla="*/ 129 h 138"/>
                  <a:gd name="T2" fmla="*/ 77 w 77"/>
                  <a:gd name="T3" fmla="*/ 100 h 138"/>
                  <a:gd name="T4" fmla="*/ 69 w 77"/>
                  <a:gd name="T5" fmla="*/ 92 h 138"/>
                  <a:gd name="T6" fmla="*/ 48 w 77"/>
                  <a:gd name="T7" fmla="*/ 82 h 138"/>
                  <a:gd name="T8" fmla="*/ 48 w 77"/>
                  <a:gd name="T9" fmla="*/ 73 h 138"/>
                  <a:gd name="T10" fmla="*/ 29 w 77"/>
                  <a:gd name="T11" fmla="*/ 54 h 138"/>
                  <a:gd name="T12" fmla="*/ 29 w 77"/>
                  <a:gd name="T13" fmla="*/ 46 h 138"/>
                  <a:gd name="T14" fmla="*/ 19 w 77"/>
                  <a:gd name="T15" fmla="*/ 37 h 138"/>
                  <a:gd name="T16" fmla="*/ 19 w 77"/>
                  <a:gd name="T17" fmla="*/ 0 h 138"/>
                  <a:gd name="T18" fmla="*/ 11 w 77"/>
                  <a:gd name="T19" fmla="*/ 0 h 138"/>
                  <a:gd name="T20" fmla="*/ 0 w 77"/>
                  <a:gd name="T21" fmla="*/ 10 h 138"/>
                  <a:gd name="T22" fmla="*/ 0 w 77"/>
                  <a:gd name="T23" fmla="*/ 18 h 138"/>
                  <a:gd name="T24" fmla="*/ 29 w 77"/>
                  <a:gd name="T25" fmla="*/ 138 h 138"/>
                  <a:gd name="T26" fmla="*/ 77 w 77"/>
                  <a:gd name="T27" fmla="*/ 129 h 13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7"/>
                  <a:gd name="T43" fmla="*/ 0 h 138"/>
                  <a:gd name="T44" fmla="*/ 77 w 77"/>
                  <a:gd name="T45" fmla="*/ 138 h 13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7" h="138">
                    <a:moveTo>
                      <a:pt x="77" y="129"/>
                    </a:moveTo>
                    <a:lnTo>
                      <a:pt x="77" y="100"/>
                    </a:lnTo>
                    <a:lnTo>
                      <a:pt x="69" y="92"/>
                    </a:lnTo>
                    <a:lnTo>
                      <a:pt x="48" y="82"/>
                    </a:lnTo>
                    <a:lnTo>
                      <a:pt x="48" y="73"/>
                    </a:lnTo>
                    <a:lnTo>
                      <a:pt x="29" y="54"/>
                    </a:lnTo>
                    <a:lnTo>
                      <a:pt x="29" y="46"/>
                    </a:lnTo>
                    <a:lnTo>
                      <a:pt x="19" y="37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0" y="10"/>
                    </a:lnTo>
                    <a:lnTo>
                      <a:pt x="0" y="18"/>
                    </a:lnTo>
                    <a:lnTo>
                      <a:pt x="29" y="138"/>
                    </a:lnTo>
                    <a:lnTo>
                      <a:pt x="77" y="129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49"/>
              <p:cNvSpPr>
                <a:spLocks/>
              </p:cNvSpPr>
              <p:nvPr/>
            </p:nvSpPr>
            <p:spPr bwMode="auto">
              <a:xfrm>
                <a:off x="4814" y="1825"/>
                <a:ext cx="132" cy="283"/>
              </a:xfrm>
              <a:custGeom>
                <a:avLst/>
                <a:gdLst>
                  <a:gd name="T0" fmla="*/ 0 w 108"/>
                  <a:gd name="T1" fmla="*/ 159 h 232"/>
                  <a:gd name="T2" fmla="*/ 0 w 108"/>
                  <a:gd name="T3" fmla="*/ 177 h 232"/>
                  <a:gd name="T4" fmla="*/ 10 w 108"/>
                  <a:gd name="T5" fmla="*/ 186 h 232"/>
                  <a:gd name="T6" fmla="*/ 10 w 108"/>
                  <a:gd name="T7" fmla="*/ 196 h 232"/>
                  <a:gd name="T8" fmla="*/ 21 w 108"/>
                  <a:gd name="T9" fmla="*/ 196 h 232"/>
                  <a:gd name="T10" fmla="*/ 40 w 108"/>
                  <a:gd name="T11" fmla="*/ 203 h 232"/>
                  <a:gd name="T12" fmla="*/ 40 w 108"/>
                  <a:gd name="T13" fmla="*/ 213 h 232"/>
                  <a:gd name="T14" fmla="*/ 58 w 108"/>
                  <a:gd name="T15" fmla="*/ 213 h 232"/>
                  <a:gd name="T16" fmla="*/ 58 w 108"/>
                  <a:gd name="T17" fmla="*/ 232 h 232"/>
                  <a:gd name="T18" fmla="*/ 69 w 108"/>
                  <a:gd name="T19" fmla="*/ 232 h 232"/>
                  <a:gd name="T20" fmla="*/ 69 w 108"/>
                  <a:gd name="T21" fmla="*/ 213 h 232"/>
                  <a:gd name="T22" fmla="*/ 79 w 108"/>
                  <a:gd name="T23" fmla="*/ 196 h 232"/>
                  <a:gd name="T24" fmla="*/ 87 w 108"/>
                  <a:gd name="T25" fmla="*/ 186 h 232"/>
                  <a:gd name="T26" fmla="*/ 98 w 108"/>
                  <a:gd name="T27" fmla="*/ 167 h 232"/>
                  <a:gd name="T28" fmla="*/ 98 w 108"/>
                  <a:gd name="T29" fmla="*/ 159 h 232"/>
                  <a:gd name="T30" fmla="*/ 108 w 108"/>
                  <a:gd name="T31" fmla="*/ 150 h 232"/>
                  <a:gd name="T32" fmla="*/ 108 w 108"/>
                  <a:gd name="T33" fmla="*/ 140 h 232"/>
                  <a:gd name="T34" fmla="*/ 98 w 108"/>
                  <a:gd name="T35" fmla="*/ 102 h 232"/>
                  <a:gd name="T36" fmla="*/ 98 w 108"/>
                  <a:gd name="T37" fmla="*/ 75 h 232"/>
                  <a:gd name="T38" fmla="*/ 69 w 108"/>
                  <a:gd name="T39" fmla="*/ 75 h 232"/>
                  <a:gd name="T40" fmla="*/ 79 w 108"/>
                  <a:gd name="T41" fmla="*/ 56 h 232"/>
                  <a:gd name="T42" fmla="*/ 79 w 108"/>
                  <a:gd name="T43" fmla="*/ 37 h 232"/>
                  <a:gd name="T44" fmla="*/ 87 w 108"/>
                  <a:gd name="T45" fmla="*/ 37 h 232"/>
                  <a:gd name="T46" fmla="*/ 87 w 108"/>
                  <a:gd name="T47" fmla="*/ 19 h 232"/>
                  <a:gd name="T48" fmla="*/ 21 w 108"/>
                  <a:gd name="T49" fmla="*/ 0 h 232"/>
                  <a:gd name="T50" fmla="*/ 10 w 108"/>
                  <a:gd name="T51" fmla="*/ 10 h 232"/>
                  <a:gd name="T52" fmla="*/ 10 w 108"/>
                  <a:gd name="T53" fmla="*/ 29 h 232"/>
                  <a:gd name="T54" fmla="*/ 0 w 108"/>
                  <a:gd name="T55" fmla="*/ 37 h 232"/>
                  <a:gd name="T56" fmla="*/ 10 w 108"/>
                  <a:gd name="T57" fmla="*/ 48 h 232"/>
                  <a:gd name="T58" fmla="*/ 10 w 108"/>
                  <a:gd name="T59" fmla="*/ 56 h 232"/>
                  <a:gd name="T60" fmla="*/ 0 w 108"/>
                  <a:gd name="T61" fmla="*/ 56 h 232"/>
                  <a:gd name="T62" fmla="*/ 0 w 108"/>
                  <a:gd name="T63" fmla="*/ 75 h 232"/>
                  <a:gd name="T64" fmla="*/ 10 w 108"/>
                  <a:gd name="T65" fmla="*/ 75 h 232"/>
                  <a:gd name="T66" fmla="*/ 10 w 108"/>
                  <a:gd name="T67" fmla="*/ 84 h 232"/>
                  <a:gd name="T68" fmla="*/ 21 w 108"/>
                  <a:gd name="T69" fmla="*/ 94 h 232"/>
                  <a:gd name="T70" fmla="*/ 29 w 108"/>
                  <a:gd name="T71" fmla="*/ 94 h 232"/>
                  <a:gd name="T72" fmla="*/ 29 w 108"/>
                  <a:gd name="T73" fmla="*/ 102 h 232"/>
                  <a:gd name="T74" fmla="*/ 40 w 108"/>
                  <a:gd name="T75" fmla="*/ 102 h 232"/>
                  <a:gd name="T76" fmla="*/ 50 w 108"/>
                  <a:gd name="T77" fmla="*/ 113 h 232"/>
                  <a:gd name="T78" fmla="*/ 40 w 108"/>
                  <a:gd name="T79" fmla="*/ 121 h 232"/>
                  <a:gd name="T80" fmla="*/ 21 w 108"/>
                  <a:gd name="T81" fmla="*/ 131 h 232"/>
                  <a:gd name="T82" fmla="*/ 21 w 108"/>
                  <a:gd name="T83" fmla="*/ 150 h 232"/>
                  <a:gd name="T84" fmla="*/ 0 w 108"/>
                  <a:gd name="T85" fmla="*/ 159 h 23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8"/>
                  <a:gd name="T130" fmla="*/ 0 h 232"/>
                  <a:gd name="T131" fmla="*/ 108 w 108"/>
                  <a:gd name="T132" fmla="*/ 232 h 23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8" h="232">
                    <a:moveTo>
                      <a:pt x="0" y="159"/>
                    </a:moveTo>
                    <a:lnTo>
                      <a:pt x="0" y="177"/>
                    </a:lnTo>
                    <a:lnTo>
                      <a:pt x="10" y="186"/>
                    </a:lnTo>
                    <a:lnTo>
                      <a:pt x="10" y="196"/>
                    </a:lnTo>
                    <a:lnTo>
                      <a:pt x="21" y="196"/>
                    </a:lnTo>
                    <a:lnTo>
                      <a:pt x="40" y="203"/>
                    </a:lnTo>
                    <a:lnTo>
                      <a:pt x="40" y="213"/>
                    </a:lnTo>
                    <a:lnTo>
                      <a:pt x="58" y="213"/>
                    </a:lnTo>
                    <a:lnTo>
                      <a:pt x="58" y="232"/>
                    </a:lnTo>
                    <a:lnTo>
                      <a:pt x="69" y="232"/>
                    </a:lnTo>
                    <a:lnTo>
                      <a:pt x="69" y="213"/>
                    </a:lnTo>
                    <a:lnTo>
                      <a:pt x="79" y="196"/>
                    </a:lnTo>
                    <a:lnTo>
                      <a:pt x="87" y="186"/>
                    </a:lnTo>
                    <a:lnTo>
                      <a:pt x="98" y="167"/>
                    </a:lnTo>
                    <a:lnTo>
                      <a:pt x="98" y="159"/>
                    </a:lnTo>
                    <a:lnTo>
                      <a:pt x="108" y="150"/>
                    </a:lnTo>
                    <a:lnTo>
                      <a:pt x="108" y="140"/>
                    </a:lnTo>
                    <a:lnTo>
                      <a:pt x="98" y="102"/>
                    </a:lnTo>
                    <a:lnTo>
                      <a:pt x="98" y="75"/>
                    </a:lnTo>
                    <a:lnTo>
                      <a:pt x="69" y="75"/>
                    </a:lnTo>
                    <a:lnTo>
                      <a:pt x="79" y="56"/>
                    </a:lnTo>
                    <a:lnTo>
                      <a:pt x="79" y="37"/>
                    </a:lnTo>
                    <a:lnTo>
                      <a:pt x="87" y="37"/>
                    </a:lnTo>
                    <a:lnTo>
                      <a:pt x="87" y="19"/>
                    </a:lnTo>
                    <a:lnTo>
                      <a:pt x="21" y="0"/>
                    </a:lnTo>
                    <a:lnTo>
                      <a:pt x="10" y="10"/>
                    </a:lnTo>
                    <a:lnTo>
                      <a:pt x="10" y="29"/>
                    </a:lnTo>
                    <a:lnTo>
                      <a:pt x="0" y="37"/>
                    </a:lnTo>
                    <a:lnTo>
                      <a:pt x="10" y="48"/>
                    </a:lnTo>
                    <a:lnTo>
                      <a:pt x="10" y="56"/>
                    </a:lnTo>
                    <a:lnTo>
                      <a:pt x="0" y="56"/>
                    </a:lnTo>
                    <a:lnTo>
                      <a:pt x="0" y="75"/>
                    </a:lnTo>
                    <a:lnTo>
                      <a:pt x="10" y="75"/>
                    </a:lnTo>
                    <a:lnTo>
                      <a:pt x="10" y="84"/>
                    </a:lnTo>
                    <a:lnTo>
                      <a:pt x="21" y="94"/>
                    </a:lnTo>
                    <a:lnTo>
                      <a:pt x="29" y="94"/>
                    </a:lnTo>
                    <a:lnTo>
                      <a:pt x="29" y="102"/>
                    </a:lnTo>
                    <a:lnTo>
                      <a:pt x="40" y="102"/>
                    </a:lnTo>
                    <a:lnTo>
                      <a:pt x="50" y="113"/>
                    </a:lnTo>
                    <a:lnTo>
                      <a:pt x="40" y="121"/>
                    </a:lnTo>
                    <a:lnTo>
                      <a:pt x="21" y="131"/>
                    </a:lnTo>
                    <a:lnTo>
                      <a:pt x="21" y="150"/>
                    </a:lnTo>
                    <a:lnTo>
                      <a:pt x="0" y="159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50"/>
              <p:cNvSpPr>
                <a:spLocks/>
              </p:cNvSpPr>
              <p:nvPr/>
            </p:nvSpPr>
            <p:spPr bwMode="auto">
              <a:xfrm>
                <a:off x="4933" y="1677"/>
                <a:ext cx="153" cy="160"/>
              </a:xfrm>
              <a:custGeom>
                <a:avLst/>
                <a:gdLst>
                  <a:gd name="T0" fmla="*/ 0 w 126"/>
                  <a:gd name="T1" fmla="*/ 29 h 131"/>
                  <a:gd name="T2" fmla="*/ 39 w 126"/>
                  <a:gd name="T3" fmla="*/ 18 h 131"/>
                  <a:gd name="T4" fmla="*/ 49 w 126"/>
                  <a:gd name="T5" fmla="*/ 18 h 131"/>
                  <a:gd name="T6" fmla="*/ 116 w 126"/>
                  <a:gd name="T7" fmla="*/ 0 h 131"/>
                  <a:gd name="T8" fmla="*/ 126 w 126"/>
                  <a:gd name="T9" fmla="*/ 56 h 131"/>
                  <a:gd name="T10" fmla="*/ 126 w 126"/>
                  <a:gd name="T11" fmla="*/ 65 h 131"/>
                  <a:gd name="T12" fmla="*/ 116 w 126"/>
                  <a:gd name="T13" fmla="*/ 75 h 131"/>
                  <a:gd name="T14" fmla="*/ 97 w 126"/>
                  <a:gd name="T15" fmla="*/ 83 h 131"/>
                  <a:gd name="T16" fmla="*/ 87 w 126"/>
                  <a:gd name="T17" fmla="*/ 75 h 131"/>
                  <a:gd name="T18" fmla="*/ 87 w 126"/>
                  <a:gd name="T19" fmla="*/ 83 h 131"/>
                  <a:gd name="T20" fmla="*/ 78 w 126"/>
                  <a:gd name="T21" fmla="*/ 94 h 131"/>
                  <a:gd name="T22" fmla="*/ 49 w 126"/>
                  <a:gd name="T23" fmla="*/ 94 h 131"/>
                  <a:gd name="T24" fmla="*/ 39 w 126"/>
                  <a:gd name="T25" fmla="*/ 102 h 131"/>
                  <a:gd name="T26" fmla="*/ 20 w 126"/>
                  <a:gd name="T27" fmla="*/ 131 h 131"/>
                  <a:gd name="T28" fmla="*/ 10 w 126"/>
                  <a:gd name="T29" fmla="*/ 131 h 131"/>
                  <a:gd name="T30" fmla="*/ 0 w 126"/>
                  <a:gd name="T31" fmla="*/ 121 h 131"/>
                  <a:gd name="T32" fmla="*/ 10 w 126"/>
                  <a:gd name="T33" fmla="*/ 112 h 131"/>
                  <a:gd name="T34" fmla="*/ 10 w 126"/>
                  <a:gd name="T35" fmla="*/ 102 h 131"/>
                  <a:gd name="T36" fmla="*/ 0 w 126"/>
                  <a:gd name="T37" fmla="*/ 29 h 13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6"/>
                  <a:gd name="T58" fmla="*/ 0 h 131"/>
                  <a:gd name="T59" fmla="*/ 126 w 126"/>
                  <a:gd name="T60" fmla="*/ 131 h 13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6" h="131">
                    <a:moveTo>
                      <a:pt x="0" y="29"/>
                    </a:moveTo>
                    <a:lnTo>
                      <a:pt x="39" y="18"/>
                    </a:lnTo>
                    <a:lnTo>
                      <a:pt x="49" y="18"/>
                    </a:lnTo>
                    <a:lnTo>
                      <a:pt x="116" y="0"/>
                    </a:lnTo>
                    <a:lnTo>
                      <a:pt x="126" y="56"/>
                    </a:lnTo>
                    <a:lnTo>
                      <a:pt x="126" y="65"/>
                    </a:lnTo>
                    <a:lnTo>
                      <a:pt x="116" y="75"/>
                    </a:lnTo>
                    <a:lnTo>
                      <a:pt x="97" y="83"/>
                    </a:lnTo>
                    <a:lnTo>
                      <a:pt x="87" y="75"/>
                    </a:lnTo>
                    <a:lnTo>
                      <a:pt x="87" y="83"/>
                    </a:lnTo>
                    <a:lnTo>
                      <a:pt x="78" y="94"/>
                    </a:lnTo>
                    <a:lnTo>
                      <a:pt x="49" y="94"/>
                    </a:lnTo>
                    <a:lnTo>
                      <a:pt x="39" y="102"/>
                    </a:lnTo>
                    <a:lnTo>
                      <a:pt x="20" y="131"/>
                    </a:lnTo>
                    <a:lnTo>
                      <a:pt x="10" y="131"/>
                    </a:lnTo>
                    <a:lnTo>
                      <a:pt x="0" y="121"/>
                    </a:lnTo>
                    <a:lnTo>
                      <a:pt x="10" y="112"/>
                    </a:lnTo>
                    <a:lnTo>
                      <a:pt x="10" y="102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51"/>
              <p:cNvSpPr>
                <a:spLocks/>
              </p:cNvSpPr>
              <p:nvPr/>
            </p:nvSpPr>
            <p:spPr bwMode="auto">
              <a:xfrm>
                <a:off x="4920" y="1552"/>
                <a:ext cx="320" cy="171"/>
              </a:xfrm>
              <a:custGeom>
                <a:avLst/>
                <a:gdLst>
                  <a:gd name="T0" fmla="*/ 0 w 264"/>
                  <a:gd name="T1" fmla="*/ 57 h 140"/>
                  <a:gd name="T2" fmla="*/ 59 w 264"/>
                  <a:gd name="T3" fmla="*/ 46 h 140"/>
                  <a:gd name="T4" fmla="*/ 137 w 264"/>
                  <a:gd name="T5" fmla="*/ 29 h 140"/>
                  <a:gd name="T6" fmla="*/ 147 w 264"/>
                  <a:gd name="T7" fmla="*/ 29 h 140"/>
                  <a:gd name="T8" fmla="*/ 147 w 264"/>
                  <a:gd name="T9" fmla="*/ 19 h 140"/>
                  <a:gd name="T10" fmla="*/ 156 w 264"/>
                  <a:gd name="T11" fmla="*/ 19 h 140"/>
                  <a:gd name="T12" fmla="*/ 156 w 264"/>
                  <a:gd name="T13" fmla="*/ 10 h 140"/>
                  <a:gd name="T14" fmla="*/ 166 w 264"/>
                  <a:gd name="T15" fmla="*/ 0 h 140"/>
                  <a:gd name="T16" fmla="*/ 166 w 264"/>
                  <a:gd name="T17" fmla="*/ 10 h 140"/>
                  <a:gd name="T18" fmla="*/ 185 w 264"/>
                  <a:gd name="T19" fmla="*/ 29 h 140"/>
                  <a:gd name="T20" fmla="*/ 185 w 264"/>
                  <a:gd name="T21" fmla="*/ 38 h 140"/>
                  <a:gd name="T22" fmla="*/ 176 w 264"/>
                  <a:gd name="T23" fmla="*/ 38 h 140"/>
                  <a:gd name="T24" fmla="*/ 176 w 264"/>
                  <a:gd name="T25" fmla="*/ 46 h 140"/>
                  <a:gd name="T26" fmla="*/ 166 w 264"/>
                  <a:gd name="T27" fmla="*/ 57 h 140"/>
                  <a:gd name="T28" fmla="*/ 166 w 264"/>
                  <a:gd name="T29" fmla="*/ 65 h 140"/>
                  <a:gd name="T30" fmla="*/ 185 w 264"/>
                  <a:gd name="T31" fmla="*/ 65 h 140"/>
                  <a:gd name="T32" fmla="*/ 206 w 264"/>
                  <a:gd name="T33" fmla="*/ 84 h 140"/>
                  <a:gd name="T34" fmla="*/ 206 w 264"/>
                  <a:gd name="T35" fmla="*/ 94 h 140"/>
                  <a:gd name="T36" fmla="*/ 214 w 264"/>
                  <a:gd name="T37" fmla="*/ 103 h 140"/>
                  <a:gd name="T38" fmla="*/ 235 w 264"/>
                  <a:gd name="T39" fmla="*/ 103 h 140"/>
                  <a:gd name="T40" fmla="*/ 253 w 264"/>
                  <a:gd name="T41" fmla="*/ 84 h 140"/>
                  <a:gd name="T42" fmla="*/ 243 w 264"/>
                  <a:gd name="T43" fmla="*/ 84 h 140"/>
                  <a:gd name="T44" fmla="*/ 243 w 264"/>
                  <a:gd name="T45" fmla="*/ 75 h 140"/>
                  <a:gd name="T46" fmla="*/ 235 w 264"/>
                  <a:gd name="T47" fmla="*/ 75 h 140"/>
                  <a:gd name="T48" fmla="*/ 235 w 264"/>
                  <a:gd name="T49" fmla="*/ 65 h 140"/>
                  <a:gd name="T50" fmla="*/ 243 w 264"/>
                  <a:gd name="T51" fmla="*/ 65 h 140"/>
                  <a:gd name="T52" fmla="*/ 264 w 264"/>
                  <a:gd name="T53" fmla="*/ 103 h 140"/>
                  <a:gd name="T54" fmla="*/ 264 w 264"/>
                  <a:gd name="T55" fmla="*/ 113 h 140"/>
                  <a:gd name="T56" fmla="*/ 253 w 264"/>
                  <a:gd name="T57" fmla="*/ 103 h 140"/>
                  <a:gd name="T58" fmla="*/ 243 w 264"/>
                  <a:gd name="T59" fmla="*/ 113 h 140"/>
                  <a:gd name="T60" fmla="*/ 235 w 264"/>
                  <a:gd name="T61" fmla="*/ 113 h 140"/>
                  <a:gd name="T62" fmla="*/ 224 w 264"/>
                  <a:gd name="T63" fmla="*/ 130 h 140"/>
                  <a:gd name="T64" fmla="*/ 214 w 264"/>
                  <a:gd name="T65" fmla="*/ 130 h 140"/>
                  <a:gd name="T66" fmla="*/ 214 w 264"/>
                  <a:gd name="T67" fmla="*/ 113 h 140"/>
                  <a:gd name="T68" fmla="*/ 206 w 264"/>
                  <a:gd name="T69" fmla="*/ 113 h 140"/>
                  <a:gd name="T70" fmla="*/ 206 w 264"/>
                  <a:gd name="T71" fmla="*/ 121 h 140"/>
                  <a:gd name="T72" fmla="*/ 195 w 264"/>
                  <a:gd name="T73" fmla="*/ 140 h 140"/>
                  <a:gd name="T74" fmla="*/ 185 w 264"/>
                  <a:gd name="T75" fmla="*/ 130 h 140"/>
                  <a:gd name="T76" fmla="*/ 176 w 264"/>
                  <a:gd name="T77" fmla="*/ 130 h 140"/>
                  <a:gd name="T78" fmla="*/ 176 w 264"/>
                  <a:gd name="T79" fmla="*/ 121 h 140"/>
                  <a:gd name="T80" fmla="*/ 166 w 264"/>
                  <a:gd name="T81" fmla="*/ 121 h 140"/>
                  <a:gd name="T82" fmla="*/ 156 w 264"/>
                  <a:gd name="T83" fmla="*/ 103 h 140"/>
                  <a:gd name="T84" fmla="*/ 147 w 264"/>
                  <a:gd name="T85" fmla="*/ 94 h 140"/>
                  <a:gd name="T86" fmla="*/ 127 w 264"/>
                  <a:gd name="T87" fmla="*/ 103 h 140"/>
                  <a:gd name="T88" fmla="*/ 59 w 264"/>
                  <a:gd name="T89" fmla="*/ 121 h 140"/>
                  <a:gd name="T90" fmla="*/ 50 w 264"/>
                  <a:gd name="T91" fmla="*/ 121 h 140"/>
                  <a:gd name="T92" fmla="*/ 11 w 264"/>
                  <a:gd name="T93" fmla="*/ 130 h 140"/>
                  <a:gd name="T94" fmla="*/ 0 w 264"/>
                  <a:gd name="T95" fmla="*/ 130 h 140"/>
                  <a:gd name="T96" fmla="*/ 0 w 264"/>
                  <a:gd name="T97" fmla="*/ 57 h 1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64"/>
                  <a:gd name="T148" fmla="*/ 0 h 140"/>
                  <a:gd name="T149" fmla="*/ 264 w 264"/>
                  <a:gd name="T150" fmla="*/ 140 h 14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64" h="140">
                    <a:moveTo>
                      <a:pt x="0" y="57"/>
                    </a:moveTo>
                    <a:lnTo>
                      <a:pt x="59" y="46"/>
                    </a:lnTo>
                    <a:lnTo>
                      <a:pt x="137" y="29"/>
                    </a:lnTo>
                    <a:lnTo>
                      <a:pt x="147" y="29"/>
                    </a:lnTo>
                    <a:lnTo>
                      <a:pt x="147" y="19"/>
                    </a:lnTo>
                    <a:lnTo>
                      <a:pt x="156" y="19"/>
                    </a:lnTo>
                    <a:lnTo>
                      <a:pt x="156" y="10"/>
                    </a:lnTo>
                    <a:lnTo>
                      <a:pt x="166" y="0"/>
                    </a:lnTo>
                    <a:lnTo>
                      <a:pt x="166" y="10"/>
                    </a:lnTo>
                    <a:lnTo>
                      <a:pt x="185" y="29"/>
                    </a:lnTo>
                    <a:lnTo>
                      <a:pt x="185" y="38"/>
                    </a:lnTo>
                    <a:lnTo>
                      <a:pt x="176" y="38"/>
                    </a:lnTo>
                    <a:lnTo>
                      <a:pt x="176" y="46"/>
                    </a:lnTo>
                    <a:lnTo>
                      <a:pt x="166" y="57"/>
                    </a:lnTo>
                    <a:lnTo>
                      <a:pt x="166" y="65"/>
                    </a:lnTo>
                    <a:lnTo>
                      <a:pt x="185" y="65"/>
                    </a:lnTo>
                    <a:lnTo>
                      <a:pt x="206" y="84"/>
                    </a:lnTo>
                    <a:lnTo>
                      <a:pt x="206" y="94"/>
                    </a:lnTo>
                    <a:lnTo>
                      <a:pt x="214" y="103"/>
                    </a:lnTo>
                    <a:lnTo>
                      <a:pt x="235" y="103"/>
                    </a:lnTo>
                    <a:lnTo>
                      <a:pt x="253" y="84"/>
                    </a:lnTo>
                    <a:lnTo>
                      <a:pt x="243" y="84"/>
                    </a:lnTo>
                    <a:lnTo>
                      <a:pt x="243" y="75"/>
                    </a:lnTo>
                    <a:lnTo>
                      <a:pt x="235" y="75"/>
                    </a:lnTo>
                    <a:lnTo>
                      <a:pt x="235" y="65"/>
                    </a:lnTo>
                    <a:lnTo>
                      <a:pt x="243" y="65"/>
                    </a:lnTo>
                    <a:lnTo>
                      <a:pt x="264" y="103"/>
                    </a:lnTo>
                    <a:lnTo>
                      <a:pt x="264" y="113"/>
                    </a:lnTo>
                    <a:lnTo>
                      <a:pt x="253" y="103"/>
                    </a:lnTo>
                    <a:lnTo>
                      <a:pt x="243" y="113"/>
                    </a:lnTo>
                    <a:lnTo>
                      <a:pt x="235" y="113"/>
                    </a:lnTo>
                    <a:lnTo>
                      <a:pt x="224" y="130"/>
                    </a:lnTo>
                    <a:lnTo>
                      <a:pt x="214" y="130"/>
                    </a:lnTo>
                    <a:lnTo>
                      <a:pt x="214" y="113"/>
                    </a:lnTo>
                    <a:lnTo>
                      <a:pt x="206" y="113"/>
                    </a:lnTo>
                    <a:lnTo>
                      <a:pt x="206" y="121"/>
                    </a:lnTo>
                    <a:lnTo>
                      <a:pt x="195" y="140"/>
                    </a:lnTo>
                    <a:lnTo>
                      <a:pt x="185" y="130"/>
                    </a:lnTo>
                    <a:lnTo>
                      <a:pt x="176" y="130"/>
                    </a:lnTo>
                    <a:lnTo>
                      <a:pt x="176" y="121"/>
                    </a:lnTo>
                    <a:lnTo>
                      <a:pt x="166" y="121"/>
                    </a:lnTo>
                    <a:lnTo>
                      <a:pt x="156" y="103"/>
                    </a:lnTo>
                    <a:lnTo>
                      <a:pt x="147" y="94"/>
                    </a:lnTo>
                    <a:lnTo>
                      <a:pt x="127" y="103"/>
                    </a:lnTo>
                    <a:lnTo>
                      <a:pt x="59" y="121"/>
                    </a:lnTo>
                    <a:lnTo>
                      <a:pt x="50" y="121"/>
                    </a:lnTo>
                    <a:lnTo>
                      <a:pt x="11" y="130"/>
                    </a:lnTo>
                    <a:lnTo>
                      <a:pt x="0" y="130"/>
                    </a:lnTo>
                    <a:lnTo>
                      <a:pt x="0" y="57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52"/>
              <p:cNvSpPr>
                <a:spLocks/>
              </p:cNvSpPr>
              <p:nvPr/>
            </p:nvSpPr>
            <p:spPr bwMode="auto">
              <a:xfrm>
                <a:off x="5074" y="1666"/>
                <a:ext cx="83" cy="103"/>
              </a:xfrm>
              <a:custGeom>
                <a:avLst/>
                <a:gdLst>
                  <a:gd name="T0" fmla="*/ 0 w 68"/>
                  <a:gd name="T1" fmla="*/ 9 h 84"/>
                  <a:gd name="T2" fmla="*/ 10 w 68"/>
                  <a:gd name="T3" fmla="*/ 65 h 84"/>
                  <a:gd name="T4" fmla="*/ 10 w 68"/>
                  <a:gd name="T5" fmla="*/ 84 h 84"/>
                  <a:gd name="T6" fmla="*/ 29 w 68"/>
                  <a:gd name="T7" fmla="*/ 65 h 84"/>
                  <a:gd name="T8" fmla="*/ 39 w 68"/>
                  <a:gd name="T9" fmla="*/ 65 h 84"/>
                  <a:gd name="T10" fmla="*/ 39 w 68"/>
                  <a:gd name="T11" fmla="*/ 55 h 84"/>
                  <a:gd name="T12" fmla="*/ 29 w 68"/>
                  <a:gd name="T13" fmla="*/ 55 h 84"/>
                  <a:gd name="T14" fmla="*/ 29 w 68"/>
                  <a:gd name="T15" fmla="*/ 46 h 84"/>
                  <a:gd name="T16" fmla="*/ 39 w 68"/>
                  <a:gd name="T17" fmla="*/ 36 h 84"/>
                  <a:gd name="T18" fmla="*/ 39 w 68"/>
                  <a:gd name="T19" fmla="*/ 55 h 84"/>
                  <a:gd name="T20" fmla="*/ 49 w 68"/>
                  <a:gd name="T21" fmla="*/ 55 h 84"/>
                  <a:gd name="T22" fmla="*/ 58 w 68"/>
                  <a:gd name="T23" fmla="*/ 46 h 84"/>
                  <a:gd name="T24" fmla="*/ 68 w 68"/>
                  <a:gd name="T25" fmla="*/ 46 h 84"/>
                  <a:gd name="T26" fmla="*/ 58 w 68"/>
                  <a:gd name="T27" fmla="*/ 36 h 84"/>
                  <a:gd name="T28" fmla="*/ 49 w 68"/>
                  <a:gd name="T29" fmla="*/ 36 h 84"/>
                  <a:gd name="T30" fmla="*/ 49 w 68"/>
                  <a:gd name="T31" fmla="*/ 27 h 84"/>
                  <a:gd name="T32" fmla="*/ 39 w 68"/>
                  <a:gd name="T33" fmla="*/ 27 h 84"/>
                  <a:gd name="T34" fmla="*/ 29 w 68"/>
                  <a:gd name="T35" fmla="*/ 9 h 84"/>
                  <a:gd name="T36" fmla="*/ 20 w 68"/>
                  <a:gd name="T37" fmla="*/ 0 h 84"/>
                  <a:gd name="T38" fmla="*/ 0 w 68"/>
                  <a:gd name="T39" fmla="*/ 9 h 8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8"/>
                  <a:gd name="T61" fmla="*/ 0 h 84"/>
                  <a:gd name="T62" fmla="*/ 68 w 68"/>
                  <a:gd name="T63" fmla="*/ 84 h 8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8" h="84">
                    <a:moveTo>
                      <a:pt x="0" y="9"/>
                    </a:moveTo>
                    <a:lnTo>
                      <a:pt x="10" y="65"/>
                    </a:lnTo>
                    <a:lnTo>
                      <a:pt x="10" y="84"/>
                    </a:lnTo>
                    <a:lnTo>
                      <a:pt x="29" y="65"/>
                    </a:lnTo>
                    <a:lnTo>
                      <a:pt x="39" y="65"/>
                    </a:lnTo>
                    <a:lnTo>
                      <a:pt x="39" y="55"/>
                    </a:lnTo>
                    <a:lnTo>
                      <a:pt x="29" y="55"/>
                    </a:lnTo>
                    <a:lnTo>
                      <a:pt x="29" y="46"/>
                    </a:lnTo>
                    <a:lnTo>
                      <a:pt x="39" y="36"/>
                    </a:lnTo>
                    <a:lnTo>
                      <a:pt x="39" y="55"/>
                    </a:lnTo>
                    <a:lnTo>
                      <a:pt x="49" y="55"/>
                    </a:lnTo>
                    <a:lnTo>
                      <a:pt x="58" y="46"/>
                    </a:lnTo>
                    <a:lnTo>
                      <a:pt x="68" y="46"/>
                    </a:lnTo>
                    <a:lnTo>
                      <a:pt x="58" y="36"/>
                    </a:lnTo>
                    <a:lnTo>
                      <a:pt x="49" y="36"/>
                    </a:lnTo>
                    <a:lnTo>
                      <a:pt x="49" y="27"/>
                    </a:lnTo>
                    <a:lnTo>
                      <a:pt x="39" y="27"/>
                    </a:lnTo>
                    <a:lnTo>
                      <a:pt x="29" y="9"/>
                    </a:lnTo>
                    <a:lnTo>
                      <a:pt x="20" y="0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53"/>
              <p:cNvSpPr>
                <a:spLocks/>
              </p:cNvSpPr>
              <p:nvPr/>
            </p:nvSpPr>
            <p:spPr bwMode="auto">
              <a:xfrm>
                <a:off x="4850" y="1325"/>
                <a:ext cx="166" cy="296"/>
              </a:xfrm>
              <a:custGeom>
                <a:avLst/>
                <a:gdLst>
                  <a:gd name="T0" fmla="*/ 0 w 137"/>
                  <a:gd name="T1" fmla="*/ 27 h 243"/>
                  <a:gd name="T2" fmla="*/ 11 w 137"/>
                  <a:gd name="T3" fmla="*/ 38 h 243"/>
                  <a:gd name="T4" fmla="*/ 11 w 137"/>
                  <a:gd name="T5" fmla="*/ 55 h 243"/>
                  <a:gd name="T6" fmla="*/ 19 w 137"/>
                  <a:gd name="T7" fmla="*/ 84 h 243"/>
                  <a:gd name="T8" fmla="*/ 29 w 137"/>
                  <a:gd name="T9" fmla="*/ 103 h 243"/>
                  <a:gd name="T10" fmla="*/ 19 w 137"/>
                  <a:gd name="T11" fmla="*/ 111 h 243"/>
                  <a:gd name="T12" fmla="*/ 19 w 137"/>
                  <a:gd name="T13" fmla="*/ 121 h 243"/>
                  <a:gd name="T14" fmla="*/ 29 w 137"/>
                  <a:gd name="T15" fmla="*/ 149 h 243"/>
                  <a:gd name="T16" fmla="*/ 29 w 137"/>
                  <a:gd name="T17" fmla="*/ 167 h 243"/>
                  <a:gd name="T18" fmla="*/ 40 w 137"/>
                  <a:gd name="T19" fmla="*/ 167 h 243"/>
                  <a:gd name="T20" fmla="*/ 50 w 137"/>
                  <a:gd name="T21" fmla="*/ 178 h 243"/>
                  <a:gd name="T22" fmla="*/ 50 w 137"/>
                  <a:gd name="T23" fmla="*/ 213 h 243"/>
                  <a:gd name="T24" fmla="*/ 58 w 137"/>
                  <a:gd name="T25" fmla="*/ 232 h 243"/>
                  <a:gd name="T26" fmla="*/ 58 w 137"/>
                  <a:gd name="T27" fmla="*/ 243 h 243"/>
                  <a:gd name="T28" fmla="*/ 117 w 137"/>
                  <a:gd name="T29" fmla="*/ 232 h 243"/>
                  <a:gd name="T30" fmla="*/ 108 w 137"/>
                  <a:gd name="T31" fmla="*/ 224 h 243"/>
                  <a:gd name="T32" fmla="*/ 108 w 137"/>
                  <a:gd name="T33" fmla="*/ 121 h 243"/>
                  <a:gd name="T34" fmla="*/ 117 w 137"/>
                  <a:gd name="T35" fmla="*/ 111 h 243"/>
                  <a:gd name="T36" fmla="*/ 117 w 137"/>
                  <a:gd name="T37" fmla="*/ 92 h 243"/>
                  <a:gd name="T38" fmla="*/ 108 w 137"/>
                  <a:gd name="T39" fmla="*/ 92 h 243"/>
                  <a:gd name="T40" fmla="*/ 108 w 137"/>
                  <a:gd name="T41" fmla="*/ 84 h 243"/>
                  <a:gd name="T42" fmla="*/ 127 w 137"/>
                  <a:gd name="T43" fmla="*/ 65 h 243"/>
                  <a:gd name="T44" fmla="*/ 137 w 137"/>
                  <a:gd name="T45" fmla="*/ 38 h 243"/>
                  <a:gd name="T46" fmla="*/ 127 w 137"/>
                  <a:gd name="T47" fmla="*/ 27 h 243"/>
                  <a:gd name="T48" fmla="*/ 127 w 137"/>
                  <a:gd name="T49" fmla="*/ 0 h 243"/>
                  <a:gd name="T50" fmla="*/ 0 w 137"/>
                  <a:gd name="T51" fmla="*/ 27 h 2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7"/>
                  <a:gd name="T79" fmla="*/ 0 h 243"/>
                  <a:gd name="T80" fmla="*/ 137 w 137"/>
                  <a:gd name="T81" fmla="*/ 243 h 2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7" h="243">
                    <a:moveTo>
                      <a:pt x="0" y="27"/>
                    </a:moveTo>
                    <a:lnTo>
                      <a:pt x="11" y="38"/>
                    </a:lnTo>
                    <a:lnTo>
                      <a:pt x="11" y="55"/>
                    </a:lnTo>
                    <a:lnTo>
                      <a:pt x="19" y="84"/>
                    </a:lnTo>
                    <a:lnTo>
                      <a:pt x="29" y="103"/>
                    </a:lnTo>
                    <a:lnTo>
                      <a:pt x="19" y="111"/>
                    </a:lnTo>
                    <a:lnTo>
                      <a:pt x="19" y="121"/>
                    </a:lnTo>
                    <a:lnTo>
                      <a:pt x="29" y="149"/>
                    </a:lnTo>
                    <a:lnTo>
                      <a:pt x="29" y="167"/>
                    </a:lnTo>
                    <a:lnTo>
                      <a:pt x="40" y="167"/>
                    </a:lnTo>
                    <a:lnTo>
                      <a:pt x="50" y="178"/>
                    </a:lnTo>
                    <a:lnTo>
                      <a:pt x="50" y="213"/>
                    </a:lnTo>
                    <a:lnTo>
                      <a:pt x="58" y="232"/>
                    </a:lnTo>
                    <a:lnTo>
                      <a:pt x="58" y="243"/>
                    </a:lnTo>
                    <a:lnTo>
                      <a:pt x="117" y="232"/>
                    </a:lnTo>
                    <a:lnTo>
                      <a:pt x="108" y="224"/>
                    </a:lnTo>
                    <a:lnTo>
                      <a:pt x="108" y="121"/>
                    </a:lnTo>
                    <a:lnTo>
                      <a:pt x="117" y="111"/>
                    </a:lnTo>
                    <a:lnTo>
                      <a:pt x="117" y="92"/>
                    </a:lnTo>
                    <a:lnTo>
                      <a:pt x="108" y="92"/>
                    </a:lnTo>
                    <a:lnTo>
                      <a:pt x="108" y="84"/>
                    </a:lnTo>
                    <a:lnTo>
                      <a:pt x="127" y="65"/>
                    </a:lnTo>
                    <a:lnTo>
                      <a:pt x="137" y="38"/>
                    </a:lnTo>
                    <a:lnTo>
                      <a:pt x="127" y="27"/>
                    </a:lnTo>
                    <a:lnTo>
                      <a:pt x="127" y="0"/>
                    </a:lnTo>
                    <a:lnTo>
                      <a:pt x="0" y="27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54"/>
              <p:cNvSpPr>
                <a:spLocks/>
              </p:cNvSpPr>
              <p:nvPr/>
            </p:nvSpPr>
            <p:spPr bwMode="auto">
              <a:xfrm>
                <a:off x="4981" y="1281"/>
                <a:ext cx="140" cy="327"/>
              </a:xfrm>
              <a:custGeom>
                <a:avLst/>
                <a:gdLst>
                  <a:gd name="T0" fmla="*/ 116 w 116"/>
                  <a:gd name="T1" fmla="*/ 232 h 268"/>
                  <a:gd name="T2" fmla="*/ 116 w 116"/>
                  <a:gd name="T3" fmla="*/ 222 h 268"/>
                  <a:gd name="T4" fmla="*/ 106 w 116"/>
                  <a:gd name="T5" fmla="*/ 232 h 268"/>
                  <a:gd name="T6" fmla="*/ 106 w 116"/>
                  <a:gd name="T7" fmla="*/ 241 h 268"/>
                  <a:gd name="T8" fmla="*/ 97 w 116"/>
                  <a:gd name="T9" fmla="*/ 241 h 268"/>
                  <a:gd name="T10" fmla="*/ 97 w 116"/>
                  <a:gd name="T11" fmla="*/ 249 h 268"/>
                  <a:gd name="T12" fmla="*/ 87 w 116"/>
                  <a:gd name="T13" fmla="*/ 249 h 268"/>
                  <a:gd name="T14" fmla="*/ 10 w 116"/>
                  <a:gd name="T15" fmla="*/ 268 h 268"/>
                  <a:gd name="T16" fmla="*/ 0 w 116"/>
                  <a:gd name="T17" fmla="*/ 260 h 268"/>
                  <a:gd name="T18" fmla="*/ 0 w 116"/>
                  <a:gd name="T19" fmla="*/ 157 h 268"/>
                  <a:gd name="T20" fmla="*/ 10 w 116"/>
                  <a:gd name="T21" fmla="*/ 147 h 268"/>
                  <a:gd name="T22" fmla="*/ 10 w 116"/>
                  <a:gd name="T23" fmla="*/ 128 h 268"/>
                  <a:gd name="T24" fmla="*/ 0 w 116"/>
                  <a:gd name="T25" fmla="*/ 128 h 268"/>
                  <a:gd name="T26" fmla="*/ 0 w 116"/>
                  <a:gd name="T27" fmla="*/ 120 h 268"/>
                  <a:gd name="T28" fmla="*/ 19 w 116"/>
                  <a:gd name="T29" fmla="*/ 101 h 268"/>
                  <a:gd name="T30" fmla="*/ 29 w 116"/>
                  <a:gd name="T31" fmla="*/ 74 h 268"/>
                  <a:gd name="T32" fmla="*/ 19 w 116"/>
                  <a:gd name="T33" fmla="*/ 63 h 268"/>
                  <a:gd name="T34" fmla="*/ 19 w 116"/>
                  <a:gd name="T35" fmla="*/ 9 h 268"/>
                  <a:gd name="T36" fmla="*/ 29 w 116"/>
                  <a:gd name="T37" fmla="*/ 0 h 268"/>
                  <a:gd name="T38" fmla="*/ 39 w 116"/>
                  <a:gd name="T39" fmla="*/ 0 h 268"/>
                  <a:gd name="T40" fmla="*/ 97 w 116"/>
                  <a:gd name="T41" fmla="*/ 166 h 268"/>
                  <a:gd name="T42" fmla="*/ 97 w 116"/>
                  <a:gd name="T43" fmla="*/ 176 h 268"/>
                  <a:gd name="T44" fmla="*/ 106 w 116"/>
                  <a:gd name="T45" fmla="*/ 185 h 268"/>
                  <a:gd name="T46" fmla="*/ 106 w 116"/>
                  <a:gd name="T47" fmla="*/ 195 h 268"/>
                  <a:gd name="T48" fmla="*/ 116 w 116"/>
                  <a:gd name="T49" fmla="*/ 195 h 268"/>
                  <a:gd name="T50" fmla="*/ 116 w 116"/>
                  <a:gd name="T51" fmla="*/ 232 h 26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16"/>
                  <a:gd name="T79" fmla="*/ 0 h 268"/>
                  <a:gd name="T80" fmla="*/ 116 w 116"/>
                  <a:gd name="T81" fmla="*/ 268 h 26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16" h="268">
                    <a:moveTo>
                      <a:pt x="116" y="232"/>
                    </a:moveTo>
                    <a:lnTo>
                      <a:pt x="116" y="222"/>
                    </a:lnTo>
                    <a:lnTo>
                      <a:pt x="106" y="232"/>
                    </a:lnTo>
                    <a:lnTo>
                      <a:pt x="106" y="241"/>
                    </a:lnTo>
                    <a:lnTo>
                      <a:pt x="97" y="241"/>
                    </a:lnTo>
                    <a:lnTo>
                      <a:pt x="97" y="249"/>
                    </a:lnTo>
                    <a:lnTo>
                      <a:pt x="87" y="249"/>
                    </a:lnTo>
                    <a:lnTo>
                      <a:pt x="10" y="268"/>
                    </a:lnTo>
                    <a:lnTo>
                      <a:pt x="0" y="260"/>
                    </a:lnTo>
                    <a:lnTo>
                      <a:pt x="0" y="157"/>
                    </a:lnTo>
                    <a:lnTo>
                      <a:pt x="10" y="147"/>
                    </a:lnTo>
                    <a:lnTo>
                      <a:pt x="10" y="128"/>
                    </a:lnTo>
                    <a:lnTo>
                      <a:pt x="0" y="128"/>
                    </a:lnTo>
                    <a:lnTo>
                      <a:pt x="0" y="120"/>
                    </a:lnTo>
                    <a:lnTo>
                      <a:pt x="19" y="101"/>
                    </a:lnTo>
                    <a:lnTo>
                      <a:pt x="29" y="74"/>
                    </a:lnTo>
                    <a:lnTo>
                      <a:pt x="19" y="63"/>
                    </a:lnTo>
                    <a:lnTo>
                      <a:pt x="19" y="9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97" y="166"/>
                    </a:lnTo>
                    <a:lnTo>
                      <a:pt x="97" y="176"/>
                    </a:lnTo>
                    <a:lnTo>
                      <a:pt x="106" y="185"/>
                    </a:lnTo>
                    <a:lnTo>
                      <a:pt x="106" y="195"/>
                    </a:lnTo>
                    <a:lnTo>
                      <a:pt x="116" y="195"/>
                    </a:lnTo>
                    <a:lnTo>
                      <a:pt x="116" y="232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55"/>
              <p:cNvSpPr>
                <a:spLocks/>
              </p:cNvSpPr>
              <p:nvPr/>
            </p:nvSpPr>
            <p:spPr bwMode="auto">
              <a:xfrm>
                <a:off x="5027" y="973"/>
                <a:ext cx="342" cy="569"/>
              </a:xfrm>
              <a:custGeom>
                <a:avLst/>
                <a:gdLst>
                  <a:gd name="T0" fmla="*/ 58 w 282"/>
                  <a:gd name="T1" fmla="*/ 419 h 467"/>
                  <a:gd name="T2" fmla="*/ 68 w 282"/>
                  <a:gd name="T3" fmla="*/ 438 h 467"/>
                  <a:gd name="T4" fmla="*/ 78 w 282"/>
                  <a:gd name="T5" fmla="*/ 448 h 467"/>
                  <a:gd name="T6" fmla="*/ 88 w 282"/>
                  <a:gd name="T7" fmla="*/ 467 h 467"/>
                  <a:gd name="T8" fmla="*/ 97 w 282"/>
                  <a:gd name="T9" fmla="*/ 410 h 467"/>
                  <a:gd name="T10" fmla="*/ 97 w 282"/>
                  <a:gd name="T11" fmla="*/ 392 h 467"/>
                  <a:gd name="T12" fmla="*/ 118 w 282"/>
                  <a:gd name="T13" fmla="*/ 364 h 467"/>
                  <a:gd name="T14" fmla="*/ 126 w 282"/>
                  <a:gd name="T15" fmla="*/ 383 h 467"/>
                  <a:gd name="T16" fmla="*/ 136 w 282"/>
                  <a:gd name="T17" fmla="*/ 364 h 467"/>
                  <a:gd name="T18" fmla="*/ 147 w 282"/>
                  <a:gd name="T19" fmla="*/ 345 h 467"/>
                  <a:gd name="T20" fmla="*/ 165 w 282"/>
                  <a:gd name="T21" fmla="*/ 316 h 467"/>
                  <a:gd name="T22" fmla="*/ 176 w 282"/>
                  <a:gd name="T23" fmla="*/ 298 h 467"/>
                  <a:gd name="T24" fmla="*/ 194 w 282"/>
                  <a:gd name="T25" fmla="*/ 298 h 467"/>
                  <a:gd name="T26" fmla="*/ 205 w 282"/>
                  <a:gd name="T27" fmla="*/ 289 h 467"/>
                  <a:gd name="T28" fmla="*/ 223 w 282"/>
                  <a:gd name="T29" fmla="*/ 279 h 467"/>
                  <a:gd name="T30" fmla="*/ 263 w 282"/>
                  <a:gd name="T31" fmla="*/ 234 h 467"/>
                  <a:gd name="T32" fmla="*/ 282 w 282"/>
                  <a:gd name="T33" fmla="*/ 234 h 467"/>
                  <a:gd name="T34" fmla="*/ 273 w 282"/>
                  <a:gd name="T35" fmla="*/ 216 h 467"/>
                  <a:gd name="T36" fmla="*/ 244 w 282"/>
                  <a:gd name="T37" fmla="*/ 188 h 467"/>
                  <a:gd name="T38" fmla="*/ 234 w 282"/>
                  <a:gd name="T39" fmla="*/ 151 h 467"/>
                  <a:gd name="T40" fmla="*/ 213 w 282"/>
                  <a:gd name="T41" fmla="*/ 151 h 467"/>
                  <a:gd name="T42" fmla="*/ 205 w 282"/>
                  <a:gd name="T43" fmla="*/ 132 h 467"/>
                  <a:gd name="T44" fmla="*/ 136 w 282"/>
                  <a:gd name="T45" fmla="*/ 0 h 467"/>
                  <a:gd name="T46" fmla="*/ 107 w 282"/>
                  <a:gd name="T47" fmla="*/ 19 h 467"/>
                  <a:gd name="T48" fmla="*/ 78 w 282"/>
                  <a:gd name="T49" fmla="*/ 19 h 467"/>
                  <a:gd name="T50" fmla="*/ 58 w 282"/>
                  <a:gd name="T51" fmla="*/ 11 h 467"/>
                  <a:gd name="T52" fmla="*/ 39 w 282"/>
                  <a:gd name="T53" fmla="*/ 132 h 467"/>
                  <a:gd name="T54" fmla="*/ 29 w 282"/>
                  <a:gd name="T55" fmla="*/ 141 h 467"/>
                  <a:gd name="T56" fmla="*/ 39 w 282"/>
                  <a:gd name="T57" fmla="*/ 197 h 467"/>
                  <a:gd name="T58" fmla="*/ 20 w 282"/>
                  <a:gd name="T59" fmla="*/ 224 h 467"/>
                  <a:gd name="T60" fmla="*/ 20 w 282"/>
                  <a:gd name="T61" fmla="*/ 234 h 467"/>
                  <a:gd name="T62" fmla="*/ 10 w 282"/>
                  <a:gd name="T63" fmla="*/ 243 h 4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82"/>
                  <a:gd name="T97" fmla="*/ 0 h 467"/>
                  <a:gd name="T98" fmla="*/ 282 w 282"/>
                  <a:gd name="T99" fmla="*/ 467 h 4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82" h="467">
                    <a:moveTo>
                      <a:pt x="0" y="253"/>
                    </a:moveTo>
                    <a:lnTo>
                      <a:pt x="58" y="419"/>
                    </a:lnTo>
                    <a:lnTo>
                      <a:pt x="58" y="429"/>
                    </a:lnTo>
                    <a:lnTo>
                      <a:pt x="68" y="438"/>
                    </a:lnTo>
                    <a:lnTo>
                      <a:pt x="68" y="448"/>
                    </a:lnTo>
                    <a:lnTo>
                      <a:pt x="78" y="448"/>
                    </a:lnTo>
                    <a:lnTo>
                      <a:pt x="78" y="467"/>
                    </a:lnTo>
                    <a:lnTo>
                      <a:pt x="88" y="467"/>
                    </a:lnTo>
                    <a:lnTo>
                      <a:pt x="88" y="429"/>
                    </a:lnTo>
                    <a:lnTo>
                      <a:pt x="97" y="410"/>
                    </a:lnTo>
                    <a:lnTo>
                      <a:pt x="107" y="400"/>
                    </a:lnTo>
                    <a:lnTo>
                      <a:pt x="97" y="392"/>
                    </a:lnTo>
                    <a:lnTo>
                      <a:pt x="97" y="383"/>
                    </a:lnTo>
                    <a:lnTo>
                      <a:pt x="118" y="364"/>
                    </a:lnTo>
                    <a:lnTo>
                      <a:pt x="118" y="383"/>
                    </a:lnTo>
                    <a:lnTo>
                      <a:pt x="126" y="383"/>
                    </a:lnTo>
                    <a:lnTo>
                      <a:pt x="126" y="364"/>
                    </a:lnTo>
                    <a:lnTo>
                      <a:pt x="136" y="364"/>
                    </a:lnTo>
                    <a:lnTo>
                      <a:pt x="147" y="354"/>
                    </a:lnTo>
                    <a:lnTo>
                      <a:pt x="147" y="345"/>
                    </a:lnTo>
                    <a:lnTo>
                      <a:pt x="165" y="345"/>
                    </a:lnTo>
                    <a:lnTo>
                      <a:pt x="165" y="316"/>
                    </a:lnTo>
                    <a:lnTo>
                      <a:pt x="176" y="308"/>
                    </a:lnTo>
                    <a:lnTo>
                      <a:pt x="176" y="298"/>
                    </a:lnTo>
                    <a:lnTo>
                      <a:pt x="184" y="308"/>
                    </a:lnTo>
                    <a:lnTo>
                      <a:pt x="194" y="298"/>
                    </a:lnTo>
                    <a:lnTo>
                      <a:pt x="194" y="289"/>
                    </a:lnTo>
                    <a:lnTo>
                      <a:pt x="205" y="289"/>
                    </a:lnTo>
                    <a:lnTo>
                      <a:pt x="205" y="270"/>
                    </a:lnTo>
                    <a:lnTo>
                      <a:pt x="223" y="279"/>
                    </a:lnTo>
                    <a:lnTo>
                      <a:pt x="263" y="243"/>
                    </a:lnTo>
                    <a:lnTo>
                      <a:pt x="263" y="234"/>
                    </a:lnTo>
                    <a:lnTo>
                      <a:pt x="273" y="243"/>
                    </a:lnTo>
                    <a:lnTo>
                      <a:pt x="282" y="234"/>
                    </a:lnTo>
                    <a:lnTo>
                      <a:pt x="282" y="216"/>
                    </a:lnTo>
                    <a:lnTo>
                      <a:pt x="273" y="216"/>
                    </a:lnTo>
                    <a:lnTo>
                      <a:pt x="273" y="188"/>
                    </a:lnTo>
                    <a:lnTo>
                      <a:pt x="244" y="188"/>
                    </a:lnTo>
                    <a:lnTo>
                      <a:pt x="234" y="159"/>
                    </a:lnTo>
                    <a:lnTo>
                      <a:pt x="234" y="151"/>
                    </a:lnTo>
                    <a:lnTo>
                      <a:pt x="223" y="159"/>
                    </a:lnTo>
                    <a:lnTo>
                      <a:pt x="213" y="151"/>
                    </a:lnTo>
                    <a:lnTo>
                      <a:pt x="205" y="151"/>
                    </a:lnTo>
                    <a:lnTo>
                      <a:pt x="205" y="132"/>
                    </a:lnTo>
                    <a:lnTo>
                      <a:pt x="165" y="19"/>
                    </a:lnTo>
                    <a:lnTo>
                      <a:pt x="136" y="0"/>
                    </a:lnTo>
                    <a:lnTo>
                      <a:pt x="126" y="0"/>
                    </a:lnTo>
                    <a:lnTo>
                      <a:pt x="107" y="19"/>
                    </a:lnTo>
                    <a:lnTo>
                      <a:pt x="88" y="30"/>
                    </a:lnTo>
                    <a:lnTo>
                      <a:pt x="78" y="19"/>
                    </a:lnTo>
                    <a:lnTo>
                      <a:pt x="78" y="11"/>
                    </a:lnTo>
                    <a:lnTo>
                      <a:pt x="58" y="11"/>
                    </a:lnTo>
                    <a:lnTo>
                      <a:pt x="39" y="94"/>
                    </a:lnTo>
                    <a:lnTo>
                      <a:pt x="39" y="132"/>
                    </a:lnTo>
                    <a:lnTo>
                      <a:pt x="29" y="132"/>
                    </a:lnTo>
                    <a:lnTo>
                      <a:pt x="29" y="141"/>
                    </a:lnTo>
                    <a:lnTo>
                      <a:pt x="39" y="178"/>
                    </a:lnTo>
                    <a:lnTo>
                      <a:pt x="39" y="197"/>
                    </a:lnTo>
                    <a:lnTo>
                      <a:pt x="20" y="216"/>
                    </a:lnTo>
                    <a:lnTo>
                      <a:pt x="20" y="224"/>
                    </a:lnTo>
                    <a:lnTo>
                      <a:pt x="29" y="234"/>
                    </a:lnTo>
                    <a:lnTo>
                      <a:pt x="20" y="234"/>
                    </a:lnTo>
                    <a:lnTo>
                      <a:pt x="20" y="243"/>
                    </a:lnTo>
                    <a:lnTo>
                      <a:pt x="10" y="243"/>
                    </a:lnTo>
                    <a:lnTo>
                      <a:pt x="0" y="253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56"/>
              <p:cNvSpPr>
                <a:spLocks/>
              </p:cNvSpPr>
              <p:nvPr/>
            </p:nvSpPr>
            <p:spPr bwMode="auto">
              <a:xfrm>
                <a:off x="4215" y="2008"/>
                <a:ext cx="413" cy="429"/>
              </a:xfrm>
              <a:custGeom>
                <a:avLst/>
                <a:gdLst>
                  <a:gd name="T0" fmla="*/ 108 w 340"/>
                  <a:gd name="T1" fmla="*/ 9 h 352"/>
                  <a:gd name="T2" fmla="*/ 108 w 340"/>
                  <a:gd name="T3" fmla="*/ 27 h 352"/>
                  <a:gd name="T4" fmla="*/ 108 w 340"/>
                  <a:gd name="T5" fmla="*/ 63 h 352"/>
                  <a:gd name="T6" fmla="*/ 98 w 340"/>
                  <a:gd name="T7" fmla="*/ 109 h 352"/>
                  <a:gd name="T8" fmla="*/ 79 w 340"/>
                  <a:gd name="T9" fmla="*/ 138 h 352"/>
                  <a:gd name="T10" fmla="*/ 60 w 340"/>
                  <a:gd name="T11" fmla="*/ 138 h 352"/>
                  <a:gd name="T12" fmla="*/ 50 w 340"/>
                  <a:gd name="T13" fmla="*/ 166 h 352"/>
                  <a:gd name="T14" fmla="*/ 40 w 340"/>
                  <a:gd name="T15" fmla="*/ 185 h 352"/>
                  <a:gd name="T16" fmla="*/ 29 w 340"/>
                  <a:gd name="T17" fmla="*/ 174 h 352"/>
                  <a:gd name="T18" fmla="*/ 21 w 340"/>
                  <a:gd name="T19" fmla="*/ 231 h 352"/>
                  <a:gd name="T20" fmla="*/ 0 w 340"/>
                  <a:gd name="T21" fmla="*/ 241 h 352"/>
                  <a:gd name="T22" fmla="*/ 21 w 340"/>
                  <a:gd name="T23" fmla="*/ 296 h 352"/>
                  <a:gd name="T24" fmla="*/ 50 w 340"/>
                  <a:gd name="T25" fmla="*/ 314 h 352"/>
                  <a:gd name="T26" fmla="*/ 60 w 340"/>
                  <a:gd name="T27" fmla="*/ 325 h 352"/>
                  <a:gd name="T28" fmla="*/ 69 w 340"/>
                  <a:gd name="T29" fmla="*/ 343 h 352"/>
                  <a:gd name="T30" fmla="*/ 98 w 340"/>
                  <a:gd name="T31" fmla="*/ 352 h 352"/>
                  <a:gd name="T32" fmla="*/ 108 w 340"/>
                  <a:gd name="T33" fmla="*/ 333 h 352"/>
                  <a:gd name="T34" fmla="*/ 127 w 340"/>
                  <a:gd name="T35" fmla="*/ 343 h 352"/>
                  <a:gd name="T36" fmla="*/ 147 w 340"/>
                  <a:gd name="T37" fmla="*/ 325 h 352"/>
                  <a:gd name="T38" fmla="*/ 166 w 340"/>
                  <a:gd name="T39" fmla="*/ 314 h 352"/>
                  <a:gd name="T40" fmla="*/ 185 w 340"/>
                  <a:gd name="T41" fmla="*/ 296 h 352"/>
                  <a:gd name="T42" fmla="*/ 195 w 340"/>
                  <a:gd name="T43" fmla="*/ 249 h 352"/>
                  <a:gd name="T44" fmla="*/ 234 w 340"/>
                  <a:gd name="T45" fmla="*/ 203 h 352"/>
                  <a:gd name="T46" fmla="*/ 253 w 340"/>
                  <a:gd name="T47" fmla="*/ 193 h 352"/>
                  <a:gd name="T48" fmla="*/ 263 w 340"/>
                  <a:gd name="T49" fmla="*/ 157 h 352"/>
                  <a:gd name="T50" fmla="*/ 274 w 340"/>
                  <a:gd name="T51" fmla="*/ 147 h 352"/>
                  <a:gd name="T52" fmla="*/ 282 w 340"/>
                  <a:gd name="T53" fmla="*/ 138 h 352"/>
                  <a:gd name="T54" fmla="*/ 301 w 340"/>
                  <a:gd name="T55" fmla="*/ 120 h 352"/>
                  <a:gd name="T56" fmla="*/ 293 w 340"/>
                  <a:gd name="T57" fmla="*/ 91 h 352"/>
                  <a:gd name="T58" fmla="*/ 330 w 340"/>
                  <a:gd name="T59" fmla="*/ 109 h 352"/>
                  <a:gd name="T60" fmla="*/ 340 w 340"/>
                  <a:gd name="T61" fmla="*/ 72 h 352"/>
                  <a:gd name="T62" fmla="*/ 330 w 340"/>
                  <a:gd name="T63" fmla="*/ 63 h 352"/>
                  <a:gd name="T64" fmla="*/ 293 w 340"/>
                  <a:gd name="T65" fmla="*/ 72 h 352"/>
                  <a:gd name="T66" fmla="*/ 263 w 340"/>
                  <a:gd name="T67" fmla="*/ 82 h 352"/>
                  <a:gd name="T68" fmla="*/ 263 w 340"/>
                  <a:gd name="T69" fmla="*/ 82 h 352"/>
                  <a:gd name="T70" fmla="*/ 205 w 340"/>
                  <a:gd name="T71" fmla="*/ 72 h 352"/>
                  <a:gd name="T72" fmla="*/ 118 w 340"/>
                  <a:gd name="T73" fmla="*/ 0 h 35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40"/>
                  <a:gd name="T112" fmla="*/ 0 h 352"/>
                  <a:gd name="T113" fmla="*/ 340 w 340"/>
                  <a:gd name="T114" fmla="*/ 352 h 35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40" h="352">
                    <a:moveTo>
                      <a:pt x="118" y="0"/>
                    </a:moveTo>
                    <a:lnTo>
                      <a:pt x="108" y="9"/>
                    </a:lnTo>
                    <a:lnTo>
                      <a:pt x="118" y="19"/>
                    </a:lnTo>
                    <a:lnTo>
                      <a:pt x="108" y="27"/>
                    </a:lnTo>
                    <a:lnTo>
                      <a:pt x="118" y="36"/>
                    </a:lnTo>
                    <a:lnTo>
                      <a:pt x="108" y="63"/>
                    </a:lnTo>
                    <a:lnTo>
                      <a:pt x="108" y="109"/>
                    </a:lnTo>
                    <a:lnTo>
                      <a:pt x="98" y="109"/>
                    </a:lnTo>
                    <a:lnTo>
                      <a:pt x="89" y="128"/>
                    </a:lnTo>
                    <a:lnTo>
                      <a:pt x="79" y="138"/>
                    </a:lnTo>
                    <a:lnTo>
                      <a:pt x="69" y="128"/>
                    </a:lnTo>
                    <a:lnTo>
                      <a:pt x="60" y="138"/>
                    </a:lnTo>
                    <a:lnTo>
                      <a:pt x="60" y="147"/>
                    </a:lnTo>
                    <a:lnTo>
                      <a:pt x="50" y="166"/>
                    </a:lnTo>
                    <a:lnTo>
                      <a:pt x="50" y="174"/>
                    </a:lnTo>
                    <a:lnTo>
                      <a:pt x="40" y="185"/>
                    </a:lnTo>
                    <a:lnTo>
                      <a:pt x="40" y="174"/>
                    </a:lnTo>
                    <a:lnTo>
                      <a:pt x="29" y="174"/>
                    </a:lnTo>
                    <a:lnTo>
                      <a:pt x="21" y="203"/>
                    </a:lnTo>
                    <a:lnTo>
                      <a:pt x="21" y="231"/>
                    </a:lnTo>
                    <a:lnTo>
                      <a:pt x="11" y="241"/>
                    </a:lnTo>
                    <a:lnTo>
                      <a:pt x="0" y="241"/>
                    </a:lnTo>
                    <a:lnTo>
                      <a:pt x="0" y="278"/>
                    </a:lnTo>
                    <a:lnTo>
                      <a:pt x="21" y="296"/>
                    </a:lnTo>
                    <a:lnTo>
                      <a:pt x="29" y="314"/>
                    </a:lnTo>
                    <a:lnTo>
                      <a:pt x="50" y="314"/>
                    </a:lnTo>
                    <a:lnTo>
                      <a:pt x="50" y="325"/>
                    </a:lnTo>
                    <a:lnTo>
                      <a:pt x="60" y="325"/>
                    </a:lnTo>
                    <a:lnTo>
                      <a:pt x="60" y="333"/>
                    </a:lnTo>
                    <a:lnTo>
                      <a:pt x="69" y="343"/>
                    </a:lnTo>
                    <a:lnTo>
                      <a:pt x="89" y="352"/>
                    </a:lnTo>
                    <a:lnTo>
                      <a:pt x="98" y="352"/>
                    </a:lnTo>
                    <a:lnTo>
                      <a:pt x="108" y="343"/>
                    </a:lnTo>
                    <a:lnTo>
                      <a:pt x="108" y="333"/>
                    </a:lnTo>
                    <a:lnTo>
                      <a:pt x="118" y="343"/>
                    </a:lnTo>
                    <a:lnTo>
                      <a:pt x="127" y="343"/>
                    </a:lnTo>
                    <a:lnTo>
                      <a:pt x="147" y="333"/>
                    </a:lnTo>
                    <a:lnTo>
                      <a:pt x="147" y="325"/>
                    </a:lnTo>
                    <a:lnTo>
                      <a:pt x="156" y="325"/>
                    </a:lnTo>
                    <a:lnTo>
                      <a:pt x="166" y="314"/>
                    </a:lnTo>
                    <a:lnTo>
                      <a:pt x="176" y="314"/>
                    </a:lnTo>
                    <a:lnTo>
                      <a:pt x="185" y="296"/>
                    </a:lnTo>
                    <a:lnTo>
                      <a:pt x="185" y="278"/>
                    </a:lnTo>
                    <a:lnTo>
                      <a:pt x="195" y="249"/>
                    </a:lnTo>
                    <a:lnTo>
                      <a:pt x="216" y="185"/>
                    </a:lnTo>
                    <a:lnTo>
                      <a:pt x="234" y="203"/>
                    </a:lnTo>
                    <a:lnTo>
                      <a:pt x="245" y="203"/>
                    </a:lnTo>
                    <a:lnTo>
                      <a:pt x="253" y="193"/>
                    </a:lnTo>
                    <a:lnTo>
                      <a:pt x="253" y="166"/>
                    </a:lnTo>
                    <a:lnTo>
                      <a:pt x="263" y="157"/>
                    </a:lnTo>
                    <a:lnTo>
                      <a:pt x="274" y="157"/>
                    </a:lnTo>
                    <a:lnTo>
                      <a:pt x="274" y="147"/>
                    </a:lnTo>
                    <a:lnTo>
                      <a:pt x="282" y="147"/>
                    </a:lnTo>
                    <a:lnTo>
                      <a:pt x="282" y="138"/>
                    </a:lnTo>
                    <a:lnTo>
                      <a:pt x="293" y="120"/>
                    </a:lnTo>
                    <a:lnTo>
                      <a:pt x="301" y="120"/>
                    </a:lnTo>
                    <a:lnTo>
                      <a:pt x="293" y="109"/>
                    </a:lnTo>
                    <a:lnTo>
                      <a:pt x="293" y="91"/>
                    </a:lnTo>
                    <a:lnTo>
                      <a:pt x="301" y="91"/>
                    </a:lnTo>
                    <a:lnTo>
                      <a:pt x="330" y="109"/>
                    </a:lnTo>
                    <a:lnTo>
                      <a:pt x="340" y="109"/>
                    </a:lnTo>
                    <a:lnTo>
                      <a:pt x="340" y="72"/>
                    </a:lnTo>
                    <a:lnTo>
                      <a:pt x="330" y="72"/>
                    </a:lnTo>
                    <a:lnTo>
                      <a:pt x="330" y="63"/>
                    </a:lnTo>
                    <a:lnTo>
                      <a:pt x="310" y="63"/>
                    </a:lnTo>
                    <a:lnTo>
                      <a:pt x="293" y="72"/>
                    </a:lnTo>
                    <a:lnTo>
                      <a:pt x="282" y="82"/>
                    </a:lnTo>
                    <a:lnTo>
                      <a:pt x="263" y="82"/>
                    </a:lnTo>
                    <a:lnTo>
                      <a:pt x="263" y="72"/>
                    </a:lnTo>
                    <a:lnTo>
                      <a:pt x="263" y="82"/>
                    </a:lnTo>
                    <a:lnTo>
                      <a:pt x="216" y="128"/>
                    </a:lnTo>
                    <a:lnTo>
                      <a:pt x="205" y="72"/>
                    </a:lnTo>
                    <a:lnTo>
                      <a:pt x="137" y="91"/>
                    </a:lnTo>
                    <a:lnTo>
                      <a:pt x="118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57"/>
              <p:cNvSpPr>
                <a:spLocks/>
              </p:cNvSpPr>
              <p:nvPr/>
            </p:nvSpPr>
            <p:spPr bwMode="auto">
              <a:xfrm>
                <a:off x="3123" y="2607"/>
                <a:ext cx="468" cy="441"/>
              </a:xfrm>
              <a:custGeom>
                <a:avLst/>
                <a:gdLst>
                  <a:gd name="T0" fmla="*/ 0 w 386"/>
                  <a:gd name="T1" fmla="*/ 19 h 362"/>
                  <a:gd name="T2" fmla="*/ 347 w 386"/>
                  <a:gd name="T3" fmla="*/ 0 h 362"/>
                  <a:gd name="T4" fmla="*/ 338 w 386"/>
                  <a:gd name="T5" fmla="*/ 10 h 362"/>
                  <a:gd name="T6" fmla="*/ 347 w 386"/>
                  <a:gd name="T7" fmla="*/ 10 h 362"/>
                  <a:gd name="T8" fmla="*/ 357 w 386"/>
                  <a:gd name="T9" fmla="*/ 19 h 362"/>
                  <a:gd name="T10" fmla="*/ 328 w 386"/>
                  <a:gd name="T11" fmla="*/ 48 h 362"/>
                  <a:gd name="T12" fmla="*/ 328 w 386"/>
                  <a:gd name="T13" fmla="*/ 56 h 362"/>
                  <a:gd name="T14" fmla="*/ 386 w 386"/>
                  <a:gd name="T15" fmla="*/ 48 h 362"/>
                  <a:gd name="T16" fmla="*/ 376 w 386"/>
                  <a:gd name="T17" fmla="*/ 56 h 362"/>
                  <a:gd name="T18" fmla="*/ 386 w 386"/>
                  <a:gd name="T19" fmla="*/ 56 h 362"/>
                  <a:gd name="T20" fmla="*/ 367 w 386"/>
                  <a:gd name="T21" fmla="*/ 75 h 362"/>
                  <a:gd name="T22" fmla="*/ 367 w 386"/>
                  <a:gd name="T23" fmla="*/ 102 h 362"/>
                  <a:gd name="T24" fmla="*/ 357 w 386"/>
                  <a:gd name="T25" fmla="*/ 113 h 362"/>
                  <a:gd name="T26" fmla="*/ 357 w 386"/>
                  <a:gd name="T27" fmla="*/ 140 h 362"/>
                  <a:gd name="T28" fmla="*/ 347 w 386"/>
                  <a:gd name="T29" fmla="*/ 150 h 362"/>
                  <a:gd name="T30" fmla="*/ 347 w 386"/>
                  <a:gd name="T31" fmla="*/ 159 h 362"/>
                  <a:gd name="T32" fmla="*/ 328 w 386"/>
                  <a:gd name="T33" fmla="*/ 169 h 362"/>
                  <a:gd name="T34" fmla="*/ 328 w 386"/>
                  <a:gd name="T35" fmla="*/ 205 h 362"/>
                  <a:gd name="T36" fmla="*/ 299 w 386"/>
                  <a:gd name="T37" fmla="*/ 232 h 362"/>
                  <a:gd name="T38" fmla="*/ 299 w 386"/>
                  <a:gd name="T39" fmla="*/ 251 h 362"/>
                  <a:gd name="T40" fmla="*/ 288 w 386"/>
                  <a:gd name="T41" fmla="*/ 259 h 362"/>
                  <a:gd name="T42" fmla="*/ 288 w 386"/>
                  <a:gd name="T43" fmla="*/ 270 h 362"/>
                  <a:gd name="T44" fmla="*/ 280 w 386"/>
                  <a:gd name="T45" fmla="*/ 278 h 362"/>
                  <a:gd name="T46" fmla="*/ 280 w 386"/>
                  <a:gd name="T47" fmla="*/ 316 h 362"/>
                  <a:gd name="T48" fmla="*/ 288 w 386"/>
                  <a:gd name="T49" fmla="*/ 316 h 362"/>
                  <a:gd name="T50" fmla="*/ 288 w 386"/>
                  <a:gd name="T51" fmla="*/ 335 h 362"/>
                  <a:gd name="T52" fmla="*/ 280 w 386"/>
                  <a:gd name="T53" fmla="*/ 345 h 362"/>
                  <a:gd name="T54" fmla="*/ 280 w 386"/>
                  <a:gd name="T55" fmla="*/ 353 h 362"/>
                  <a:gd name="T56" fmla="*/ 47 w 386"/>
                  <a:gd name="T57" fmla="*/ 362 h 362"/>
                  <a:gd name="T58" fmla="*/ 47 w 386"/>
                  <a:gd name="T59" fmla="*/ 307 h 362"/>
                  <a:gd name="T60" fmla="*/ 29 w 386"/>
                  <a:gd name="T61" fmla="*/ 307 h 362"/>
                  <a:gd name="T62" fmla="*/ 10 w 386"/>
                  <a:gd name="T63" fmla="*/ 297 h 362"/>
                  <a:gd name="T64" fmla="*/ 20 w 386"/>
                  <a:gd name="T65" fmla="*/ 121 h 362"/>
                  <a:gd name="T66" fmla="*/ 0 w 386"/>
                  <a:gd name="T67" fmla="*/ 19 h 36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86"/>
                  <a:gd name="T103" fmla="*/ 0 h 362"/>
                  <a:gd name="T104" fmla="*/ 386 w 386"/>
                  <a:gd name="T105" fmla="*/ 362 h 36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86" h="362">
                    <a:moveTo>
                      <a:pt x="0" y="19"/>
                    </a:moveTo>
                    <a:lnTo>
                      <a:pt x="347" y="0"/>
                    </a:lnTo>
                    <a:lnTo>
                      <a:pt x="338" y="10"/>
                    </a:lnTo>
                    <a:lnTo>
                      <a:pt x="347" y="10"/>
                    </a:lnTo>
                    <a:lnTo>
                      <a:pt x="357" y="19"/>
                    </a:lnTo>
                    <a:lnTo>
                      <a:pt x="328" y="48"/>
                    </a:lnTo>
                    <a:lnTo>
                      <a:pt x="328" y="56"/>
                    </a:lnTo>
                    <a:lnTo>
                      <a:pt x="386" y="48"/>
                    </a:lnTo>
                    <a:lnTo>
                      <a:pt x="376" y="56"/>
                    </a:lnTo>
                    <a:lnTo>
                      <a:pt x="386" y="56"/>
                    </a:lnTo>
                    <a:lnTo>
                      <a:pt x="367" y="75"/>
                    </a:lnTo>
                    <a:lnTo>
                      <a:pt x="367" y="102"/>
                    </a:lnTo>
                    <a:lnTo>
                      <a:pt x="357" y="113"/>
                    </a:lnTo>
                    <a:lnTo>
                      <a:pt x="357" y="140"/>
                    </a:lnTo>
                    <a:lnTo>
                      <a:pt x="347" y="150"/>
                    </a:lnTo>
                    <a:lnTo>
                      <a:pt x="347" y="159"/>
                    </a:lnTo>
                    <a:lnTo>
                      <a:pt x="328" y="169"/>
                    </a:lnTo>
                    <a:lnTo>
                      <a:pt x="328" y="205"/>
                    </a:lnTo>
                    <a:lnTo>
                      <a:pt x="299" y="232"/>
                    </a:lnTo>
                    <a:lnTo>
                      <a:pt x="299" y="251"/>
                    </a:lnTo>
                    <a:lnTo>
                      <a:pt x="288" y="259"/>
                    </a:lnTo>
                    <a:lnTo>
                      <a:pt x="288" y="270"/>
                    </a:lnTo>
                    <a:lnTo>
                      <a:pt x="280" y="278"/>
                    </a:lnTo>
                    <a:lnTo>
                      <a:pt x="280" y="316"/>
                    </a:lnTo>
                    <a:lnTo>
                      <a:pt x="288" y="316"/>
                    </a:lnTo>
                    <a:lnTo>
                      <a:pt x="288" y="335"/>
                    </a:lnTo>
                    <a:lnTo>
                      <a:pt x="280" y="345"/>
                    </a:lnTo>
                    <a:lnTo>
                      <a:pt x="280" y="353"/>
                    </a:lnTo>
                    <a:lnTo>
                      <a:pt x="47" y="362"/>
                    </a:lnTo>
                    <a:lnTo>
                      <a:pt x="47" y="307"/>
                    </a:lnTo>
                    <a:lnTo>
                      <a:pt x="29" y="307"/>
                    </a:lnTo>
                    <a:lnTo>
                      <a:pt x="10" y="297"/>
                    </a:lnTo>
                    <a:lnTo>
                      <a:pt x="20" y="121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Line 72"/>
              <p:cNvSpPr>
                <a:spLocks noChangeShapeType="1"/>
              </p:cNvSpPr>
              <p:nvPr/>
            </p:nvSpPr>
            <p:spPr bwMode="auto">
              <a:xfrm>
                <a:off x="568" y="4671"/>
                <a:ext cx="2" cy="1"/>
              </a:xfrm>
              <a:prstGeom prst="line">
                <a:avLst/>
              </a:pr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Line 73"/>
              <p:cNvSpPr>
                <a:spLocks noChangeShapeType="1"/>
              </p:cNvSpPr>
              <p:nvPr/>
            </p:nvSpPr>
            <p:spPr bwMode="auto">
              <a:xfrm>
                <a:off x="568" y="4671"/>
                <a:ext cx="2" cy="1"/>
              </a:xfrm>
              <a:prstGeom prst="line">
                <a:avLst/>
              </a:pr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Line 79"/>
              <p:cNvSpPr>
                <a:spLocks noChangeShapeType="1"/>
              </p:cNvSpPr>
              <p:nvPr/>
            </p:nvSpPr>
            <p:spPr bwMode="auto">
              <a:xfrm>
                <a:off x="427" y="4681"/>
                <a:ext cx="1" cy="2"/>
              </a:xfrm>
              <a:prstGeom prst="line">
                <a:avLst/>
              </a:pr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Line 86"/>
              <p:cNvSpPr>
                <a:spLocks noChangeShapeType="1"/>
              </p:cNvSpPr>
              <p:nvPr/>
            </p:nvSpPr>
            <p:spPr bwMode="auto">
              <a:xfrm>
                <a:off x="310" y="4636"/>
                <a:ext cx="3" cy="1"/>
              </a:xfrm>
              <a:prstGeom prst="line">
                <a:avLst/>
              </a:pr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87"/>
              <p:cNvSpPr>
                <a:spLocks/>
              </p:cNvSpPr>
              <p:nvPr/>
            </p:nvSpPr>
            <p:spPr bwMode="auto">
              <a:xfrm>
                <a:off x="1322" y="1802"/>
                <a:ext cx="527" cy="680"/>
              </a:xfrm>
              <a:custGeom>
                <a:avLst/>
                <a:gdLst>
                  <a:gd name="T0" fmla="*/ 386 w 434"/>
                  <a:gd name="T1" fmla="*/ 558 h 558"/>
                  <a:gd name="T2" fmla="*/ 434 w 434"/>
                  <a:gd name="T3" fmla="*/ 159 h 558"/>
                  <a:gd name="T4" fmla="*/ 291 w 434"/>
                  <a:gd name="T5" fmla="*/ 140 h 558"/>
                  <a:gd name="T6" fmla="*/ 309 w 434"/>
                  <a:gd name="T7" fmla="*/ 46 h 558"/>
                  <a:gd name="T8" fmla="*/ 96 w 434"/>
                  <a:gd name="T9" fmla="*/ 0 h 558"/>
                  <a:gd name="T10" fmla="*/ 0 w 434"/>
                  <a:gd name="T11" fmla="*/ 494 h 558"/>
                  <a:gd name="T12" fmla="*/ 386 w 434"/>
                  <a:gd name="T13" fmla="*/ 558 h 5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4"/>
                  <a:gd name="T22" fmla="*/ 0 h 558"/>
                  <a:gd name="T23" fmla="*/ 434 w 434"/>
                  <a:gd name="T24" fmla="*/ 558 h 5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4" h="558">
                    <a:moveTo>
                      <a:pt x="386" y="558"/>
                    </a:moveTo>
                    <a:lnTo>
                      <a:pt x="434" y="159"/>
                    </a:lnTo>
                    <a:lnTo>
                      <a:pt x="291" y="140"/>
                    </a:lnTo>
                    <a:lnTo>
                      <a:pt x="309" y="46"/>
                    </a:lnTo>
                    <a:lnTo>
                      <a:pt x="96" y="0"/>
                    </a:lnTo>
                    <a:lnTo>
                      <a:pt x="0" y="494"/>
                    </a:lnTo>
                    <a:lnTo>
                      <a:pt x="386" y="558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Freeform 88"/>
              <p:cNvSpPr>
                <a:spLocks/>
              </p:cNvSpPr>
              <p:nvPr/>
            </p:nvSpPr>
            <p:spPr bwMode="auto">
              <a:xfrm>
                <a:off x="1512" y="1848"/>
                <a:ext cx="68" cy="115"/>
              </a:xfrm>
              <a:custGeom>
                <a:avLst/>
                <a:gdLst>
                  <a:gd name="T0" fmla="*/ 8 w 56"/>
                  <a:gd name="T1" fmla="*/ 0 h 94"/>
                  <a:gd name="T2" fmla="*/ 8 w 56"/>
                  <a:gd name="T3" fmla="*/ 10 h 94"/>
                  <a:gd name="T4" fmla="*/ 0 w 56"/>
                  <a:gd name="T5" fmla="*/ 10 h 94"/>
                  <a:gd name="T6" fmla="*/ 0 w 56"/>
                  <a:gd name="T7" fmla="*/ 29 h 94"/>
                  <a:gd name="T8" fmla="*/ 8 w 56"/>
                  <a:gd name="T9" fmla="*/ 29 h 94"/>
                  <a:gd name="T10" fmla="*/ 8 w 56"/>
                  <a:gd name="T11" fmla="*/ 47 h 94"/>
                  <a:gd name="T12" fmla="*/ 0 w 56"/>
                  <a:gd name="T13" fmla="*/ 56 h 94"/>
                  <a:gd name="T14" fmla="*/ 8 w 56"/>
                  <a:gd name="T15" fmla="*/ 56 h 94"/>
                  <a:gd name="T16" fmla="*/ 0 w 56"/>
                  <a:gd name="T17" fmla="*/ 56 h 94"/>
                  <a:gd name="T18" fmla="*/ 0 w 56"/>
                  <a:gd name="T19" fmla="*/ 83 h 94"/>
                  <a:gd name="T20" fmla="*/ 0 w 56"/>
                  <a:gd name="T21" fmla="*/ 75 h 94"/>
                  <a:gd name="T22" fmla="*/ 8 w 56"/>
                  <a:gd name="T23" fmla="*/ 75 h 94"/>
                  <a:gd name="T24" fmla="*/ 8 w 56"/>
                  <a:gd name="T25" fmla="*/ 94 h 94"/>
                  <a:gd name="T26" fmla="*/ 47 w 56"/>
                  <a:gd name="T27" fmla="*/ 94 h 94"/>
                  <a:gd name="T28" fmla="*/ 47 w 56"/>
                  <a:gd name="T29" fmla="*/ 83 h 94"/>
                  <a:gd name="T30" fmla="*/ 56 w 56"/>
                  <a:gd name="T31" fmla="*/ 75 h 94"/>
                  <a:gd name="T32" fmla="*/ 47 w 56"/>
                  <a:gd name="T33" fmla="*/ 75 h 94"/>
                  <a:gd name="T34" fmla="*/ 37 w 56"/>
                  <a:gd name="T35" fmla="*/ 65 h 94"/>
                  <a:gd name="T36" fmla="*/ 37 w 56"/>
                  <a:gd name="T37" fmla="*/ 56 h 94"/>
                  <a:gd name="T38" fmla="*/ 47 w 56"/>
                  <a:gd name="T39" fmla="*/ 47 h 94"/>
                  <a:gd name="T40" fmla="*/ 56 w 56"/>
                  <a:gd name="T41" fmla="*/ 47 h 94"/>
                  <a:gd name="T42" fmla="*/ 56 w 56"/>
                  <a:gd name="T43" fmla="*/ 29 h 94"/>
                  <a:gd name="T44" fmla="*/ 47 w 56"/>
                  <a:gd name="T45" fmla="*/ 29 h 94"/>
                  <a:gd name="T46" fmla="*/ 47 w 56"/>
                  <a:gd name="T47" fmla="*/ 18 h 94"/>
                  <a:gd name="T48" fmla="*/ 29 w 56"/>
                  <a:gd name="T49" fmla="*/ 37 h 94"/>
                  <a:gd name="T50" fmla="*/ 29 w 56"/>
                  <a:gd name="T51" fmla="*/ 18 h 94"/>
                  <a:gd name="T52" fmla="*/ 18 w 56"/>
                  <a:gd name="T53" fmla="*/ 18 h 94"/>
                  <a:gd name="T54" fmla="*/ 18 w 56"/>
                  <a:gd name="T55" fmla="*/ 10 h 94"/>
                  <a:gd name="T56" fmla="*/ 29 w 56"/>
                  <a:gd name="T57" fmla="*/ 10 h 94"/>
                  <a:gd name="T58" fmla="*/ 18 w 56"/>
                  <a:gd name="T59" fmla="*/ 0 h 94"/>
                  <a:gd name="T60" fmla="*/ 8 w 56"/>
                  <a:gd name="T61" fmla="*/ 0 h 9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6"/>
                  <a:gd name="T94" fmla="*/ 0 h 94"/>
                  <a:gd name="T95" fmla="*/ 56 w 56"/>
                  <a:gd name="T96" fmla="*/ 94 h 9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6" h="94">
                    <a:moveTo>
                      <a:pt x="8" y="0"/>
                    </a:moveTo>
                    <a:lnTo>
                      <a:pt x="8" y="10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8" y="29"/>
                    </a:lnTo>
                    <a:lnTo>
                      <a:pt x="8" y="47"/>
                    </a:lnTo>
                    <a:lnTo>
                      <a:pt x="0" y="56"/>
                    </a:lnTo>
                    <a:lnTo>
                      <a:pt x="8" y="56"/>
                    </a:lnTo>
                    <a:lnTo>
                      <a:pt x="0" y="56"/>
                    </a:lnTo>
                    <a:lnTo>
                      <a:pt x="0" y="83"/>
                    </a:lnTo>
                    <a:lnTo>
                      <a:pt x="0" y="75"/>
                    </a:lnTo>
                    <a:lnTo>
                      <a:pt x="8" y="75"/>
                    </a:lnTo>
                    <a:lnTo>
                      <a:pt x="8" y="94"/>
                    </a:lnTo>
                    <a:lnTo>
                      <a:pt x="47" y="94"/>
                    </a:lnTo>
                    <a:lnTo>
                      <a:pt x="47" y="83"/>
                    </a:lnTo>
                    <a:lnTo>
                      <a:pt x="56" y="75"/>
                    </a:lnTo>
                    <a:lnTo>
                      <a:pt x="47" y="75"/>
                    </a:lnTo>
                    <a:lnTo>
                      <a:pt x="37" y="65"/>
                    </a:lnTo>
                    <a:lnTo>
                      <a:pt x="37" y="56"/>
                    </a:lnTo>
                    <a:lnTo>
                      <a:pt x="47" y="47"/>
                    </a:lnTo>
                    <a:lnTo>
                      <a:pt x="56" y="47"/>
                    </a:lnTo>
                    <a:lnTo>
                      <a:pt x="56" y="29"/>
                    </a:lnTo>
                    <a:lnTo>
                      <a:pt x="47" y="29"/>
                    </a:lnTo>
                    <a:lnTo>
                      <a:pt x="47" y="18"/>
                    </a:lnTo>
                    <a:lnTo>
                      <a:pt x="29" y="37"/>
                    </a:lnTo>
                    <a:lnTo>
                      <a:pt x="29" y="18"/>
                    </a:lnTo>
                    <a:lnTo>
                      <a:pt x="18" y="18"/>
                    </a:lnTo>
                    <a:lnTo>
                      <a:pt x="18" y="10"/>
                    </a:lnTo>
                    <a:lnTo>
                      <a:pt x="29" y="10"/>
                    </a:lnTo>
                    <a:lnTo>
                      <a:pt x="18" y="0"/>
                    </a:lnTo>
                    <a:lnTo>
                      <a:pt x="8" y="0"/>
                    </a:lnTo>
                    <a:close/>
                  </a:path>
                </a:pathLst>
              </a:custGeom>
              <a:grpFill/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4" name="5-Point Star 83"/>
            <p:cNvSpPr/>
            <p:nvPr/>
          </p:nvSpPr>
          <p:spPr>
            <a:xfrm>
              <a:off x="1406811" y="596900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5" name="5-Point Star 84"/>
            <p:cNvSpPr/>
            <p:nvPr/>
          </p:nvSpPr>
          <p:spPr>
            <a:xfrm>
              <a:off x="1175044" y="1008063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6" name="5-Point Star 85"/>
            <p:cNvSpPr/>
            <p:nvPr/>
          </p:nvSpPr>
          <p:spPr>
            <a:xfrm>
              <a:off x="903590" y="2522538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7" name="5-Point Star 86"/>
            <p:cNvSpPr/>
            <p:nvPr/>
          </p:nvSpPr>
          <p:spPr>
            <a:xfrm>
              <a:off x="1159169" y="3141663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8" name="5-Point Star 87"/>
            <p:cNvSpPr/>
            <p:nvPr/>
          </p:nvSpPr>
          <p:spPr>
            <a:xfrm>
              <a:off x="1213143" y="3182938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9" name="5-Point Star 88"/>
            <p:cNvSpPr/>
            <p:nvPr/>
          </p:nvSpPr>
          <p:spPr>
            <a:xfrm>
              <a:off x="1195680" y="3227388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0" name="5-Point Star 89"/>
            <p:cNvSpPr/>
            <p:nvPr/>
          </p:nvSpPr>
          <p:spPr>
            <a:xfrm>
              <a:off x="2456112" y="2143125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1" name="5-Point Star 90"/>
            <p:cNvSpPr/>
            <p:nvPr/>
          </p:nvSpPr>
          <p:spPr>
            <a:xfrm>
              <a:off x="1417923" y="3562350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2" name="5-Point Star 91"/>
            <p:cNvSpPr/>
            <p:nvPr/>
          </p:nvSpPr>
          <p:spPr>
            <a:xfrm>
              <a:off x="2256094" y="3554413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3" name="5-Point Star 92"/>
            <p:cNvSpPr/>
            <p:nvPr/>
          </p:nvSpPr>
          <p:spPr>
            <a:xfrm>
              <a:off x="2418013" y="3914775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4" name="5-Point Star 93"/>
            <p:cNvSpPr/>
            <p:nvPr/>
          </p:nvSpPr>
          <p:spPr>
            <a:xfrm>
              <a:off x="2979969" y="3319463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3411754" y="2674938"/>
              <a:ext cx="65086" cy="69850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6" name="5-Point Star 95"/>
            <p:cNvSpPr/>
            <p:nvPr/>
          </p:nvSpPr>
          <p:spPr>
            <a:xfrm>
              <a:off x="4237226" y="4460875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7" name="5-Point Star 96"/>
            <p:cNvSpPr/>
            <p:nvPr/>
          </p:nvSpPr>
          <p:spPr>
            <a:xfrm>
              <a:off x="4361047" y="4217988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8" name="5-Point Star 97"/>
            <p:cNvSpPr/>
            <p:nvPr/>
          </p:nvSpPr>
          <p:spPr>
            <a:xfrm>
              <a:off x="4473756" y="3913188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9" name="5-Point Star 98"/>
            <p:cNvSpPr/>
            <p:nvPr/>
          </p:nvSpPr>
          <p:spPr>
            <a:xfrm>
              <a:off x="4724572" y="2674938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5-Point Star 99"/>
            <p:cNvSpPr/>
            <p:nvPr/>
          </p:nvSpPr>
          <p:spPr>
            <a:xfrm>
              <a:off x="4773782" y="4427538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1" name="5-Point Star 100"/>
            <p:cNvSpPr/>
            <p:nvPr/>
          </p:nvSpPr>
          <p:spPr>
            <a:xfrm>
              <a:off x="5076985" y="4044950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2" name="5-Point Star 101"/>
            <p:cNvSpPr/>
            <p:nvPr/>
          </p:nvSpPr>
          <p:spPr>
            <a:xfrm>
              <a:off x="5259541" y="3433763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3" name="5-Point Star 102"/>
            <p:cNvSpPr/>
            <p:nvPr/>
          </p:nvSpPr>
          <p:spPr>
            <a:xfrm>
              <a:off x="5621478" y="3405188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" name="5-Point Star 103"/>
            <p:cNvSpPr/>
            <p:nvPr/>
          </p:nvSpPr>
          <p:spPr>
            <a:xfrm>
              <a:off x="5407174" y="2789238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5" name="5-Point Star 104"/>
            <p:cNvSpPr/>
            <p:nvPr/>
          </p:nvSpPr>
          <p:spPr>
            <a:xfrm>
              <a:off x="6080251" y="3197225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6" name="5-Point Star 105"/>
            <p:cNvSpPr/>
            <p:nvPr/>
          </p:nvSpPr>
          <p:spPr>
            <a:xfrm>
              <a:off x="5704025" y="2133600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7" name="5-Point Star 106"/>
            <p:cNvSpPr/>
            <p:nvPr/>
          </p:nvSpPr>
          <p:spPr>
            <a:xfrm>
              <a:off x="5691326" y="1897063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8" name="5-Point Star 107"/>
            <p:cNvSpPr/>
            <p:nvPr/>
          </p:nvSpPr>
          <p:spPr>
            <a:xfrm>
              <a:off x="5537344" y="1839913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9" name="5-Point Star 108"/>
            <p:cNvSpPr/>
            <p:nvPr/>
          </p:nvSpPr>
          <p:spPr>
            <a:xfrm>
              <a:off x="4994438" y="1563688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0" name="5-Point Star 109"/>
            <p:cNvSpPr/>
            <p:nvPr/>
          </p:nvSpPr>
          <p:spPr>
            <a:xfrm>
              <a:off x="6065963" y="3751263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1" name="5-Point Star 110"/>
            <p:cNvSpPr/>
            <p:nvPr/>
          </p:nvSpPr>
          <p:spPr>
            <a:xfrm>
              <a:off x="6566009" y="3671888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2" name="5-Point Star 111"/>
            <p:cNvSpPr/>
            <p:nvPr/>
          </p:nvSpPr>
          <p:spPr>
            <a:xfrm>
              <a:off x="6889848" y="4337050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3" name="5-Point Star 112"/>
            <p:cNvSpPr/>
            <p:nvPr/>
          </p:nvSpPr>
          <p:spPr>
            <a:xfrm>
              <a:off x="7047004" y="4508500"/>
              <a:ext cx="153983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4" name="5-Point Star 113"/>
            <p:cNvSpPr/>
            <p:nvPr/>
          </p:nvSpPr>
          <p:spPr>
            <a:xfrm>
              <a:off x="6883498" y="4622800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5" name="5-Point Star 114"/>
            <p:cNvSpPr/>
            <p:nvPr/>
          </p:nvSpPr>
          <p:spPr>
            <a:xfrm>
              <a:off x="6889848" y="4714875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6" name="5-Point Star 115"/>
            <p:cNvSpPr/>
            <p:nvPr/>
          </p:nvSpPr>
          <p:spPr>
            <a:xfrm>
              <a:off x="7285121" y="4995863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7" name="5-Point Star 116"/>
            <p:cNvSpPr/>
            <p:nvPr/>
          </p:nvSpPr>
          <p:spPr>
            <a:xfrm>
              <a:off x="7139076" y="3648075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8" name="5-Point Star 117"/>
            <p:cNvSpPr/>
            <p:nvPr/>
          </p:nvSpPr>
          <p:spPr>
            <a:xfrm>
              <a:off x="6943821" y="3482975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9" name="5-Point Star 118"/>
            <p:cNvSpPr/>
            <p:nvPr/>
          </p:nvSpPr>
          <p:spPr>
            <a:xfrm>
              <a:off x="6932708" y="3159125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0" name="5-Point Star 119"/>
            <p:cNvSpPr/>
            <p:nvPr/>
          </p:nvSpPr>
          <p:spPr>
            <a:xfrm>
              <a:off x="7169238" y="3098800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1" name="5-Point Star 120"/>
            <p:cNvSpPr/>
            <p:nvPr/>
          </p:nvSpPr>
          <p:spPr>
            <a:xfrm>
              <a:off x="7467678" y="2825750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2" name="5-Point Star 121"/>
            <p:cNvSpPr/>
            <p:nvPr/>
          </p:nvSpPr>
          <p:spPr>
            <a:xfrm>
              <a:off x="7310520" y="2720975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3" name="5-Point Star 122"/>
            <p:cNvSpPr/>
            <p:nvPr/>
          </p:nvSpPr>
          <p:spPr>
            <a:xfrm>
              <a:off x="7378781" y="2471738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4" name="5-Point Star 123"/>
            <p:cNvSpPr/>
            <p:nvPr/>
          </p:nvSpPr>
          <p:spPr>
            <a:xfrm>
              <a:off x="7529588" y="2190750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5" name="5-Point Star 124"/>
            <p:cNvSpPr/>
            <p:nvPr/>
          </p:nvSpPr>
          <p:spPr>
            <a:xfrm>
              <a:off x="6637443" y="2132013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6" name="5-Point Star 125"/>
            <p:cNvSpPr/>
            <p:nvPr/>
          </p:nvSpPr>
          <p:spPr>
            <a:xfrm>
              <a:off x="6053263" y="2517775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7" name="5-Point Star 126"/>
            <p:cNvSpPr/>
            <p:nvPr/>
          </p:nvSpPr>
          <p:spPr>
            <a:xfrm>
              <a:off x="6369166" y="2609850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8" name="5-Point Star 127"/>
            <p:cNvSpPr/>
            <p:nvPr/>
          </p:nvSpPr>
          <p:spPr>
            <a:xfrm>
              <a:off x="6935883" y="2292350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9" name="5-Point Star 128"/>
            <p:cNvSpPr/>
            <p:nvPr/>
          </p:nvSpPr>
          <p:spPr>
            <a:xfrm>
              <a:off x="6991444" y="1736725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0" name="5-Point Star 129"/>
            <p:cNvSpPr/>
            <p:nvPr/>
          </p:nvSpPr>
          <p:spPr>
            <a:xfrm>
              <a:off x="7601023" y="1731963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1" name="5-Point Star 130"/>
            <p:cNvSpPr/>
            <p:nvPr/>
          </p:nvSpPr>
          <p:spPr>
            <a:xfrm>
              <a:off x="7789929" y="1998663"/>
              <a:ext cx="152395" cy="152400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4" name="5-Point Star 133"/>
            <p:cNvSpPr/>
            <p:nvPr/>
          </p:nvSpPr>
          <p:spPr>
            <a:xfrm>
              <a:off x="7969311" y="1673225"/>
              <a:ext cx="90484" cy="80963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5" name="5-Point Star 134"/>
            <p:cNvSpPr/>
            <p:nvPr/>
          </p:nvSpPr>
          <p:spPr>
            <a:xfrm>
              <a:off x="7829616" y="1719263"/>
              <a:ext cx="90484" cy="80962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6" name="5-Point Star 135"/>
            <p:cNvSpPr/>
            <p:nvPr/>
          </p:nvSpPr>
          <p:spPr>
            <a:xfrm>
              <a:off x="7807391" y="1431925"/>
              <a:ext cx="90484" cy="80963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7" name="5-Point Star 136"/>
            <p:cNvSpPr/>
            <p:nvPr/>
          </p:nvSpPr>
          <p:spPr>
            <a:xfrm>
              <a:off x="7983597" y="1530350"/>
              <a:ext cx="90485" cy="80963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8" name="5-Point Star 137"/>
            <p:cNvSpPr/>
            <p:nvPr/>
          </p:nvSpPr>
          <p:spPr>
            <a:xfrm>
              <a:off x="8113768" y="1241425"/>
              <a:ext cx="90485" cy="80963"/>
            </a:xfrm>
            <a:prstGeom prst="star5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084" name="TextBox 138"/>
            <p:cNvSpPr txBox="1">
              <a:spLocks noChangeArrowheads="1"/>
            </p:cNvSpPr>
            <p:nvPr/>
          </p:nvSpPr>
          <p:spPr bwMode="auto">
            <a:xfrm>
              <a:off x="955040" y="1105408"/>
              <a:ext cx="7620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Portland</a:t>
              </a:r>
            </a:p>
          </p:txBody>
        </p:sp>
        <p:sp>
          <p:nvSpPr>
            <p:cNvPr id="38085" name="TextBox 139"/>
            <p:cNvSpPr txBox="1">
              <a:spLocks noChangeArrowheads="1"/>
            </p:cNvSpPr>
            <p:nvPr/>
          </p:nvSpPr>
          <p:spPr bwMode="auto">
            <a:xfrm>
              <a:off x="1186688" y="678688"/>
              <a:ext cx="7620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Seattle</a:t>
              </a:r>
            </a:p>
          </p:txBody>
        </p:sp>
        <p:sp>
          <p:nvSpPr>
            <p:cNvPr id="38086" name="TextBox 140"/>
            <p:cNvSpPr txBox="1">
              <a:spLocks noChangeArrowheads="1"/>
            </p:cNvSpPr>
            <p:nvPr/>
          </p:nvSpPr>
          <p:spPr bwMode="auto">
            <a:xfrm>
              <a:off x="2146554" y="2240260"/>
              <a:ext cx="92659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Salt Lake City</a:t>
              </a:r>
            </a:p>
          </p:txBody>
        </p:sp>
        <p:sp>
          <p:nvSpPr>
            <p:cNvPr id="38087" name="TextBox 141"/>
            <p:cNvSpPr txBox="1">
              <a:spLocks noChangeArrowheads="1"/>
            </p:cNvSpPr>
            <p:nvPr/>
          </p:nvSpPr>
          <p:spPr bwMode="auto">
            <a:xfrm>
              <a:off x="516128" y="2952496"/>
              <a:ext cx="81076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Los Angeles</a:t>
              </a:r>
            </a:p>
          </p:txBody>
        </p:sp>
        <p:sp>
          <p:nvSpPr>
            <p:cNvPr id="38088" name="TextBox 142"/>
            <p:cNvSpPr txBox="1">
              <a:spLocks noChangeArrowheads="1"/>
            </p:cNvSpPr>
            <p:nvPr/>
          </p:nvSpPr>
          <p:spPr bwMode="auto">
            <a:xfrm>
              <a:off x="1278128" y="3019552"/>
              <a:ext cx="81076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Loma Linda</a:t>
              </a:r>
            </a:p>
          </p:txBody>
        </p:sp>
        <p:sp>
          <p:nvSpPr>
            <p:cNvPr id="38089" name="TextBox 143"/>
            <p:cNvSpPr txBox="1">
              <a:spLocks noChangeArrowheads="1"/>
            </p:cNvSpPr>
            <p:nvPr/>
          </p:nvSpPr>
          <p:spPr bwMode="auto">
            <a:xfrm>
              <a:off x="528320" y="3275584"/>
              <a:ext cx="81076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Long Beach</a:t>
              </a:r>
            </a:p>
          </p:txBody>
        </p:sp>
        <p:sp>
          <p:nvSpPr>
            <p:cNvPr id="38090" name="TextBox 144"/>
            <p:cNvSpPr txBox="1">
              <a:spLocks noChangeArrowheads="1"/>
            </p:cNvSpPr>
            <p:nvPr/>
          </p:nvSpPr>
          <p:spPr bwMode="auto">
            <a:xfrm>
              <a:off x="795645" y="3527112"/>
              <a:ext cx="74752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San Diego</a:t>
              </a:r>
            </a:p>
          </p:txBody>
        </p:sp>
        <p:sp>
          <p:nvSpPr>
            <p:cNvPr id="38091" name="TextBox 145"/>
            <p:cNvSpPr txBox="1">
              <a:spLocks noChangeArrowheads="1"/>
            </p:cNvSpPr>
            <p:nvPr/>
          </p:nvSpPr>
          <p:spPr bwMode="auto">
            <a:xfrm>
              <a:off x="989584" y="2510465"/>
              <a:ext cx="7620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Palo Alto</a:t>
              </a:r>
            </a:p>
          </p:txBody>
        </p:sp>
        <p:sp>
          <p:nvSpPr>
            <p:cNvPr id="38092" name="TextBox 146"/>
            <p:cNvSpPr txBox="1">
              <a:spLocks noChangeArrowheads="1"/>
            </p:cNvSpPr>
            <p:nvPr/>
          </p:nvSpPr>
          <p:spPr bwMode="auto">
            <a:xfrm>
              <a:off x="2009648" y="3354832"/>
              <a:ext cx="72542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Phoenix</a:t>
              </a:r>
            </a:p>
          </p:txBody>
        </p:sp>
        <p:sp>
          <p:nvSpPr>
            <p:cNvPr id="38093" name="TextBox 147"/>
            <p:cNvSpPr txBox="1">
              <a:spLocks noChangeArrowheads="1"/>
            </p:cNvSpPr>
            <p:nvPr/>
          </p:nvSpPr>
          <p:spPr bwMode="auto">
            <a:xfrm>
              <a:off x="2223008" y="3720592"/>
              <a:ext cx="566928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Tucson</a:t>
              </a:r>
            </a:p>
          </p:txBody>
        </p:sp>
        <p:sp>
          <p:nvSpPr>
            <p:cNvPr id="38094" name="TextBox 148"/>
            <p:cNvSpPr txBox="1">
              <a:spLocks noChangeArrowheads="1"/>
            </p:cNvSpPr>
            <p:nvPr/>
          </p:nvSpPr>
          <p:spPr bwMode="auto">
            <a:xfrm>
              <a:off x="3055565" y="2715514"/>
              <a:ext cx="1013979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800000"/>
                  </a:solidFill>
                  <a:cs typeface="Arial" panose="020B0604020202020204" pitchFamily="34" charset="0"/>
                </a:rPr>
                <a:t>Denver: 4,202</a:t>
              </a:r>
            </a:p>
          </p:txBody>
        </p:sp>
        <p:sp>
          <p:nvSpPr>
            <p:cNvPr id="38095" name="TextBox 149"/>
            <p:cNvSpPr txBox="1">
              <a:spLocks noChangeArrowheads="1"/>
            </p:cNvSpPr>
            <p:nvPr/>
          </p:nvSpPr>
          <p:spPr bwMode="auto">
            <a:xfrm>
              <a:off x="2692400" y="3397504"/>
              <a:ext cx="9814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Albuquerque</a:t>
              </a:r>
            </a:p>
          </p:txBody>
        </p:sp>
        <p:sp>
          <p:nvSpPr>
            <p:cNvPr id="38096" name="TextBox 150"/>
            <p:cNvSpPr txBox="1">
              <a:spLocks noChangeArrowheads="1"/>
            </p:cNvSpPr>
            <p:nvPr/>
          </p:nvSpPr>
          <p:spPr bwMode="auto">
            <a:xfrm>
              <a:off x="4047377" y="3871330"/>
              <a:ext cx="49377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Dallas</a:t>
              </a:r>
            </a:p>
          </p:txBody>
        </p:sp>
        <p:sp>
          <p:nvSpPr>
            <p:cNvPr id="38097" name="TextBox 151"/>
            <p:cNvSpPr txBox="1">
              <a:spLocks noChangeArrowheads="1"/>
            </p:cNvSpPr>
            <p:nvPr/>
          </p:nvSpPr>
          <p:spPr bwMode="auto">
            <a:xfrm>
              <a:off x="3864497" y="4184448"/>
              <a:ext cx="64617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Temple</a:t>
              </a:r>
            </a:p>
          </p:txBody>
        </p:sp>
        <p:sp>
          <p:nvSpPr>
            <p:cNvPr id="38098" name="TextBox 152"/>
            <p:cNvSpPr txBox="1">
              <a:spLocks noChangeArrowheads="1"/>
            </p:cNvSpPr>
            <p:nvPr/>
          </p:nvSpPr>
          <p:spPr bwMode="auto">
            <a:xfrm>
              <a:off x="3892204" y="4558518"/>
              <a:ext cx="83127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San Antonio</a:t>
              </a:r>
            </a:p>
          </p:txBody>
        </p:sp>
        <p:sp>
          <p:nvSpPr>
            <p:cNvPr id="38099" name="TextBox 153"/>
            <p:cNvSpPr txBox="1">
              <a:spLocks noChangeArrowheads="1"/>
            </p:cNvSpPr>
            <p:nvPr/>
          </p:nvSpPr>
          <p:spPr bwMode="auto">
            <a:xfrm>
              <a:off x="4521202" y="4242639"/>
              <a:ext cx="64617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Houston</a:t>
              </a:r>
            </a:p>
          </p:txBody>
        </p:sp>
        <p:sp>
          <p:nvSpPr>
            <p:cNvPr id="38100" name="TextBox 154"/>
            <p:cNvSpPr txBox="1">
              <a:spLocks noChangeArrowheads="1"/>
            </p:cNvSpPr>
            <p:nvPr/>
          </p:nvSpPr>
          <p:spPr bwMode="auto">
            <a:xfrm>
              <a:off x="5150196" y="4001570"/>
              <a:ext cx="78693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Shreveport</a:t>
              </a:r>
            </a:p>
          </p:txBody>
        </p:sp>
        <p:sp>
          <p:nvSpPr>
            <p:cNvPr id="38101" name="TextBox 155"/>
            <p:cNvSpPr txBox="1">
              <a:spLocks noChangeArrowheads="1"/>
            </p:cNvSpPr>
            <p:nvPr/>
          </p:nvSpPr>
          <p:spPr bwMode="auto">
            <a:xfrm>
              <a:off x="4947935" y="3522205"/>
              <a:ext cx="78693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Little Rock</a:t>
              </a:r>
            </a:p>
          </p:txBody>
        </p:sp>
        <p:sp>
          <p:nvSpPr>
            <p:cNvPr id="38102" name="TextBox 156"/>
            <p:cNvSpPr txBox="1">
              <a:spLocks noChangeArrowheads="1"/>
            </p:cNvSpPr>
            <p:nvPr/>
          </p:nvSpPr>
          <p:spPr bwMode="auto">
            <a:xfrm>
              <a:off x="5466098" y="3214633"/>
              <a:ext cx="78693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solidFill>
                    <a:srgbClr val="10253F"/>
                  </a:solidFill>
                  <a:cs typeface="Arial" panose="020B0604020202020204" pitchFamily="34" charset="0"/>
                </a:rPr>
                <a:t>Memphis</a:t>
              </a:r>
            </a:p>
          </p:txBody>
        </p:sp>
        <p:sp>
          <p:nvSpPr>
            <p:cNvPr id="38103" name="TextBox 157"/>
            <p:cNvSpPr txBox="1">
              <a:spLocks noChangeArrowheads="1"/>
            </p:cNvSpPr>
            <p:nvPr/>
          </p:nvSpPr>
          <p:spPr bwMode="auto">
            <a:xfrm>
              <a:off x="4069544" y="2776829"/>
              <a:ext cx="88670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Leavenworth</a:t>
              </a:r>
            </a:p>
          </p:txBody>
        </p:sp>
        <p:sp>
          <p:nvSpPr>
            <p:cNvPr id="38104" name="TextBox 158"/>
            <p:cNvSpPr txBox="1">
              <a:spLocks noChangeArrowheads="1"/>
            </p:cNvSpPr>
            <p:nvPr/>
          </p:nvSpPr>
          <p:spPr bwMode="auto">
            <a:xfrm>
              <a:off x="4886963" y="2812847"/>
              <a:ext cx="88670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St. Louis</a:t>
              </a:r>
            </a:p>
          </p:txBody>
        </p:sp>
        <p:sp>
          <p:nvSpPr>
            <p:cNvPr id="38105" name="TextBox 159"/>
            <p:cNvSpPr txBox="1">
              <a:spLocks noChangeArrowheads="1"/>
            </p:cNvSpPr>
            <p:nvPr/>
          </p:nvSpPr>
          <p:spPr bwMode="auto">
            <a:xfrm>
              <a:off x="4654209" y="1377522"/>
              <a:ext cx="88670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Minneapolis</a:t>
              </a:r>
            </a:p>
          </p:txBody>
        </p:sp>
        <p:sp>
          <p:nvSpPr>
            <p:cNvPr id="38106" name="TextBox 160"/>
            <p:cNvSpPr txBox="1">
              <a:spLocks noChangeArrowheads="1"/>
            </p:cNvSpPr>
            <p:nvPr/>
          </p:nvSpPr>
          <p:spPr bwMode="auto">
            <a:xfrm>
              <a:off x="5033816" y="1712801"/>
              <a:ext cx="6705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Madison</a:t>
              </a:r>
            </a:p>
          </p:txBody>
        </p:sp>
        <p:sp>
          <p:nvSpPr>
            <p:cNvPr id="38107" name="TextBox 161"/>
            <p:cNvSpPr txBox="1">
              <a:spLocks noChangeArrowheads="1"/>
            </p:cNvSpPr>
            <p:nvPr/>
          </p:nvSpPr>
          <p:spPr bwMode="auto">
            <a:xfrm>
              <a:off x="5762564" y="1865203"/>
              <a:ext cx="79525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Milwaukee</a:t>
              </a:r>
            </a:p>
          </p:txBody>
        </p:sp>
        <p:sp>
          <p:nvSpPr>
            <p:cNvPr id="38108" name="TextBox 162"/>
            <p:cNvSpPr txBox="1">
              <a:spLocks noChangeArrowheads="1"/>
            </p:cNvSpPr>
            <p:nvPr/>
          </p:nvSpPr>
          <p:spPr bwMode="auto">
            <a:xfrm>
              <a:off x="5308143" y="2092416"/>
              <a:ext cx="6705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Hines</a:t>
              </a:r>
            </a:p>
          </p:txBody>
        </p:sp>
        <p:sp>
          <p:nvSpPr>
            <p:cNvPr id="38109" name="TextBox 163"/>
            <p:cNvSpPr txBox="1">
              <a:spLocks noChangeArrowheads="1"/>
            </p:cNvSpPr>
            <p:nvPr/>
          </p:nvSpPr>
          <p:spPr bwMode="auto">
            <a:xfrm>
              <a:off x="5311713" y="2459327"/>
              <a:ext cx="84311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Indianapolis</a:t>
              </a:r>
            </a:p>
          </p:txBody>
        </p:sp>
        <p:sp>
          <p:nvSpPr>
            <p:cNvPr id="38110" name="TextBox 164"/>
            <p:cNvSpPr txBox="1">
              <a:spLocks noChangeArrowheads="1"/>
            </p:cNvSpPr>
            <p:nvPr/>
          </p:nvSpPr>
          <p:spPr bwMode="auto">
            <a:xfrm>
              <a:off x="5920941" y="2682349"/>
              <a:ext cx="86729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Cincinnati</a:t>
              </a:r>
            </a:p>
          </p:txBody>
        </p:sp>
        <p:sp>
          <p:nvSpPr>
            <p:cNvPr id="38111" name="TextBox 165"/>
            <p:cNvSpPr txBox="1">
              <a:spLocks noChangeArrowheads="1"/>
            </p:cNvSpPr>
            <p:nvPr/>
          </p:nvSpPr>
          <p:spPr bwMode="auto">
            <a:xfrm>
              <a:off x="6208689" y="2213061"/>
              <a:ext cx="86729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Cleveland</a:t>
              </a:r>
            </a:p>
          </p:txBody>
        </p:sp>
        <p:sp>
          <p:nvSpPr>
            <p:cNvPr id="38112" name="TextBox 166"/>
            <p:cNvSpPr txBox="1">
              <a:spLocks noChangeArrowheads="1"/>
            </p:cNvSpPr>
            <p:nvPr/>
          </p:nvSpPr>
          <p:spPr bwMode="auto">
            <a:xfrm>
              <a:off x="6488891" y="2452624"/>
              <a:ext cx="102370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Washington DC</a:t>
              </a:r>
            </a:p>
          </p:txBody>
        </p:sp>
        <p:sp>
          <p:nvSpPr>
            <p:cNvPr id="38113" name="TextBox 167"/>
            <p:cNvSpPr txBox="1">
              <a:spLocks noChangeArrowheads="1"/>
            </p:cNvSpPr>
            <p:nvPr/>
          </p:nvSpPr>
          <p:spPr bwMode="auto">
            <a:xfrm>
              <a:off x="6510731" y="1704485"/>
              <a:ext cx="64006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Buffalo</a:t>
              </a:r>
            </a:p>
          </p:txBody>
        </p:sp>
        <p:sp>
          <p:nvSpPr>
            <p:cNvPr id="38114" name="TextBox 168"/>
            <p:cNvSpPr txBox="1">
              <a:spLocks noChangeArrowheads="1"/>
            </p:cNvSpPr>
            <p:nvPr/>
          </p:nvSpPr>
          <p:spPr bwMode="auto">
            <a:xfrm>
              <a:off x="6838390" y="2112617"/>
              <a:ext cx="80354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Pittsburgh</a:t>
              </a:r>
            </a:p>
          </p:txBody>
        </p:sp>
        <p:sp>
          <p:nvSpPr>
            <p:cNvPr id="38115" name="TextBox 169"/>
            <p:cNvSpPr txBox="1">
              <a:spLocks noChangeArrowheads="1"/>
            </p:cNvSpPr>
            <p:nvPr/>
          </p:nvSpPr>
          <p:spPr bwMode="auto">
            <a:xfrm>
              <a:off x="7599679" y="2164455"/>
              <a:ext cx="82850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Philadelphia</a:t>
              </a:r>
            </a:p>
          </p:txBody>
        </p:sp>
        <p:sp>
          <p:nvSpPr>
            <p:cNvPr id="38116" name="TextBox 170"/>
            <p:cNvSpPr txBox="1">
              <a:spLocks noChangeArrowheads="1"/>
            </p:cNvSpPr>
            <p:nvPr/>
          </p:nvSpPr>
          <p:spPr bwMode="auto">
            <a:xfrm>
              <a:off x="7140863" y="1690627"/>
              <a:ext cx="56803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Albany</a:t>
              </a:r>
            </a:p>
          </p:txBody>
        </p:sp>
        <p:sp>
          <p:nvSpPr>
            <p:cNvPr id="38117" name="TextBox 171"/>
            <p:cNvSpPr txBox="1">
              <a:spLocks noChangeArrowheads="1"/>
            </p:cNvSpPr>
            <p:nvPr/>
          </p:nvSpPr>
          <p:spPr bwMode="auto">
            <a:xfrm>
              <a:off x="7849056" y="1976030"/>
              <a:ext cx="82850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Manhattan</a:t>
              </a:r>
            </a:p>
          </p:txBody>
        </p:sp>
        <p:sp>
          <p:nvSpPr>
            <p:cNvPr id="38118" name="TextBox 172"/>
            <p:cNvSpPr txBox="1">
              <a:spLocks noChangeArrowheads="1"/>
            </p:cNvSpPr>
            <p:nvPr/>
          </p:nvSpPr>
          <p:spPr bwMode="auto">
            <a:xfrm>
              <a:off x="7969020" y="1753918"/>
              <a:ext cx="142105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800000"/>
                  </a:solidFill>
                  <a:cs typeface="Arial" panose="020B0604020202020204" pitchFamily="34" charset="0"/>
                </a:rPr>
                <a:t>West Haven: 6,513</a:t>
              </a:r>
            </a:p>
          </p:txBody>
        </p:sp>
        <p:sp>
          <p:nvSpPr>
            <p:cNvPr id="38119" name="TextBox 174"/>
            <p:cNvSpPr txBox="1">
              <a:spLocks noChangeArrowheads="1"/>
            </p:cNvSpPr>
            <p:nvPr/>
          </p:nvSpPr>
          <p:spPr bwMode="auto">
            <a:xfrm>
              <a:off x="6676970" y="2704777"/>
              <a:ext cx="74537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Richmond</a:t>
              </a:r>
            </a:p>
          </p:txBody>
        </p:sp>
        <p:sp>
          <p:nvSpPr>
            <p:cNvPr id="38120" name="TextBox 175"/>
            <p:cNvSpPr txBox="1">
              <a:spLocks noChangeArrowheads="1"/>
            </p:cNvSpPr>
            <p:nvPr/>
          </p:nvSpPr>
          <p:spPr bwMode="auto">
            <a:xfrm>
              <a:off x="7549803" y="2785132"/>
              <a:ext cx="74537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Hampton</a:t>
              </a:r>
            </a:p>
          </p:txBody>
        </p:sp>
        <p:sp>
          <p:nvSpPr>
            <p:cNvPr id="38121" name="TextBox 176"/>
            <p:cNvSpPr txBox="1">
              <a:spLocks noChangeArrowheads="1"/>
            </p:cNvSpPr>
            <p:nvPr/>
          </p:nvSpPr>
          <p:spPr bwMode="auto">
            <a:xfrm>
              <a:off x="7269481" y="3066139"/>
              <a:ext cx="74537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Durham</a:t>
              </a:r>
            </a:p>
          </p:txBody>
        </p:sp>
        <p:sp>
          <p:nvSpPr>
            <p:cNvPr id="38122" name="TextBox 177"/>
            <p:cNvSpPr txBox="1">
              <a:spLocks noChangeArrowheads="1"/>
            </p:cNvSpPr>
            <p:nvPr/>
          </p:nvSpPr>
          <p:spPr bwMode="auto">
            <a:xfrm>
              <a:off x="7023327" y="3439067"/>
              <a:ext cx="74537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Columbia</a:t>
              </a:r>
            </a:p>
          </p:txBody>
        </p:sp>
        <p:sp>
          <p:nvSpPr>
            <p:cNvPr id="38123" name="TextBox 178"/>
            <p:cNvSpPr txBox="1">
              <a:spLocks noChangeArrowheads="1"/>
            </p:cNvSpPr>
            <p:nvPr/>
          </p:nvSpPr>
          <p:spPr bwMode="auto">
            <a:xfrm>
              <a:off x="5859799" y="3006816"/>
              <a:ext cx="74535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Nashville</a:t>
              </a:r>
            </a:p>
          </p:txBody>
        </p:sp>
        <p:sp>
          <p:nvSpPr>
            <p:cNvPr id="38124" name="TextBox 179"/>
            <p:cNvSpPr txBox="1">
              <a:spLocks noChangeArrowheads="1"/>
            </p:cNvSpPr>
            <p:nvPr/>
          </p:nvSpPr>
          <p:spPr bwMode="auto">
            <a:xfrm>
              <a:off x="6345961" y="3121797"/>
              <a:ext cx="67194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Salisbury</a:t>
              </a:r>
            </a:p>
          </p:txBody>
        </p:sp>
        <p:sp>
          <p:nvSpPr>
            <p:cNvPr id="38125" name="TextBox 180"/>
            <p:cNvSpPr txBox="1">
              <a:spLocks noChangeArrowheads="1"/>
            </p:cNvSpPr>
            <p:nvPr/>
          </p:nvSpPr>
          <p:spPr bwMode="auto">
            <a:xfrm>
              <a:off x="7225604" y="3646886"/>
              <a:ext cx="74537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Charleston</a:t>
              </a:r>
            </a:p>
          </p:txBody>
        </p:sp>
        <p:sp>
          <p:nvSpPr>
            <p:cNvPr id="38126" name="TextBox 181"/>
            <p:cNvSpPr txBox="1">
              <a:spLocks noChangeArrowheads="1"/>
            </p:cNvSpPr>
            <p:nvPr/>
          </p:nvSpPr>
          <p:spPr bwMode="auto">
            <a:xfrm>
              <a:off x="6386016" y="3777118"/>
              <a:ext cx="74537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Atlanta</a:t>
              </a:r>
            </a:p>
          </p:txBody>
        </p:sp>
        <p:sp>
          <p:nvSpPr>
            <p:cNvPr id="38127" name="TextBox 182"/>
            <p:cNvSpPr txBox="1">
              <a:spLocks noChangeArrowheads="1"/>
            </p:cNvSpPr>
            <p:nvPr/>
          </p:nvSpPr>
          <p:spPr bwMode="auto">
            <a:xfrm>
              <a:off x="5745420" y="3578781"/>
              <a:ext cx="84513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Birmingham</a:t>
              </a:r>
            </a:p>
          </p:txBody>
        </p:sp>
        <p:sp>
          <p:nvSpPr>
            <p:cNvPr id="38128" name="TextBox 183"/>
            <p:cNvSpPr txBox="1">
              <a:spLocks noChangeArrowheads="1"/>
            </p:cNvSpPr>
            <p:nvPr/>
          </p:nvSpPr>
          <p:spPr bwMode="auto">
            <a:xfrm>
              <a:off x="6956813" y="4264797"/>
              <a:ext cx="84513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Gainesville</a:t>
              </a:r>
            </a:p>
          </p:txBody>
        </p:sp>
        <p:sp>
          <p:nvSpPr>
            <p:cNvPr id="38129" name="TextBox 184"/>
            <p:cNvSpPr txBox="1">
              <a:spLocks noChangeArrowheads="1"/>
            </p:cNvSpPr>
            <p:nvPr/>
          </p:nvSpPr>
          <p:spPr bwMode="auto">
            <a:xfrm>
              <a:off x="7125839" y="4478159"/>
              <a:ext cx="84513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Orlando</a:t>
              </a:r>
            </a:p>
          </p:txBody>
        </p:sp>
        <p:sp>
          <p:nvSpPr>
            <p:cNvPr id="38130" name="TextBox 185"/>
            <p:cNvSpPr txBox="1">
              <a:spLocks noChangeArrowheads="1"/>
            </p:cNvSpPr>
            <p:nvPr/>
          </p:nvSpPr>
          <p:spPr bwMode="auto">
            <a:xfrm>
              <a:off x="7361366" y="4974151"/>
              <a:ext cx="84513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Miami</a:t>
              </a:r>
            </a:p>
          </p:txBody>
        </p:sp>
        <p:sp>
          <p:nvSpPr>
            <p:cNvPr id="38131" name="TextBox 186"/>
            <p:cNvSpPr txBox="1">
              <a:spLocks noChangeArrowheads="1"/>
            </p:cNvSpPr>
            <p:nvPr/>
          </p:nvSpPr>
          <p:spPr bwMode="auto">
            <a:xfrm>
              <a:off x="6427570" y="4555744"/>
              <a:ext cx="60130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Tampa</a:t>
              </a:r>
            </a:p>
          </p:txBody>
        </p:sp>
        <p:sp>
          <p:nvSpPr>
            <p:cNvPr id="38132" name="TextBox 187"/>
            <p:cNvSpPr txBox="1">
              <a:spLocks noChangeArrowheads="1"/>
            </p:cNvSpPr>
            <p:nvPr/>
          </p:nvSpPr>
          <p:spPr bwMode="auto">
            <a:xfrm>
              <a:off x="6297340" y="4724770"/>
              <a:ext cx="72045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rgbClr val="10253F"/>
                  </a:solidFill>
                  <a:cs typeface="Arial" panose="020B0604020202020204" pitchFamily="34" charset="0"/>
                </a:rPr>
                <a:t>Bay Pines</a:t>
              </a:r>
            </a:p>
          </p:txBody>
        </p:sp>
        <p:cxnSp>
          <p:nvCxnSpPr>
            <p:cNvPr id="195" name="Straight Connector 194"/>
            <p:cNvCxnSpPr/>
            <p:nvPr/>
          </p:nvCxnSpPr>
          <p:spPr>
            <a:xfrm flipH="1">
              <a:off x="7853427" y="733425"/>
              <a:ext cx="139695" cy="6985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>
              <a:off x="7993122" y="715963"/>
              <a:ext cx="165094" cy="525462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>
              <a:off x="7994710" y="715963"/>
              <a:ext cx="34924" cy="814387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>
              <a:off x="7994710" y="733425"/>
              <a:ext cx="19049" cy="9398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/>
            <p:cNvCxnSpPr/>
            <p:nvPr/>
          </p:nvCxnSpPr>
          <p:spPr>
            <a:xfrm flipH="1">
              <a:off x="7875651" y="715963"/>
              <a:ext cx="117471" cy="1003300"/>
            </a:xfrm>
            <a:prstGeom prst="line">
              <a:avLst/>
            </a:prstGeom>
            <a:ln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138" name="TextBox 195"/>
            <p:cNvSpPr txBox="1">
              <a:spLocks noChangeArrowheads="1"/>
            </p:cNvSpPr>
            <p:nvPr/>
          </p:nvSpPr>
          <p:spPr bwMode="auto">
            <a:xfrm>
              <a:off x="7582218" y="2302590"/>
              <a:ext cx="107317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800000"/>
                  </a:solidFill>
                  <a:cs typeface="Arial" panose="020B0604020202020204" pitchFamily="34" charset="0"/>
                </a:rPr>
                <a:t>Baltimore: 2,858</a:t>
              </a:r>
            </a:p>
          </p:txBody>
        </p:sp>
        <p:sp>
          <p:nvSpPr>
            <p:cNvPr id="38139" name="TextBox 199"/>
            <p:cNvSpPr txBox="1">
              <a:spLocks noChangeArrowheads="1"/>
            </p:cNvSpPr>
            <p:nvPr/>
          </p:nvSpPr>
          <p:spPr bwMode="auto">
            <a:xfrm>
              <a:off x="4938002" y="2637929"/>
              <a:ext cx="1316506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800000"/>
                  </a:solidFill>
                  <a:cs typeface="Arial" panose="020B0604020202020204" pitchFamily="34" charset="0"/>
                </a:rPr>
                <a:t>Kansas City: 3,390</a:t>
              </a:r>
            </a:p>
          </p:txBody>
        </p:sp>
        <p:pic>
          <p:nvPicPr>
            <p:cNvPr id="202" name="Picture 2" descr="http://upload.wikimedia.org/wikipedia/commons/thumb/6/6d/Puerto-Rico-blank.svg/650px-Puerto-Rico-blank.svg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86712">
              <a:off x="5569535" y="5940526"/>
              <a:ext cx="723507" cy="278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141" name="TextBox 204"/>
            <p:cNvSpPr txBox="1">
              <a:spLocks noChangeArrowheads="1"/>
            </p:cNvSpPr>
            <p:nvPr/>
          </p:nvSpPr>
          <p:spPr bwMode="auto">
            <a:xfrm>
              <a:off x="5598030" y="5806316"/>
              <a:ext cx="107317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800000"/>
                  </a:solidFill>
                  <a:cs typeface="Arial" panose="020B0604020202020204" pitchFamily="34" charset="0"/>
                </a:rPr>
                <a:t>San Juan: 193</a:t>
              </a:r>
            </a:p>
          </p:txBody>
        </p:sp>
        <p:sp>
          <p:nvSpPr>
            <p:cNvPr id="216" name="Oval 215"/>
            <p:cNvSpPr/>
            <p:nvPr/>
          </p:nvSpPr>
          <p:spPr>
            <a:xfrm>
              <a:off x="4937290" y="2722563"/>
              <a:ext cx="65085" cy="69850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19" name="Oval 218"/>
            <p:cNvSpPr/>
            <p:nvPr/>
          </p:nvSpPr>
          <p:spPr>
            <a:xfrm>
              <a:off x="7539113" y="2381250"/>
              <a:ext cx="65086" cy="69850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0" name="Oval 219"/>
            <p:cNvSpPr/>
            <p:nvPr/>
          </p:nvSpPr>
          <p:spPr>
            <a:xfrm>
              <a:off x="6005640" y="3849688"/>
              <a:ext cx="65086" cy="69850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151" name="TextBox 220"/>
            <p:cNvSpPr txBox="1">
              <a:spLocks noChangeArrowheads="1"/>
            </p:cNvSpPr>
            <p:nvPr/>
          </p:nvSpPr>
          <p:spPr bwMode="auto">
            <a:xfrm>
              <a:off x="5071355" y="3774545"/>
              <a:ext cx="1010447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900">
                  <a:solidFill>
                    <a:srgbClr val="800000"/>
                  </a:solidFill>
                  <a:cs typeface="Arial" panose="020B0604020202020204" pitchFamily="34" charset="0"/>
                </a:rPr>
                <a:t>Tuscaloosa: 4,003</a:t>
              </a:r>
            </a:p>
          </p:txBody>
        </p:sp>
        <p:sp>
          <p:nvSpPr>
            <p:cNvPr id="222" name="Oval 221"/>
            <p:cNvSpPr/>
            <p:nvPr/>
          </p:nvSpPr>
          <p:spPr>
            <a:xfrm>
              <a:off x="5965954" y="6013450"/>
              <a:ext cx="65085" cy="69850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7892" name="Group 191"/>
          <p:cNvGrpSpPr>
            <a:grpSpLocks/>
          </p:cNvGrpSpPr>
          <p:nvPr/>
        </p:nvGrpSpPr>
        <p:grpSpPr bwMode="auto">
          <a:xfrm>
            <a:off x="9390311" y="5708354"/>
            <a:ext cx="2222500" cy="544513"/>
            <a:chOff x="6346758" y="5917512"/>
            <a:chExt cx="2222500" cy="544512"/>
          </a:xfrm>
        </p:grpSpPr>
        <p:grpSp>
          <p:nvGrpSpPr>
            <p:cNvPr id="37914" name="Group 13315"/>
            <p:cNvGrpSpPr>
              <a:grpSpLocks/>
            </p:cNvGrpSpPr>
            <p:nvPr/>
          </p:nvGrpSpPr>
          <p:grpSpPr bwMode="auto">
            <a:xfrm>
              <a:off x="6346758" y="5917512"/>
              <a:ext cx="2222500" cy="544512"/>
              <a:chOff x="6324600" y="6028826"/>
              <a:chExt cx="2222500" cy="544348"/>
            </a:xfrm>
          </p:grpSpPr>
          <p:sp>
            <p:nvSpPr>
              <p:cNvPr id="212" name="5-Point Star 211"/>
              <p:cNvSpPr/>
              <p:nvPr/>
            </p:nvSpPr>
            <p:spPr>
              <a:xfrm>
                <a:off x="6324600" y="6081953"/>
                <a:ext cx="196850" cy="158044"/>
              </a:xfrm>
              <a:prstGeom prst="star5">
                <a:avLst/>
              </a:prstGeom>
              <a:solidFill>
                <a:srgbClr val="C4262E">
                  <a:lumMod val="75000"/>
                </a:srgb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3" name="TextBox 13311"/>
              <p:cNvSpPr txBox="1">
                <a:spLocks noChangeArrowheads="1"/>
              </p:cNvSpPr>
              <p:nvPr/>
            </p:nvSpPr>
            <p:spPr bwMode="auto">
              <a:xfrm>
                <a:off x="6559550" y="6028826"/>
                <a:ext cx="1987550" cy="307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400" kern="0" dirty="0">
                    <a:solidFill>
                      <a:prstClr val="black"/>
                    </a:solidFill>
                  </a:rPr>
                  <a:t>= Actively Recruiting </a:t>
                </a:r>
              </a:p>
            </p:txBody>
          </p:sp>
          <p:sp>
            <p:nvSpPr>
              <p:cNvPr id="214" name="TextBox 200"/>
              <p:cNvSpPr txBox="1">
                <a:spLocks noChangeArrowheads="1"/>
              </p:cNvSpPr>
              <p:nvPr/>
            </p:nvSpPr>
            <p:spPr bwMode="auto">
              <a:xfrm>
                <a:off x="6553200" y="6265292"/>
                <a:ext cx="1993900" cy="307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en-US" sz="1400" kern="0" dirty="0">
                    <a:solidFill>
                      <a:prstClr val="black"/>
                    </a:solidFill>
                  </a:rPr>
                  <a:t>= Closed to Recruitment </a:t>
                </a:r>
              </a:p>
            </p:txBody>
          </p:sp>
        </p:grpSp>
        <p:sp>
          <p:nvSpPr>
            <p:cNvPr id="223" name="Oval 222"/>
            <p:cNvSpPr/>
            <p:nvPr/>
          </p:nvSpPr>
          <p:spPr>
            <a:xfrm>
              <a:off x="6407083" y="6273111"/>
              <a:ext cx="65088" cy="69850"/>
            </a:xfrm>
            <a:prstGeom prst="ellipse">
              <a:avLst/>
            </a:prstGeom>
            <a:solidFill>
              <a:schemeClr val="tx2">
                <a:lumMod val="5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7893" name="TextBox 224"/>
          <p:cNvSpPr txBox="1">
            <a:spLocks noChangeArrowheads="1"/>
          </p:cNvSpPr>
          <p:nvPr/>
        </p:nvSpPr>
        <p:spPr bwMode="auto">
          <a:xfrm>
            <a:off x="9642475" y="1549401"/>
            <a:ext cx="10731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rgbClr val="800000"/>
                </a:solidFill>
                <a:cs typeface="Arial" panose="020B0604020202020204" pitchFamily="34" charset="0"/>
              </a:rPr>
              <a:t>Boston: 5,517</a:t>
            </a:r>
          </a:p>
        </p:txBody>
      </p:sp>
      <p:sp>
        <p:nvSpPr>
          <p:cNvPr id="226" name="Oval 225"/>
          <p:cNvSpPr/>
          <p:nvPr/>
        </p:nvSpPr>
        <p:spPr>
          <a:xfrm>
            <a:off x="9656764" y="1720850"/>
            <a:ext cx="65087" cy="69850"/>
          </a:xfrm>
          <a:prstGeom prst="ellipse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4" name="Oval 223"/>
          <p:cNvSpPr/>
          <p:nvPr/>
        </p:nvSpPr>
        <p:spPr>
          <a:xfrm>
            <a:off x="9486900" y="1882775"/>
            <a:ext cx="65088" cy="69850"/>
          </a:xfrm>
          <a:prstGeom prst="ellipse">
            <a:avLst/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4580" y="4704454"/>
            <a:ext cx="3836987" cy="20005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Open at a total of 60 sites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Wave rollout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Active facilities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55 main sites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60 satellite facilities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5 sites launching in 2017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7901" name="TextBox 188"/>
          <p:cNvSpPr txBox="1">
            <a:spLocks noChangeArrowheads="1"/>
          </p:cNvSpPr>
          <p:nvPr/>
        </p:nvSpPr>
        <p:spPr bwMode="auto">
          <a:xfrm>
            <a:off x="9610726" y="1906588"/>
            <a:ext cx="828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10253F"/>
                </a:solidFill>
                <a:cs typeface="Arial" panose="020B0604020202020204" pitchFamily="34" charset="0"/>
              </a:rPr>
              <a:t>Northport</a:t>
            </a:r>
          </a:p>
        </p:txBody>
      </p:sp>
      <p:sp>
        <p:nvSpPr>
          <p:cNvPr id="190" name="5-Point Star 189"/>
          <p:cNvSpPr/>
          <p:nvPr/>
        </p:nvSpPr>
        <p:spPr>
          <a:xfrm>
            <a:off x="9466263" y="1951038"/>
            <a:ext cx="152400" cy="152400"/>
          </a:xfrm>
          <a:prstGeom prst="star5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1" name="5-Point Star 190"/>
          <p:cNvSpPr/>
          <p:nvPr/>
        </p:nvSpPr>
        <p:spPr>
          <a:xfrm>
            <a:off x="6664325" y="2168525"/>
            <a:ext cx="152400" cy="152400"/>
          </a:xfrm>
          <a:prstGeom prst="star5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7908" name="TextBox 192"/>
          <p:cNvSpPr txBox="1">
            <a:spLocks noChangeArrowheads="1"/>
          </p:cNvSpPr>
          <p:nvPr/>
        </p:nvSpPr>
        <p:spPr bwMode="auto">
          <a:xfrm>
            <a:off x="6019801" y="2116138"/>
            <a:ext cx="6699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10253F"/>
                </a:solidFill>
                <a:cs typeface="Arial" panose="020B0604020202020204" pitchFamily="34" charset="0"/>
              </a:rPr>
              <a:t>Iowa City</a:t>
            </a:r>
          </a:p>
        </p:txBody>
      </p:sp>
      <p:sp>
        <p:nvSpPr>
          <p:cNvPr id="194" name="5-Point Star 193"/>
          <p:cNvSpPr/>
          <p:nvPr/>
        </p:nvSpPr>
        <p:spPr>
          <a:xfrm>
            <a:off x="7512050" y="2928938"/>
            <a:ext cx="152400" cy="152400"/>
          </a:xfrm>
          <a:prstGeom prst="star5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7912" name="TextBox 197"/>
          <p:cNvSpPr txBox="1">
            <a:spLocks noChangeArrowheads="1"/>
          </p:cNvSpPr>
          <p:nvPr/>
        </p:nvSpPr>
        <p:spPr bwMode="auto">
          <a:xfrm>
            <a:off x="6934201" y="2895601"/>
            <a:ext cx="8874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10253F"/>
                </a:solidFill>
                <a:cs typeface="Arial" panose="020B0604020202020204" pitchFamily="34" charset="0"/>
              </a:rPr>
              <a:t>Louisville</a:t>
            </a:r>
          </a:p>
        </p:txBody>
      </p:sp>
      <p:sp>
        <p:nvSpPr>
          <p:cNvPr id="37913" name="TextBox 226"/>
          <p:cNvSpPr txBox="1">
            <a:spLocks noChangeArrowheads="1"/>
          </p:cNvSpPr>
          <p:nvPr/>
        </p:nvSpPr>
        <p:spPr bwMode="auto">
          <a:xfrm>
            <a:off x="3690938" y="14288"/>
            <a:ext cx="4837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latin typeface="Georgia" panose="02040502050405020303" pitchFamily="18" charset="0"/>
                <a:cs typeface="Arial" panose="020B0604020202020204" pitchFamily="34" charset="0"/>
              </a:rPr>
              <a:t>MVP Enrollment Sites</a:t>
            </a:r>
          </a:p>
        </p:txBody>
      </p:sp>
      <p:pic>
        <p:nvPicPr>
          <p:cNvPr id="193" name="Picture 3" descr="IMG_34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27" y="1251529"/>
            <a:ext cx="3003269" cy="2251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054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latin typeface="Georgia" panose="02040502050405020303" pitchFamily="18" charset="0"/>
              <a:cs typeface="Georgia" panose="02040502050405020303" pitchFamily="18" charset="0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BB43C7-648D-46BA-BD7F-59D849EC8871}" type="slidenum">
              <a:rPr lang="en-US" altLang="en-US" smtClean="0">
                <a:solidFill>
                  <a:srgbClr val="898989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>
              <a:solidFill>
                <a:srgbClr val="898989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50180" name="Picture 3" descr="C:\Users\JG32\Downloads\ATT609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75" y="411163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" descr="C:\Users\JG32\Downloads\ATT4828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0" y="2713039"/>
            <a:ext cx="5202238" cy="3902075"/>
          </a:xfrm>
        </p:spPr>
      </p:pic>
    </p:spTree>
    <p:extLst>
      <p:ext uri="{BB962C8B-B14F-4D97-AF65-F5344CB8AC3E}">
        <p14:creationId xmlns:p14="http://schemas.microsoft.com/office/powerpoint/2010/main" val="1679459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Georgia" panose="02040502050405020303" pitchFamily="18" charset="0"/>
                <a:cs typeface="Georgia" panose="02040502050405020303" pitchFamily="18" charset="0"/>
              </a:rPr>
              <a:t>VA Central Biorepository</a:t>
            </a: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1F22D9-58AC-4AE2-B24B-630EEB1002A8}" type="slidenum">
              <a:rPr lang="en-US" altLang="en-US" smtClean="0">
                <a:solidFill>
                  <a:srgbClr val="898989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>
              <a:solidFill>
                <a:srgbClr val="898989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51204" name="Content Placeholder 4" descr="C:\Users\JG32\Downloads\ATT9931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3935" y="1104900"/>
            <a:ext cx="4191000" cy="5588000"/>
          </a:xfrm>
        </p:spPr>
      </p:pic>
      <p:pic>
        <p:nvPicPr>
          <p:cNvPr id="51205" name="Picture 2" descr="C:\Users\JG32\Downloads\ATT03406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788" y="1288257"/>
            <a:ext cx="4102146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612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8" y="1173164"/>
            <a:ext cx="7620000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299" name="TextBox 15"/>
          <p:cNvSpPr txBox="1">
            <a:spLocks noChangeArrowheads="1"/>
          </p:cNvSpPr>
          <p:nvPr/>
        </p:nvSpPr>
        <p:spPr bwMode="auto">
          <a:xfrm>
            <a:off x="4178300" y="304800"/>
            <a:ext cx="4552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cs typeface="Arial" panose="020B0604020202020204" pitchFamily="34" charset="0"/>
              </a:rPr>
              <a:t>Axiom MVP Biobank Array</a:t>
            </a:r>
          </a:p>
        </p:txBody>
      </p:sp>
      <p:sp>
        <p:nvSpPr>
          <p:cNvPr id="55300" name="Date Placeholder 16"/>
          <p:cNvSpPr>
            <a:spLocks noGrp="1"/>
          </p:cNvSpPr>
          <p:nvPr>
            <p:ph type="dt" sz="quarter" idx="4294967295"/>
          </p:nvPr>
        </p:nvSpPr>
        <p:spPr bwMode="auto">
          <a:xfrm>
            <a:off x="10107614" y="6249989"/>
            <a:ext cx="490537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C134F97-E5BF-43AE-93E4-603863B7D123}" type="datetime1">
              <a:rPr lang="en-US" altLang="en-US" sz="1000">
                <a:solidFill>
                  <a:srgbClr val="898989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5/8/2017</a:t>
            </a:fld>
            <a:endParaRPr lang="en-US" altLang="en-US" sz="1000">
              <a:solidFill>
                <a:srgbClr val="898989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55301" name="Slide Number Placeholder 17"/>
          <p:cNvSpPr>
            <a:spLocks noGrp="1"/>
          </p:cNvSpPr>
          <p:nvPr>
            <p:ph type="sldNum" sz="quarter" idx="10"/>
          </p:nvPr>
        </p:nvSpPr>
        <p:spPr bwMode="auto">
          <a:xfrm>
            <a:off x="8077200" y="635635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1BE8A7-F36C-4439-BDEB-CF5579DD45F5}" type="slidenum">
              <a:rPr lang="en-US" altLang="en-US" smtClean="0">
                <a:solidFill>
                  <a:srgbClr val="898989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>
              <a:solidFill>
                <a:srgbClr val="898989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37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1600200" y="-87313"/>
            <a:ext cx="8915400" cy="1290638"/>
          </a:xfrm>
        </p:spPr>
        <p:txBody>
          <a:bodyPr>
            <a:normAutofit/>
          </a:bodyPr>
          <a:lstStyle/>
          <a:p>
            <a:pPr marL="514350" indent="-514350">
              <a:defRPr/>
            </a:pPr>
            <a:r>
              <a:rPr lang="en-US" altLang="en-US" sz="3600" b="1" dirty="0">
                <a:solidFill>
                  <a:srgbClr val="FF0000"/>
                </a:solidFill>
                <a:cs typeface="Georgia" pitchFamily="18" charset="0"/>
              </a:rPr>
              <a:t>MVP as a Use Case for Big Data: Milestones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981200" y="1935163"/>
            <a:ext cx="8229600" cy="4191000"/>
          </a:xfrm>
        </p:spPr>
        <p:txBody>
          <a:bodyPr/>
          <a:lstStyle/>
          <a:p>
            <a:pPr algn="ctr">
              <a:buFontTx/>
              <a:buNone/>
            </a:pPr>
            <a:endParaRPr lang="en-US" altLang="en-US" sz="2400">
              <a:cs typeface="Georgia" panose="02040502050405020303" pitchFamily="18" charset="0"/>
            </a:endParaRPr>
          </a:p>
          <a:p>
            <a:pPr algn="ctr">
              <a:buFontTx/>
              <a:buNone/>
            </a:pPr>
            <a:endParaRPr lang="en-US" altLang="en-US" sz="2400">
              <a:cs typeface="Georgia" panose="02040502050405020303" pitchFamily="18" charset="0"/>
            </a:endParaRPr>
          </a:p>
          <a:p>
            <a:pPr algn="ctr">
              <a:buFontTx/>
              <a:buNone/>
            </a:pPr>
            <a:endParaRPr lang="en-US" altLang="en-US" sz="2400">
              <a:cs typeface="Georgia" panose="02040502050405020303" pitchFamily="18" charset="0"/>
            </a:endParaRPr>
          </a:p>
          <a:p>
            <a:pPr algn="ctr">
              <a:buFontTx/>
              <a:buNone/>
            </a:pPr>
            <a:endParaRPr lang="en-US" altLang="en-US" sz="2400">
              <a:cs typeface="Georgia" panose="02040502050405020303" pitchFamily="18" charset="0"/>
            </a:endParaRPr>
          </a:p>
          <a:p>
            <a:pPr algn="ctr">
              <a:buFontTx/>
              <a:buNone/>
            </a:pPr>
            <a:endParaRPr lang="en-US" altLang="en-US" sz="2400">
              <a:cs typeface="Georgia" panose="02040502050405020303" pitchFamily="18" charset="0"/>
            </a:endParaRPr>
          </a:p>
          <a:p>
            <a:pPr algn="ctr">
              <a:buFontTx/>
              <a:buNone/>
            </a:pPr>
            <a:endParaRPr lang="en-US" altLang="en-US" sz="2400">
              <a:cs typeface="Georgia" panose="02040502050405020303" pitchFamily="18" charset="0"/>
            </a:endParaRPr>
          </a:p>
          <a:p>
            <a:pPr algn="ctr">
              <a:buFontTx/>
              <a:buNone/>
            </a:pPr>
            <a:endParaRPr lang="en-US" altLang="en-US" sz="2400">
              <a:cs typeface="Georgia" panose="02040502050405020303" pitchFamily="18" charset="0"/>
            </a:endParaRPr>
          </a:p>
        </p:txBody>
      </p:sp>
      <p:graphicFrame>
        <p:nvGraphicFramePr>
          <p:cNvPr id="49186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78934"/>
              </p:ext>
            </p:extLst>
          </p:nvPr>
        </p:nvGraphicFramePr>
        <p:xfrm>
          <a:off x="1442346" y="1371599"/>
          <a:ext cx="9073254" cy="4754564"/>
        </p:xfrm>
        <a:graphic>
          <a:graphicData uri="http://schemas.openxmlformats.org/drawingml/2006/table">
            <a:tbl>
              <a:tblPr/>
              <a:tblGrid>
                <a:gridCol w="4181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1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6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Invitation mailings sent</a:t>
                      </a:r>
                    </a:p>
                  </a:txBody>
                  <a:tcPr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Over 4 Million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Consented Veterans</a:t>
                      </a:r>
                    </a:p>
                  </a:txBody>
                  <a:tcPr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560,000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Completed Baseline Surveys</a:t>
                      </a:r>
                    </a:p>
                  </a:txBody>
                  <a:tcPr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600,000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Genotyped, Sequenced</a:t>
                      </a:r>
                    </a:p>
                  </a:txBody>
                  <a:tcPr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500,000, 2000 WGS, 20,000 WES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Scientific working groups</a:t>
                      </a:r>
                    </a:p>
                  </a:txBody>
                  <a:tcPr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Funded Science</a:t>
                      </a:r>
                    </a:p>
                  </a:txBody>
                  <a:tcPr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alpha and 5 beta test projects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Scientist, analysts</a:t>
                      </a:r>
                    </a:p>
                  </a:txBody>
                  <a:tcPr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1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Abstracts presented</a:t>
                      </a:r>
                    </a:p>
                  </a:txBody>
                  <a:tcPr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56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Abstracts in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prepraration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T="45718" marB="45718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8076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338470" y="71480"/>
            <a:ext cx="9462052" cy="104462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dirty="0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Transformative “Data” Problems in Science</a:t>
            </a:r>
          </a:p>
        </p:txBody>
      </p:sp>
      <p:sp>
        <p:nvSpPr>
          <p:cNvPr id="18435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7510463" y="5624514"/>
            <a:ext cx="1543050" cy="274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000250" indent="-1714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457450" indent="-1714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2914650" indent="-1714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371850" indent="-17145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72B2EE-D383-43D8-8557-EFF17205FA9F}" type="slidenum">
              <a:rPr lang="en-US" altLang="en-US" smtClean="0">
                <a:solidFill>
                  <a:srgbClr val="898989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>
              <a:solidFill>
                <a:srgbClr val="898989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pic>
        <p:nvPicPr>
          <p:cNvPr id="18436" name="Picture 2" descr="http://www.protomag.com/statics/W_08_1948_FHS-original-office_a_h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79" y="4333817"/>
            <a:ext cx="3267480" cy="189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http://www.hsph.harvard.edu/research/cvdepi/images/three_heart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117" y="5403851"/>
            <a:ext cx="1354137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http://www.upwrites.com/wp-content/uploads/2014/04/hubble_telescope-ultra_deep_field_3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87" y="1434156"/>
            <a:ext cx="3811212" cy="2143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" descr="Image result for hubble telesco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67" y="3350085"/>
            <a:ext cx="2814582" cy="200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4" descr="https://encrypted-tbn2.gstatic.com/images?q=tbn:ANd9GcSx9rPidm5Ui_-Xla4XLAdxjey7XjQgcEBbX-AquUiazw5QI_uBv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661" y="1235983"/>
            <a:ext cx="3485829" cy="234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2" descr="https://pbs.twimg.com/profile_images/464336727562141696/RPiEyveo_400x400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306" y="2710598"/>
            <a:ext cx="1444625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2" descr="Image result for images of apollo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7" y="1999844"/>
            <a:ext cx="2300333" cy="315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 descr="Image result for images of apollo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26" y="4909871"/>
            <a:ext cx="183197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684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762000"/>
          </a:xfrm>
        </p:spPr>
        <p:txBody>
          <a:bodyPr/>
          <a:lstStyle/>
          <a:p>
            <a:r>
              <a:rPr lang="en-US" sz="3600" dirty="0"/>
              <a:t>Ongoing Scientific Projects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1922278"/>
              </p:ext>
            </p:extLst>
          </p:nvPr>
        </p:nvGraphicFramePr>
        <p:xfrm>
          <a:off x="1981200" y="1163638"/>
          <a:ext cx="8229600" cy="543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Type of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 &amp; University</a:t>
                      </a:r>
                      <a:r>
                        <a:rPr lang="en-US" baseline="0" dirty="0"/>
                        <a:t> Affiliations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Alpha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Schizophrenia</a:t>
                      </a:r>
                      <a:r>
                        <a:rPr lang="en-US" sz="1400" baseline="0" dirty="0"/>
                        <a:t> and Bipolar Disorder</a:t>
                      </a:r>
                    </a:p>
                    <a:p>
                      <a:r>
                        <a:rPr lang="en-US" sz="1400" baseline="0" dirty="0"/>
                        <a:t> (CSP 572)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Miami, Bronx, West Haven and Boston VAs;  University of Miami; Mt. Sinai School of Medicine; Yale; Harvard; Stanford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Alpha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PTSD in Veterans (CSP 575B)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San Diego, West haven and Boston VAs; UC San Diego;</a:t>
                      </a:r>
                      <a:r>
                        <a:rPr lang="en-US" sz="1400" baseline="0" dirty="0"/>
                        <a:t> Yale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Alpha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Gulf War Illness (</a:t>
                      </a:r>
                      <a:r>
                        <a:rPr lang="en-US" sz="1400" dirty="0" err="1"/>
                        <a:t>CSP</a:t>
                      </a:r>
                      <a:r>
                        <a:rPr lang="en-US" sz="1400" dirty="0"/>
                        <a:t> 2006)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Durham, West</a:t>
                      </a:r>
                      <a:r>
                        <a:rPr lang="en-US" sz="1400" baseline="0" dirty="0"/>
                        <a:t> Haven and Boston VAs; </a:t>
                      </a:r>
                      <a:r>
                        <a:rPr lang="en-US" sz="1400" dirty="0"/>
                        <a:t>Duke,</a:t>
                      </a:r>
                      <a:r>
                        <a:rPr lang="en-US" sz="1400" baseline="0" dirty="0"/>
                        <a:t> Yale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Beta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Cardiovascular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Atlanta and  Boston VAs; Emory; Harvard; Boston University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Beta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Chronic Kidney Disease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Nashville and Memphis VAs; Vanderbilt;</a:t>
                      </a:r>
                      <a:r>
                        <a:rPr lang="en-US" sz="1400" baseline="0" dirty="0">
                          <a:solidFill>
                            <a:srgbClr val="C00000"/>
                          </a:solidFill>
                        </a:rPr>
                        <a:t> University of Tennessee Health Science Center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Beta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Cardio-metabolic</a:t>
                      </a:r>
                      <a:r>
                        <a:rPr lang="en-US" sz="1400" baseline="0" dirty="0">
                          <a:solidFill>
                            <a:srgbClr val="C00000"/>
                          </a:solidFill>
                        </a:rPr>
                        <a:t> Disease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Palo Alto, Philadelphia, Albany, Boston and Phoenix</a:t>
                      </a:r>
                      <a:r>
                        <a:rPr lang="en-US" sz="1400" baseline="0" dirty="0">
                          <a:solidFill>
                            <a:srgbClr val="C00000"/>
                          </a:solidFill>
                        </a:rPr>
                        <a:t> VAs; </a:t>
                      </a:r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University of Pennsylvania; Stanford;</a:t>
                      </a:r>
                      <a:r>
                        <a:rPr lang="en-US" sz="1400" baseline="0" dirty="0">
                          <a:solidFill>
                            <a:srgbClr val="C00000"/>
                          </a:solidFill>
                        </a:rPr>
                        <a:t> Albany Medical College; University of Massachusetts; Harvard; Arizona State University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Beta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Multi-substance Abuse Disorders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West Haven &amp; Philadelphia VAs; Yale; University</a:t>
                      </a:r>
                      <a:r>
                        <a:rPr lang="en-US" sz="1400" baseline="0" dirty="0">
                          <a:solidFill>
                            <a:srgbClr val="C00000"/>
                          </a:solidFill>
                        </a:rPr>
                        <a:t> of Pennsylvania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Beta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Age-related Macular degeneration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C00000"/>
                          </a:solidFill>
                        </a:rPr>
                        <a:t>Cleveland VA; Case Western</a:t>
                      </a:r>
                      <a:r>
                        <a:rPr lang="en-US" sz="1400" baseline="0" dirty="0">
                          <a:solidFill>
                            <a:srgbClr val="C00000"/>
                          </a:solidFill>
                        </a:rPr>
                        <a:t> Reserve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416676"/>
            <a:ext cx="2133600" cy="365125"/>
          </a:xfrm>
          <a:prstGeom prst="rect">
            <a:avLst/>
          </a:prstGeom>
        </p:spPr>
        <p:txBody>
          <a:bodyPr/>
          <a:lstStyle/>
          <a:p>
            <a:fld id="{7F60CA85-07C0-441F-BEAB-1CD58FBEC3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49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00375" y="378974"/>
            <a:ext cx="6190706" cy="624490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3929062" y="2257425"/>
            <a:ext cx="4333332" cy="4256976"/>
            <a:chOff x="-2383933" y="1217247"/>
            <a:chExt cx="4094661" cy="4112217"/>
          </a:xfrm>
        </p:grpSpPr>
        <p:sp>
          <p:nvSpPr>
            <p:cNvPr id="9" name="Oval 8"/>
            <p:cNvSpPr/>
            <p:nvPr/>
          </p:nvSpPr>
          <p:spPr>
            <a:xfrm>
              <a:off x="-2383933" y="1217247"/>
              <a:ext cx="4094661" cy="411221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/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2064419" y="1287502"/>
              <a:ext cx="3384144" cy="175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FY2017</a:t>
              </a:r>
            </a:p>
            <a:p>
              <a:pPr algn="ctr"/>
              <a:r>
                <a:rPr lang="en-US" sz="1400" b="1" u="sng" dirty="0"/>
                <a:t>Phase 2</a:t>
              </a:r>
              <a:r>
                <a:rPr lang="en-US" sz="1400" b="1" dirty="0"/>
                <a:t>: </a:t>
              </a:r>
            </a:p>
            <a:p>
              <a:pPr algn="ctr"/>
              <a:endParaRPr lang="en-US" sz="1400" dirty="0"/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sz="1400" dirty="0"/>
                <a:t>500k genotypes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sz="1400" dirty="0"/>
                <a:t>50-75 simultaneous users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sz="1400" dirty="0"/>
                <a:t>Pilot consortia with DOE, DoD and NIH researchers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sz="1400" dirty="0"/>
                <a:t>New VA RFI for next round of projects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4943745" y="4141089"/>
            <a:ext cx="2303963" cy="2352818"/>
          </a:xfrm>
          <a:prstGeom prst="ellipse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FY2016</a:t>
            </a:r>
          </a:p>
          <a:p>
            <a:pPr algn="ctr"/>
            <a:r>
              <a:rPr lang="en-US" sz="1200" b="1" u="sng" dirty="0">
                <a:solidFill>
                  <a:schemeClr val="bg1"/>
                </a:solidFill>
              </a:rPr>
              <a:t>Phase 1</a:t>
            </a:r>
            <a:r>
              <a:rPr lang="en-US" sz="1200" b="1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 </a:t>
            </a:r>
            <a:r>
              <a:rPr lang="el-GR" sz="1200" b="1" dirty="0">
                <a:solidFill>
                  <a:schemeClr val="bg1"/>
                </a:solidFill>
              </a:rPr>
              <a:t>α</a:t>
            </a:r>
            <a:r>
              <a:rPr lang="en-US" sz="1200" b="1" dirty="0">
                <a:solidFill>
                  <a:schemeClr val="bg1"/>
                </a:solidFill>
              </a:rPr>
              <a:t>- and </a:t>
            </a:r>
            <a:r>
              <a:rPr lang="el-GR" sz="1200" b="1" dirty="0">
                <a:solidFill>
                  <a:schemeClr val="bg1"/>
                </a:solidFill>
              </a:rPr>
              <a:t>β</a:t>
            </a:r>
            <a:r>
              <a:rPr lang="en-US" sz="1200" b="1" dirty="0">
                <a:solidFill>
                  <a:schemeClr val="bg1"/>
                </a:solidFill>
              </a:rPr>
              <a:t>-tests (8 total projects)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400k genotypes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EHR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survey data</a:t>
            </a: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/>
                </a:solidFill>
              </a:rPr>
              <a:t>25 simultaneous users: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VA and academic affiliates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33984" y="533400"/>
            <a:ext cx="33234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FY2018-2020</a:t>
            </a:r>
          </a:p>
          <a:p>
            <a:pPr algn="ctr"/>
            <a:r>
              <a:rPr lang="en-US" sz="1400" b="1" u="sng" dirty="0"/>
              <a:t>Phase 3</a:t>
            </a:r>
            <a:r>
              <a:rPr lang="en-US" sz="1400" b="1" dirty="0"/>
              <a:t>: </a:t>
            </a:r>
          </a:p>
          <a:p>
            <a:pPr algn="ctr"/>
            <a:endParaRPr lang="en-US" sz="1200" dirty="0"/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/>
              <a:t>Up to 1M genotypes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200" dirty="0"/>
              <a:t>Whole genomes on targeted phenotypes – up to 10,000 WGS</a:t>
            </a:r>
          </a:p>
          <a:p>
            <a:pPr algn="ctr"/>
            <a:r>
              <a:rPr lang="en-US" sz="1200" dirty="0"/>
              <a:t>Up to 200 simultaneous users by FY18 </a:t>
            </a:r>
          </a:p>
          <a:p>
            <a:pPr algn="ctr"/>
            <a:r>
              <a:rPr lang="en-US" sz="1200" dirty="0"/>
              <a:t>Up to 1000 simultaneous users by FY20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4107" y="154856"/>
            <a:ext cx="304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Five-Year Plan for Expanding Data Access </a:t>
            </a:r>
          </a:p>
        </p:txBody>
      </p:sp>
    </p:spTree>
    <p:extLst>
      <p:ext uri="{BB962C8B-B14F-4D97-AF65-F5344CB8AC3E}">
        <p14:creationId xmlns:p14="http://schemas.microsoft.com/office/powerpoint/2010/main" val="3806854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MVP Data Universe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2152650" y="6356351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EFD231B2-4B1B-42B8-BB1A-1B56CBECC01D}" type="slidenum">
              <a:rPr lang="en-US" altLang="en-US" sz="900">
                <a:solidFill>
                  <a:srgbClr val="898989"/>
                </a:solidFill>
                <a:latin typeface="Georgia" panose="02040502050405020303" pitchFamily="18" charset="0"/>
                <a:ea typeface="ＭＳ Ｐゴシック" panose="020B0600070205080204" pitchFamily="34" charset="-128"/>
              </a:rPr>
              <a:pPr algn="l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900">
              <a:solidFill>
                <a:srgbClr val="898989"/>
              </a:solidFill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  <p:grpSp>
        <p:nvGrpSpPr>
          <p:cNvPr id="59396" name="Group 4"/>
          <p:cNvGrpSpPr>
            <a:grpSpLocks/>
          </p:cNvGrpSpPr>
          <p:nvPr/>
        </p:nvGrpSpPr>
        <p:grpSpPr bwMode="auto">
          <a:xfrm>
            <a:off x="2770188" y="2070100"/>
            <a:ext cx="6781800" cy="3733800"/>
            <a:chOff x="1295400" y="1905000"/>
            <a:chExt cx="6781800" cy="3733800"/>
          </a:xfrm>
        </p:grpSpPr>
        <p:pic>
          <p:nvPicPr>
            <p:cNvPr id="6" name="Picture 5" descr="C:\Users\Aman\AppData\Local\Microsoft\Windows\Temporary Internet Files\Content.IE5\ZSX6RLAM\MC900070914[1].wmf"/>
            <p:cNvPicPr>
              <a:picLocks noChangeAspect="1" noChangeArrowheads="1"/>
            </p:cNvPicPr>
            <p:nvPr/>
          </p:nvPicPr>
          <p:blipFill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3048000"/>
              <a:ext cx="1154362" cy="11953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88900" cap="sq">
              <a:noFill/>
              <a:miter lim="800000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  <a:extLst/>
          </p:spPr>
        </p:pic>
        <p:sp>
          <p:nvSpPr>
            <p:cNvPr id="7" name="Oval 6"/>
            <p:cNvSpPr/>
            <p:nvPr/>
          </p:nvSpPr>
          <p:spPr>
            <a:xfrm>
              <a:off x="1417637" y="4343400"/>
              <a:ext cx="1858963" cy="990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35" name="TextBox 7"/>
            <p:cNvSpPr txBox="1">
              <a:spLocks noChangeArrowheads="1"/>
            </p:cNvSpPr>
            <p:nvPr/>
          </p:nvSpPr>
          <p:spPr bwMode="auto">
            <a:xfrm>
              <a:off x="1797050" y="4383088"/>
              <a:ext cx="1152525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  <a:ea typeface="Georgia" pitchFamily="18" charset="0"/>
                  <a:cs typeface="Georgia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  <a:ea typeface="Georgia" pitchFamily="18" charset="0"/>
                  <a:cs typeface="Georgia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  <a:ea typeface="Georgia" pitchFamily="18" charset="0"/>
                  <a:cs typeface="Georgia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latin typeface="+mn-lt"/>
                </a:rPr>
                <a:t>VA - Clinical</a:t>
              </a: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latin typeface="+mn-lt"/>
                </a:rPr>
                <a:t>VINCI, </a:t>
              </a: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latin typeface="+mn-lt"/>
                </a:rPr>
                <a:t>CDW/NDS</a:t>
              </a: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endParaRPr lang="en-US" altLang="en-US" sz="1600" dirty="0">
                <a:latin typeface="+mn-lt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295400" y="2362200"/>
              <a:ext cx="1447800" cy="9906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37" name="TextBox 9"/>
            <p:cNvSpPr txBox="1">
              <a:spLocks noChangeArrowheads="1"/>
            </p:cNvSpPr>
            <p:nvPr/>
          </p:nvSpPr>
          <p:spPr bwMode="auto">
            <a:xfrm>
              <a:off x="1417637" y="2559050"/>
              <a:ext cx="129063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  <a:ea typeface="Georgia" pitchFamily="18" charset="0"/>
                  <a:cs typeface="Georgia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  <a:ea typeface="Georgia" pitchFamily="18" charset="0"/>
                  <a:cs typeface="Georgia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  <a:ea typeface="Georgia" pitchFamily="18" charset="0"/>
                  <a:cs typeface="Georgia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latin typeface="+mn-lt"/>
                </a:rPr>
                <a:t>Self-reported</a:t>
              </a: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latin typeface="+mn-lt"/>
                </a:rPr>
                <a:t>MVP surveys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5029200" y="1905000"/>
              <a:ext cx="1447800" cy="990600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39" name="TextBox 11"/>
            <p:cNvSpPr txBox="1">
              <a:spLocks noChangeArrowheads="1"/>
            </p:cNvSpPr>
            <p:nvPr/>
          </p:nvSpPr>
          <p:spPr bwMode="auto">
            <a:xfrm>
              <a:off x="5114925" y="2230438"/>
              <a:ext cx="124936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  <a:ea typeface="Georgia" pitchFamily="18" charset="0"/>
                  <a:cs typeface="Georgia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  <a:ea typeface="Georgia" pitchFamily="18" charset="0"/>
                  <a:cs typeface="Georgia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  <a:ea typeface="Georgia" pitchFamily="18" charset="0"/>
                  <a:cs typeface="Georgia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latin typeface="+mn-lt"/>
                </a:rPr>
                <a:t>Biospecimen</a:t>
              </a:r>
            </a:p>
          </p:txBody>
        </p:sp>
        <p:cxnSp>
          <p:nvCxnSpPr>
            <p:cNvPr id="13" name="Straight Connector 12"/>
            <p:cNvCxnSpPr>
              <a:stCxn id="11" idx="2"/>
              <a:endCxn id="6" idx="0"/>
            </p:cNvCxnSpPr>
            <p:nvPr/>
          </p:nvCxnSpPr>
          <p:spPr>
            <a:xfrm flipH="1">
              <a:off x="4464050" y="2400300"/>
              <a:ext cx="565150" cy="64770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9" idx="6"/>
              <a:endCxn id="6" idx="1"/>
            </p:cNvCxnSpPr>
            <p:nvPr/>
          </p:nvCxnSpPr>
          <p:spPr>
            <a:xfrm>
              <a:off x="2743200" y="2857500"/>
              <a:ext cx="1143000" cy="7889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7" idx="6"/>
              <a:endCxn id="6" idx="2"/>
            </p:cNvCxnSpPr>
            <p:nvPr/>
          </p:nvCxnSpPr>
          <p:spPr>
            <a:xfrm flipV="1">
              <a:off x="3276600" y="4243388"/>
              <a:ext cx="1187450" cy="59531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15"/>
            <p:cNvSpPr/>
            <p:nvPr/>
          </p:nvSpPr>
          <p:spPr>
            <a:xfrm>
              <a:off x="5334000" y="4648200"/>
              <a:ext cx="1447800" cy="990600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544" name="TextBox 16"/>
            <p:cNvSpPr txBox="1">
              <a:spLocks noChangeArrowheads="1"/>
            </p:cNvSpPr>
            <p:nvPr/>
          </p:nvSpPr>
          <p:spPr bwMode="auto">
            <a:xfrm>
              <a:off x="5583237" y="4775200"/>
              <a:ext cx="97313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Georgia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Calibri" pitchFamily="34" charset="0"/>
                  <a:ea typeface="Georgia" pitchFamily="18" charset="0"/>
                  <a:cs typeface="Georgia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Calibri" pitchFamily="34" charset="0"/>
                  <a:ea typeface="Georgia" pitchFamily="18" charset="0"/>
                  <a:cs typeface="Georgia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200">
                  <a:solidFill>
                    <a:schemeClr val="tx1"/>
                  </a:solidFill>
                  <a:latin typeface="Calibri" pitchFamily="34" charset="0"/>
                  <a:ea typeface="Georgia" pitchFamily="18" charset="0"/>
                  <a:cs typeface="Georgia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200">
                  <a:solidFill>
                    <a:schemeClr val="tx1"/>
                  </a:solidFill>
                  <a:latin typeface="Georgia" pitchFamily="18" charset="0"/>
                  <a:ea typeface="Georgia" pitchFamily="18" charset="0"/>
                  <a:cs typeface="Georgia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latin typeface="+mn-lt"/>
                </a:rPr>
                <a:t>Non-VA</a:t>
              </a: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600" dirty="0">
                  <a:latin typeface="+mn-lt"/>
                </a:rPr>
                <a:t>NDI, CMS</a:t>
              </a:r>
            </a:p>
          </p:txBody>
        </p:sp>
        <p:cxnSp>
          <p:nvCxnSpPr>
            <p:cNvPr id="18" name="Straight Connector 17"/>
            <p:cNvCxnSpPr>
              <a:stCxn id="16" idx="0"/>
              <a:endCxn id="6" idx="3"/>
            </p:cNvCxnSpPr>
            <p:nvPr/>
          </p:nvCxnSpPr>
          <p:spPr>
            <a:xfrm flipH="1" flipV="1">
              <a:off x="5040312" y="3646488"/>
              <a:ext cx="1017588" cy="100171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6629400" y="3146425"/>
              <a:ext cx="1447800" cy="990600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9411" name="TextBox 19"/>
            <p:cNvSpPr txBox="1">
              <a:spLocks noChangeArrowheads="1"/>
            </p:cNvSpPr>
            <p:nvPr/>
          </p:nvSpPr>
          <p:spPr bwMode="auto">
            <a:xfrm>
              <a:off x="6874512" y="3352800"/>
              <a:ext cx="107273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ea typeface="ＭＳ Ｐゴシック" panose="020B0600070205080204" pitchFamily="34" charset="-128"/>
                </a:rPr>
                <a:t>Molecular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ea typeface="ＭＳ Ｐゴシック" panose="020B0600070205080204" pitchFamily="34" charset="-128"/>
                </a:rPr>
                <a:t>Data</a:t>
              </a:r>
            </a:p>
          </p:txBody>
        </p:sp>
        <p:cxnSp>
          <p:nvCxnSpPr>
            <p:cNvPr id="21" name="Straight Connector 20"/>
            <p:cNvCxnSpPr>
              <a:stCxn id="11" idx="6"/>
              <a:endCxn id="19" idx="0"/>
            </p:cNvCxnSpPr>
            <p:nvPr/>
          </p:nvCxnSpPr>
          <p:spPr>
            <a:xfrm>
              <a:off x="6477000" y="2400300"/>
              <a:ext cx="876300" cy="74612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9413" name="TextBox 21"/>
            <p:cNvSpPr txBox="1">
              <a:spLocks noChangeArrowheads="1"/>
            </p:cNvSpPr>
            <p:nvPr/>
          </p:nvSpPr>
          <p:spPr bwMode="auto">
            <a:xfrm>
              <a:off x="3866289" y="3317557"/>
              <a:ext cx="127470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>
                  <a:latin typeface="Arial" panose="020B0604020202020204" pitchFamily="34" charset="0"/>
                  <a:ea typeface="ＭＳ Ｐゴシック" panose="020B0600070205080204" pitchFamily="34" charset="-128"/>
                </a:rPr>
                <a:t>MVP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>
                  <a:latin typeface="Arial" panose="020B0604020202020204" pitchFamily="34" charset="0"/>
                  <a:ea typeface="ＭＳ Ｐゴシック" panose="020B0600070205080204" pitchFamily="34" charset="-128"/>
                </a:rPr>
                <a:t>Participant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2991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8102919" cy="5895549"/>
            <a:chOff x="1231902" y="-203200"/>
            <a:chExt cx="10398122" cy="6985001"/>
          </a:xfrm>
        </p:grpSpPr>
        <p:sp>
          <p:nvSpPr>
            <p:cNvPr id="12291" name="Shape 8192"/>
            <p:cNvSpPr>
              <a:spLocks/>
            </p:cNvSpPr>
            <p:nvPr/>
          </p:nvSpPr>
          <p:spPr bwMode="auto">
            <a:xfrm>
              <a:off x="1903413" y="1366839"/>
              <a:ext cx="1744662" cy="1417637"/>
            </a:xfrm>
            <a:custGeom>
              <a:avLst/>
              <a:gdLst>
                <a:gd name="T0" fmla="*/ 2147483647 w 1099"/>
                <a:gd name="T1" fmla="*/ 2147483647 h 893"/>
                <a:gd name="T2" fmla="*/ 2147483647 w 1099"/>
                <a:gd name="T3" fmla="*/ 2147483647 h 893"/>
                <a:gd name="T4" fmla="*/ 2147483647 w 1099"/>
                <a:gd name="T5" fmla="*/ 2147483647 h 893"/>
                <a:gd name="T6" fmla="*/ 2147483647 w 1099"/>
                <a:gd name="T7" fmla="*/ 2147483647 h 893"/>
                <a:gd name="T8" fmla="*/ 2147483647 w 1099"/>
                <a:gd name="T9" fmla="*/ 2147483647 h 893"/>
                <a:gd name="T10" fmla="*/ 2147483647 w 1099"/>
                <a:gd name="T11" fmla="*/ 2147483647 h 893"/>
                <a:gd name="T12" fmla="*/ 2147483647 w 1099"/>
                <a:gd name="T13" fmla="*/ 2147483647 h 893"/>
                <a:gd name="T14" fmla="*/ 2147483647 w 1099"/>
                <a:gd name="T15" fmla="*/ 2147483647 h 893"/>
                <a:gd name="T16" fmla="*/ 2147483647 w 1099"/>
                <a:gd name="T17" fmla="*/ 2147483647 h 893"/>
                <a:gd name="T18" fmla="*/ 2147483647 w 1099"/>
                <a:gd name="T19" fmla="*/ 2147483647 h 893"/>
                <a:gd name="T20" fmla="*/ 2147483647 w 1099"/>
                <a:gd name="T21" fmla="*/ 2147483647 h 893"/>
                <a:gd name="T22" fmla="*/ 2147483647 w 1099"/>
                <a:gd name="T23" fmla="*/ 2147483647 h 893"/>
                <a:gd name="T24" fmla="*/ 2147483647 w 1099"/>
                <a:gd name="T25" fmla="*/ 2147483647 h 893"/>
                <a:gd name="T26" fmla="*/ 2147483647 w 1099"/>
                <a:gd name="T27" fmla="*/ 2147483647 h 893"/>
                <a:gd name="T28" fmla="*/ 2147483647 w 1099"/>
                <a:gd name="T29" fmla="*/ 2147483647 h 893"/>
                <a:gd name="T30" fmla="*/ 2147483647 w 1099"/>
                <a:gd name="T31" fmla="*/ 2147483647 h 893"/>
                <a:gd name="T32" fmla="*/ 2147483647 w 1099"/>
                <a:gd name="T33" fmla="*/ 2147483647 h 893"/>
                <a:gd name="T34" fmla="*/ 2147483647 w 1099"/>
                <a:gd name="T35" fmla="*/ 2147483647 h 893"/>
                <a:gd name="T36" fmla="*/ 2147483647 w 1099"/>
                <a:gd name="T37" fmla="*/ 2147483647 h 893"/>
                <a:gd name="T38" fmla="*/ 2147483647 w 1099"/>
                <a:gd name="T39" fmla="*/ 2147483647 h 893"/>
                <a:gd name="T40" fmla="*/ 2147483647 w 1099"/>
                <a:gd name="T41" fmla="*/ 2147483647 h 893"/>
                <a:gd name="T42" fmla="*/ 2147483647 w 1099"/>
                <a:gd name="T43" fmla="*/ 0 h 893"/>
                <a:gd name="T44" fmla="*/ 2147483647 w 1099"/>
                <a:gd name="T45" fmla="*/ 2147483647 h 893"/>
                <a:gd name="T46" fmla="*/ 2147483647 w 1099"/>
                <a:gd name="T47" fmla="*/ 2147483647 h 893"/>
                <a:gd name="T48" fmla="*/ 2147483647 w 1099"/>
                <a:gd name="T49" fmla="*/ 2147483647 h 893"/>
                <a:gd name="T50" fmla="*/ 2147483647 w 1099"/>
                <a:gd name="T51" fmla="*/ 2147483647 h 893"/>
                <a:gd name="T52" fmla="*/ 2147483647 w 1099"/>
                <a:gd name="T53" fmla="*/ 2147483647 h 893"/>
                <a:gd name="T54" fmla="*/ 2147483647 w 1099"/>
                <a:gd name="T55" fmla="*/ 2147483647 h 893"/>
                <a:gd name="T56" fmla="*/ 2147483647 w 1099"/>
                <a:gd name="T57" fmla="*/ 2147483647 h 893"/>
                <a:gd name="T58" fmla="*/ 2147483647 w 1099"/>
                <a:gd name="T59" fmla="*/ 2147483647 h 893"/>
                <a:gd name="T60" fmla="*/ 2147483647 w 1099"/>
                <a:gd name="T61" fmla="*/ 2147483647 h 893"/>
                <a:gd name="T62" fmla="*/ 2147483647 w 1099"/>
                <a:gd name="T63" fmla="*/ 2147483647 h 893"/>
                <a:gd name="T64" fmla="*/ 2147483647 w 1099"/>
                <a:gd name="T65" fmla="*/ 2147483647 h 893"/>
                <a:gd name="T66" fmla="*/ 2147483647 w 1099"/>
                <a:gd name="T67" fmla="*/ 2147483647 h 893"/>
                <a:gd name="T68" fmla="*/ 2147483647 w 1099"/>
                <a:gd name="T69" fmla="*/ 2147483647 h 893"/>
                <a:gd name="T70" fmla="*/ 2147483647 w 1099"/>
                <a:gd name="T71" fmla="*/ 2147483647 h 893"/>
                <a:gd name="T72" fmla="*/ 2147483647 w 1099"/>
                <a:gd name="T73" fmla="*/ 2147483647 h 893"/>
                <a:gd name="T74" fmla="*/ 2147483647 w 1099"/>
                <a:gd name="T75" fmla="*/ 2147483647 h 893"/>
                <a:gd name="T76" fmla="*/ 2147483647 w 1099"/>
                <a:gd name="T77" fmla="*/ 2147483647 h 893"/>
                <a:gd name="T78" fmla="*/ 2147483647 w 1099"/>
                <a:gd name="T79" fmla="*/ 2147483647 h 893"/>
                <a:gd name="T80" fmla="*/ 2147483647 w 1099"/>
                <a:gd name="T81" fmla="*/ 2147483647 h 893"/>
                <a:gd name="T82" fmla="*/ 2147483647 w 1099"/>
                <a:gd name="T83" fmla="*/ 2147483647 h 893"/>
                <a:gd name="T84" fmla="*/ 2147483647 w 1099"/>
                <a:gd name="T85" fmla="*/ 2147483647 h 893"/>
                <a:gd name="T86" fmla="*/ 2147483647 w 1099"/>
                <a:gd name="T87" fmla="*/ 2147483647 h 893"/>
                <a:gd name="T88" fmla="*/ 2147483647 w 1099"/>
                <a:gd name="T89" fmla="*/ 2147483647 h 893"/>
                <a:gd name="T90" fmla="*/ 2147483647 w 1099"/>
                <a:gd name="T91" fmla="*/ 2147483647 h 893"/>
                <a:gd name="T92" fmla="*/ 2147483647 w 1099"/>
                <a:gd name="T93" fmla="*/ 2147483647 h 893"/>
                <a:gd name="T94" fmla="*/ 0 w 1099"/>
                <a:gd name="T95" fmla="*/ 2147483647 h 893"/>
                <a:gd name="T96" fmla="*/ 2147483647 w 1099"/>
                <a:gd name="T97" fmla="*/ 2147483647 h 893"/>
                <a:gd name="T98" fmla="*/ 2147483647 w 1099"/>
                <a:gd name="T99" fmla="*/ 2147483647 h 893"/>
                <a:gd name="T100" fmla="*/ 2147483647 w 1099"/>
                <a:gd name="T101" fmla="*/ 2147483647 h 893"/>
                <a:gd name="T102" fmla="*/ 2147483647 w 1099"/>
                <a:gd name="T103" fmla="*/ 2147483647 h 893"/>
                <a:gd name="T104" fmla="*/ 2147483647 w 1099"/>
                <a:gd name="T105" fmla="*/ 2147483647 h 893"/>
                <a:gd name="T106" fmla="*/ 2147483647 w 1099"/>
                <a:gd name="T107" fmla="*/ 2147483647 h 893"/>
                <a:gd name="T108" fmla="*/ 2147483647 w 1099"/>
                <a:gd name="T109" fmla="*/ 2147483647 h 893"/>
                <a:gd name="T110" fmla="*/ 2147483647 w 1099"/>
                <a:gd name="T111" fmla="*/ 2147483647 h 893"/>
                <a:gd name="T112" fmla="*/ 2147483647 w 1099"/>
                <a:gd name="T113" fmla="*/ 2147483647 h 8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9"/>
                <a:gd name="T172" fmla="*/ 0 h 893"/>
                <a:gd name="T173" fmla="*/ 1099 w 1099"/>
                <a:gd name="T174" fmla="*/ 893 h 89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9" h="893">
                  <a:moveTo>
                    <a:pt x="115" y="330"/>
                  </a:moveTo>
                  <a:lnTo>
                    <a:pt x="115" y="326"/>
                  </a:lnTo>
                  <a:lnTo>
                    <a:pt x="107" y="326"/>
                  </a:lnTo>
                  <a:lnTo>
                    <a:pt x="105" y="330"/>
                  </a:lnTo>
                  <a:lnTo>
                    <a:pt x="93" y="332"/>
                  </a:lnTo>
                  <a:lnTo>
                    <a:pt x="89" y="328"/>
                  </a:lnTo>
                  <a:lnTo>
                    <a:pt x="82" y="328"/>
                  </a:lnTo>
                  <a:lnTo>
                    <a:pt x="85" y="334"/>
                  </a:lnTo>
                  <a:lnTo>
                    <a:pt x="83" y="336"/>
                  </a:lnTo>
                  <a:lnTo>
                    <a:pt x="78" y="332"/>
                  </a:lnTo>
                  <a:lnTo>
                    <a:pt x="68" y="326"/>
                  </a:lnTo>
                  <a:lnTo>
                    <a:pt x="66" y="328"/>
                  </a:lnTo>
                  <a:lnTo>
                    <a:pt x="68" y="332"/>
                  </a:lnTo>
                  <a:lnTo>
                    <a:pt x="74" y="347"/>
                  </a:lnTo>
                  <a:lnTo>
                    <a:pt x="66" y="355"/>
                  </a:lnTo>
                  <a:lnTo>
                    <a:pt x="70" y="365"/>
                  </a:lnTo>
                  <a:lnTo>
                    <a:pt x="68" y="381"/>
                  </a:lnTo>
                  <a:lnTo>
                    <a:pt x="74" y="391"/>
                  </a:lnTo>
                  <a:lnTo>
                    <a:pt x="72" y="400"/>
                  </a:lnTo>
                  <a:lnTo>
                    <a:pt x="78" y="408"/>
                  </a:lnTo>
                  <a:lnTo>
                    <a:pt x="78" y="412"/>
                  </a:lnTo>
                  <a:lnTo>
                    <a:pt x="70" y="410"/>
                  </a:lnTo>
                  <a:lnTo>
                    <a:pt x="68" y="412"/>
                  </a:lnTo>
                  <a:lnTo>
                    <a:pt x="72" y="420"/>
                  </a:lnTo>
                  <a:lnTo>
                    <a:pt x="68" y="428"/>
                  </a:lnTo>
                  <a:lnTo>
                    <a:pt x="70" y="434"/>
                  </a:lnTo>
                  <a:lnTo>
                    <a:pt x="68" y="444"/>
                  </a:lnTo>
                  <a:lnTo>
                    <a:pt x="68" y="448"/>
                  </a:lnTo>
                  <a:lnTo>
                    <a:pt x="64" y="465"/>
                  </a:lnTo>
                  <a:lnTo>
                    <a:pt x="64" y="469"/>
                  </a:lnTo>
                  <a:lnTo>
                    <a:pt x="66" y="473"/>
                  </a:lnTo>
                  <a:lnTo>
                    <a:pt x="60" y="495"/>
                  </a:lnTo>
                  <a:lnTo>
                    <a:pt x="62" y="501"/>
                  </a:lnTo>
                  <a:lnTo>
                    <a:pt x="60" y="504"/>
                  </a:lnTo>
                  <a:lnTo>
                    <a:pt x="60" y="508"/>
                  </a:lnTo>
                  <a:lnTo>
                    <a:pt x="60" y="526"/>
                  </a:lnTo>
                  <a:lnTo>
                    <a:pt x="60" y="536"/>
                  </a:lnTo>
                  <a:lnTo>
                    <a:pt x="58" y="540"/>
                  </a:lnTo>
                  <a:lnTo>
                    <a:pt x="56" y="555"/>
                  </a:lnTo>
                  <a:lnTo>
                    <a:pt x="54" y="567"/>
                  </a:lnTo>
                  <a:lnTo>
                    <a:pt x="50" y="605"/>
                  </a:lnTo>
                  <a:lnTo>
                    <a:pt x="50" y="608"/>
                  </a:lnTo>
                  <a:lnTo>
                    <a:pt x="48" y="620"/>
                  </a:lnTo>
                  <a:lnTo>
                    <a:pt x="50" y="622"/>
                  </a:lnTo>
                  <a:lnTo>
                    <a:pt x="48" y="626"/>
                  </a:lnTo>
                  <a:lnTo>
                    <a:pt x="47" y="632"/>
                  </a:lnTo>
                  <a:lnTo>
                    <a:pt x="37" y="660"/>
                  </a:lnTo>
                  <a:lnTo>
                    <a:pt x="31" y="663"/>
                  </a:lnTo>
                  <a:lnTo>
                    <a:pt x="29" y="667"/>
                  </a:lnTo>
                  <a:lnTo>
                    <a:pt x="31" y="671"/>
                  </a:lnTo>
                  <a:lnTo>
                    <a:pt x="21" y="709"/>
                  </a:lnTo>
                  <a:lnTo>
                    <a:pt x="13" y="720"/>
                  </a:lnTo>
                  <a:lnTo>
                    <a:pt x="17" y="726"/>
                  </a:lnTo>
                  <a:lnTo>
                    <a:pt x="19" y="732"/>
                  </a:lnTo>
                  <a:lnTo>
                    <a:pt x="23" y="734"/>
                  </a:lnTo>
                  <a:lnTo>
                    <a:pt x="25" y="738"/>
                  </a:lnTo>
                  <a:lnTo>
                    <a:pt x="29" y="742"/>
                  </a:lnTo>
                  <a:lnTo>
                    <a:pt x="31" y="754"/>
                  </a:lnTo>
                  <a:lnTo>
                    <a:pt x="29" y="764"/>
                  </a:lnTo>
                  <a:lnTo>
                    <a:pt x="29" y="775"/>
                  </a:lnTo>
                  <a:lnTo>
                    <a:pt x="27" y="779"/>
                  </a:lnTo>
                  <a:lnTo>
                    <a:pt x="29" y="785"/>
                  </a:lnTo>
                  <a:lnTo>
                    <a:pt x="29" y="789"/>
                  </a:lnTo>
                  <a:lnTo>
                    <a:pt x="31" y="791"/>
                  </a:lnTo>
                  <a:lnTo>
                    <a:pt x="37" y="809"/>
                  </a:lnTo>
                  <a:lnTo>
                    <a:pt x="45" y="817"/>
                  </a:lnTo>
                  <a:lnTo>
                    <a:pt x="47" y="819"/>
                  </a:lnTo>
                  <a:lnTo>
                    <a:pt x="45" y="842"/>
                  </a:lnTo>
                  <a:lnTo>
                    <a:pt x="50" y="848"/>
                  </a:lnTo>
                  <a:lnTo>
                    <a:pt x="54" y="862"/>
                  </a:lnTo>
                  <a:lnTo>
                    <a:pt x="60" y="873"/>
                  </a:lnTo>
                  <a:lnTo>
                    <a:pt x="56" y="873"/>
                  </a:lnTo>
                  <a:lnTo>
                    <a:pt x="60" y="883"/>
                  </a:lnTo>
                  <a:lnTo>
                    <a:pt x="82" y="885"/>
                  </a:lnTo>
                  <a:lnTo>
                    <a:pt x="82" y="893"/>
                  </a:lnTo>
                  <a:lnTo>
                    <a:pt x="91" y="893"/>
                  </a:lnTo>
                  <a:lnTo>
                    <a:pt x="99" y="877"/>
                  </a:lnTo>
                  <a:lnTo>
                    <a:pt x="87" y="866"/>
                  </a:lnTo>
                  <a:lnTo>
                    <a:pt x="91" y="856"/>
                  </a:lnTo>
                  <a:lnTo>
                    <a:pt x="91" y="844"/>
                  </a:lnTo>
                  <a:lnTo>
                    <a:pt x="93" y="834"/>
                  </a:lnTo>
                  <a:lnTo>
                    <a:pt x="107" y="828"/>
                  </a:lnTo>
                  <a:lnTo>
                    <a:pt x="105" y="819"/>
                  </a:lnTo>
                  <a:lnTo>
                    <a:pt x="134" y="819"/>
                  </a:lnTo>
                  <a:lnTo>
                    <a:pt x="222" y="819"/>
                  </a:lnTo>
                  <a:lnTo>
                    <a:pt x="297" y="819"/>
                  </a:lnTo>
                  <a:lnTo>
                    <a:pt x="352" y="817"/>
                  </a:lnTo>
                  <a:lnTo>
                    <a:pt x="433" y="819"/>
                  </a:lnTo>
                  <a:lnTo>
                    <a:pt x="492" y="819"/>
                  </a:lnTo>
                  <a:lnTo>
                    <a:pt x="498" y="819"/>
                  </a:lnTo>
                  <a:lnTo>
                    <a:pt x="599" y="819"/>
                  </a:lnTo>
                  <a:lnTo>
                    <a:pt x="616" y="820"/>
                  </a:lnTo>
                  <a:lnTo>
                    <a:pt x="890" y="819"/>
                  </a:lnTo>
                  <a:lnTo>
                    <a:pt x="960" y="819"/>
                  </a:lnTo>
                  <a:lnTo>
                    <a:pt x="984" y="819"/>
                  </a:lnTo>
                  <a:lnTo>
                    <a:pt x="1099" y="819"/>
                  </a:lnTo>
                  <a:lnTo>
                    <a:pt x="1097" y="536"/>
                  </a:lnTo>
                  <a:lnTo>
                    <a:pt x="1091" y="530"/>
                  </a:lnTo>
                  <a:lnTo>
                    <a:pt x="1085" y="524"/>
                  </a:lnTo>
                  <a:lnTo>
                    <a:pt x="1073" y="514"/>
                  </a:lnTo>
                  <a:lnTo>
                    <a:pt x="1075" y="510"/>
                  </a:lnTo>
                  <a:lnTo>
                    <a:pt x="1067" y="495"/>
                  </a:lnTo>
                  <a:lnTo>
                    <a:pt x="1060" y="487"/>
                  </a:lnTo>
                  <a:lnTo>
                    <a:pt x="1052" y="491"/>
                  </a:lnTo>
                  <a:lnTo>
                    <a:pt x="1034" y="475"/>
                  </a:lnTo>
                  <a:lnTo>
                    <a:pt x="1040" y="471"/>
                  </a:lnTo>
                  <a:lnTo>
                    <a:pt x="1038" y="461"/>
                  </a:lnTo>
                  <a:lnTo>
                    <a:pt x="1032" y="453"/>
                  </a:lnTo>
                  <a:lnTo>
                    <a:pt x="994" y="385"/>
                  </a:lnTo>
                  <a:lnTo>
                    <a:pt x="957" y="414"/>
                  </a:lnTo>
                  <a:lnTo>
                    <a:pt x="945" y="402"/>
                  </a:lnTo>
                  <a:lnTo>
                    <a:pt x="937" y="402"/>
                  </a:lnTo>
                  <a:lnTo>
                    <a:pt x="935" y="395"/>
                  </a:lnTo>
                  <a:lnTo>
                    <a:pt x="941" y="391"/>
                  </a:lnTo>
                  <a:lnTo>
                    <a:pt x="939" y="371"/>
                  </a:lnTo>
                  <a:lnTo>
                    <a:pt x="953" y="365"/>
                  </a:lnTo>
                  <a:lnTo>
                    <a:pt x="941" y="332"/>
                  </a:lnTo>
                  <a:lnTo>
                    <a:pt x="947" y="332"/>
                  </a:lnTo>
                  <a:lnTo>
                    <a:pt x="957" y="275"/>
                  </a:lnTo>
                  <a:lnTo>
                    <a:pt x="953" y="273"/>
                  </a:lnTo>
                  <a:lnTo>
                    <a:pt x="933" y="277"/>
                  </a:lnTo>
                  <a:lnTo>
                    <a:pt x="927" y="271"/>
                  </a:lnTo>
                  <a:lnTo>
                    <a:pt x="925" y="265"/>
                  </a:lnTo>
                  <a:lnTo>
                    <a:pt x="918" y="269"/>
                  </a:lnTo>
                  <a:lnTo>
                    <a:pt x="914" y="269"/>
                  </a:lnTo>
                  <a:lnTo>
                    <a:pt x="898" y="241"/>
                  </a:lnTo>
                  <a:lnTo>
                    <a:pt x="865" y="204"/>
                  </a:lnTo>
                  <a:lnTo>
                    <a:pt x="826" y="185"/>
                  </a:lnTo>
                  <a:lnTo>
                    <a:pt x="834" y="181"/>
                  </a:lnTo>
                  <a:lnTo>
                    <a:pt x="834" y="179"/>
                  </a:lnTo>
                  <a:lnTo>
                    <a:pt x="826" y="171"/>
                  </a:lnTo>
                  <a:lnTo>
                    <a:pt x="830" y="163"/>
                  </a:lnTo>
                  <a:lnTo>
                    <a:pt x="799" y="122"/>
                  </a:lnTo>
                  <a:lnTo>
                    <a:pt x="799" y="118"/>
                  </a:lnTo>
                  <a:lnTo>
                    <a:pt x="799" y="88"/>
                  </a:lnTo>
                  <a:lnTo>
                    <a:pt x="811" y="98"/>
                  </a:lnTo>
                  <a:lnTo>
                    <a:pt x="828" y="81"/>
                  </a:lnTo>
                  <a:lnTo>
                    <a:pt x="848" y="126"/>
                  </a:lnTo>
                  <a:lnTo>
                    <a:pt x="871" y="126"/>
                  </a:lnTo>
                  <a:lnTo>
                    <a:pt x="875" y="118"/>
                  </a:lnTo>
                  <a:lnTo>
                    <a:pt x="894" y="114"/>
                  </a:lnTo>
                  <a:lnTo>
                    <a:pt x="894" y="88"/>
                  </a:lnTo>
                  <a:lnTo>
                    <a:pt x="910" y="88"/>
                  </a:lnTo>
                  <a:lnTo>
                    <a:pt x="906" y="39"/>
                  </a:lnTo>
                  <a:lnTo>
                    <a:pt x="924" y="37"/>
                  </a:lnTo>
                  <a:lnTo>
                    <a:pt x="922" y="2"/>
                  </a:lnTo>
                  <a:lnTo>
                    <a:pt x="918" y="2"/>
                  </a:lnTo>
                  <a:lnTo>
                    <a:pt x="795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669" y="0"/>
                  </a:lnTo>
                  <a:lnTo>
                    <a:pt x="597" y="0"/>
                  </a:lnTo>
                  <a:lnTo>
                    <a:pt x="538" y="0"/>
                  </a:lnTo>
                  <a:lnTo>
                    <a:pt x="352" y="0"/>
                  </a:lnTo>
                  <a:lnTo>
                    <a:pt x="181" y="4"/>
                  </a:lnTo>
                  <a:lnTo>
                    <a:pt x="181" y="6"/>
                  </a:lnTo>
                  <a:lnTo>
                    <a:pt x="177" y="6"/>
                  </a:lnTo>
                  <a:lnTo>
                    <a:pt x="175" y="8"/>
                  </a:lnTo>
                  <a:lnTo>
                    <a:pt x="181" y="8"/>
                  </a:lnTo>
                  <a:lnTo>
                    <a:pt x="181" y="10"/>
                  </a:lnTo>
                  <a:lnTo>
                    <a:pt x="177" y="12"/>
                  </a:lnTo>
                  <a:lnTo>
                    <a:pt x="177" y="16"/>
                  </a:lnTo>
                  <a:lnTo>
                    <a:pt x="185" y="20"/>
                  </a:lnTo>
                  <a:lnTo>
                    <a:pt x="185" y="28"/>
                  </a:lnTo>
                  <a:lnTo>
                    <a:pt x="190" y="28"/>
                  </a:lnTo>
                  <a:lnTo>
                    <a:pt x="188" y="33"/>
                  </a:lnTo>
                  <a:lnTo>
                    <a:pt x="190" y="33"/>
                  </a:lnTo>
                  <a:lnTo>
                    <a:pt x="196" y="28"/>
                  </a:lnTo>
                  <a:lnTo>
                    <a:pt x="200" y="28"/>
                  </a:lnTo>
                  <a:lnTo>
                    <a:pt x="206" y="33"/>
                  </a:lnTo>
                  <a:lnTo>
                    <a:pt x="202" y="35"/>
                  </a:lnTo>
                  <a:lnTo>
                    <a:pt x="204" y="43"/>
                  </a:lnTo>
                  <a:lnTo>
                    <a:pt x="210" y="49"/>
                  </a:lnTo>
                  <a:lnTo>
                    <a:pt x="210" y="53"/>
                  </a:lnTo>
                  <a:lnTo>
                    <a:pt x="206" y="55"/>
                  </a:lnTo>
                  <a:lnTo>
                    <a:pt x="206" y="59"/>
                  </a:lnTo>
                  <a:lnTo>
                    <a:pt x="206" y="67"/>
                  </a:lnTo>
                  <a:lnTo>
                    <a:pt x="200" y="63"/>
                  </a:lnTo>
                  <a:lnTo>
                    <a:pt x="196" y="65"/>
                  </a:lnTo>
                  <a:lnTo>
                    <a:pt x="196" y="61"/>
                  </a:lnTo>
                  <a:lnTo>
                    <a:pt x="190" y="61"/>
                  </a:lnTo>
                  <a:lnTo>
                    <a:pt x="187" y="63"/>
                  </a:lnTo>
                  <a:lnTo>
                    <a:pt x="190" y="67"/>
                  </a:lnTo>
                  <a:lnTo>
                    <a:pt x="190" y="69"/>
                  </a:lnTo>
                  <a:lnTo>
                    <a:pt x="194" y="71"/>
                  </a:lnTo>
                  <a:lnTo>
                    <a:pt x="198" y="69"/>
                  </a:lnTo>
                  <a:lnTo>
                    <a:pt x="200" y="75"/>
                  </a:lnTo>
                  <a:lnTo>
                    <a:pt x="216" y="84"/>
                  </a:lnTo>
                  <a:lnTo>
                    <a:pt x="216" y="92"/>
                  </a:lnTo>
                  <a:lnTo>
                    <a:pt x="218" y="108"/>
                  </a:lnTo>
                  <a:lnTo>
                    <a:pt x="225" y="114"/>
                  </a:lnTo>
                  <a:lnTo>
                    <a:pt x="231" y="114"/>
                  </a:lnTo>
                  <a:lnTo>
                    <a:pt x="229" y="120"/>
                  </a:lnTo>
                  <a:lnTo>
                    <a:pt x="223" y="124"/>
                  </a:lnTo>
                  <a:lnTo>
                    <a:pt x="214" y="141"/>
                  </a:lnTo>
                  <a:lnTo>
                    <a:pt x="216" y="147"/>
                  </a:lnTo>
                  <a:lnTo>
                    <a:pt x="216" y="157"/>
                  </a:lnTo>
                  <a:lnTo>
                    <a:pt x="212" y="157"/>
                  </a:lnTo>
                  <a:lnTo>
                    <a:pt x="214" y="161"/>
                  </a:lnTo>
                  <a:lnTo>
                    <a:pt x="220" y="163"/>
                  </a:lnTo>
                  <a:lnTo>
                    <a:pt x="218" y="167"/>
                  </a:lnTo>
                  <a:lnTo>
                    <a:pt x="212" y="169"/>
                  </a:lnTo>
                  <a:lnTo>
                    <a:pt x="220" y="192"/>
                  </a:lnTo>
                  <a:lnTo>
                    <a:pt x="212" y="198"/>
                  </a:lnTo>
                  <a:lnTo>
                    <a:pt x="214" y="206"/>
                  </a:lnTo>
                  <a:lnTo>
                    <a:pt x="208" y="206"/>
                  </a:lnTo>
                  <a:lnTo>
                    <a:pt x="202" y="200"/>
                  </a:lnTo>
                  <a:lnTo>
                    <a:pt x="202" y="204"/>
                  </a:lnTo>
                  <a:lnTo>
                    <a:pt x="188" y="226"/>
                  </a:lnTo>
                  <a:lnTo>
                    <a:pt x="181" y="224"/>
                  </a:lnTo>
                  <a:lnTo>
                    <a:pt x="179" y="218"/>
                  </a:lnTo>
                  <a:lnTo>
                    <a:pt x="175" y="218"/>
                  </a:lnTo>
                  <a:lnTo>
                    <a:pt x="175" y="224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9" y="232"/>
                  </a:lnTo>
                  <a:lnTo>
                    <a:pt x="165" y="232"/>
                  </a:lnTo>
                  <a:lnTo>
                    <a:pt x="163" y="224"/>
                  </a:lnTo>
                  <a:lnTo>
                    <a:pt x="161" y="226"/>
                  </a:lnTo>
                  <a:lnTo>
                    <a:pt x="159" y="226"/>
                  </a:lnTo>
                  <a:lnTo>
                    <a:pt x="163" y="218"/>
                  </a:lnTo>
                  <a:lnTo>
                    <a:pt x="161" y="216"/>
                  </a:lnTo>
                  <a:lnTo>
                    <a:pt x="153" y="224"/>
                  </a:lnTo>
                  <a:lnTo>
                    <a:pt x="153" y="220"/>
                  </a:lnTo>
                  <a:lnTo>
                    <a:pt x="159" y="214"/>
                  </a:lnTo>
                  <a:lnTo>
                    <a:pt x="150" y="214"/>
                  </a:lnTo>
                  <a:lnTo>
                    <a:pt x="152" y="208"/>
                  </a:lnTo>
                  <a:lnTo>
                    <a:pt x="157" y="208"/>
                  </a:lnTo>
                  <a:lnTo>
                    <a:pt x="155" y="210"/>
                  </a:lnTo>
                  <a:lnTo>
                    <a:pt x="163" y="210"/>
                  </a:lnTo>
                  <a:lnTo>
                    <a:pt x="165" y="202"/>
                  </a:lnTo>
                  <a:lnTo>
                    <a:pt x="173" y="198"/>
                  </a:lnTo>
                  <a:lnTo>
                    <a:pt x="175" y="190"/>
                  </a:lnTo>
                  <a:lnTo>
                    <a:pt x="177" y="192"/>
                  </a:lnTo>
                  <a:lnTo>
                    <a:pt x="177" y="198"/>
                  </a:lnTo>
                  <a:lnTo>
                    <a:pt x="175" y="208"/>
                  </a:lnTo>
                  <a:lnTo>
                    <a:pt x="177" y="214"/>
                  </a:lnTo>
                  <a:lnTo>
                    <a:pt x="181" y="214"/>
                  </a:lnTo>
                  <a:lnTo>
                    <a:pt x="183" y="208"/>
                  </a:lnTo>
                  <a:lnTo>
                    <a:pt x="181" y="202"/>
                  </a:lnTo>
                  <a:lnTo>
                    <a:pt x="181" y="198"/>
                  </a:lnTo>
                  <a:lnTo>
                    <a:pt x="187" y="194"/>
                  </a:lnTo>
                  <a:lnTo>
                    <a:pt x="192" y="190"/>
                  </a:lnTo>
                  <a:lnTo>
                    <a:pt x="188" y="196"/>
                  </a:lnTo>
                  <a:lnTo>
                    <a:pt x="188" y="202"/>
                  </a:lnTo>
                  <a:lnTo>
                    <a:pt x="198" y="204"/>
                  </a:lnTo>
                  <a:lnTo>
                    <a:pt x="196" y="196"/>
                  </a:lnTo>
                  <a:lnTo>
                    <a:pt x="198" y="194"/>
                  </a:lnTo>
                  <a:lnTo>
                    <a:pt x="200" y="190"/>
                  </a:lnTo>
                  <a:lnTo>
                    <a:pt x="200" y="188"/>
                  </a:lnTo>
                  <a:lnTo>
                    <a:pt x="204" y="177"/>
                  </a:lnTo>
                  <a:lnTo>
                    <a:pt x="198" y="169"/>
                  </a:lnTo>
                  <a:lnTo>
                    <a:pt x="190" y="175"/>
                  </a:lnTo>
                  <a:lnTo>
                    <a:pt x="187" y="171"/>
                  </a:lnTo>
                  <a:lnTo>
                    <a:pt x="188" y="169"/>
                  </a:lnTo>
                  <a:lnTo>
                    <a:pt x="187" y="167"/>
                  </a:lnTo>
                  <a:lnTo>
                    <a:pt x="187" y="163"/>
                  </a:lnTo>
                  <a:lnTo>
                    <a:pt x="192" y="167"/>
                  </a:lnTo>
                  <a:lnTo>
                    <a:pt x="196" y="167"/>
                  </a:lnTo>
                  <a:lnTo>
                    <a:pt x="190" y="153"/>
                  </a:lnTo>
                  <a:lnTo>
                    <a:pt x="188" y="151"/>
                  </a:lnTo>
                  <a:lnTo>
                    <a:pt x="192" y="149"/>
                  </a:lnTo>
                  <a:lnTo>
                    <a:pt x="196" y="153"/>
                  </a:lnTo>
                  <a:lnTo>
                    <a:pt x="200" y="147"/>
                  </a:lnTo>
                  <a:lnTo>
                    <a:pt x="204" y="149"/>
                  </a:lnTo>
                  <a:lnTo>
                    <a:pt x="208" y="147"/>
                  </a:lnTo>
                  <a:lnTo>
                    <a:pt x="204" y="141"/>
                  </a:lnTo>
                  <a:lnTo>
                    <a:pt x="204" y="137"/>
                  </a:lnTo>
                  <a:lnTo>
                    <a:pt x="202" y="132"/>
                  </a:lnTo>
                  <a:lnTo>
                    <a:pt x="192" y="126"/>
                  </a:lnTo>
                  <a:lnTo>
                    <a:pt x="198" y="139"/>
                  </a:lnTo>
                  <a:lnTo>
                    <a:pt x="192" y="137"/>
                  </a:lnTo>
                  <a:lnTo>
                    <a:pt x="185" y="147"/>
                  </a:lnTo>
                  <a:lnTo>
                    <a:pt x="179" y="159"/>
                  </a:lnTo>
                  <a:lnTo>
                    <a:pt x="171" y="161"/>
                  </a:lnTo>
                  <a:lnTo>
                    <a:pt x="159" y="171"/>
                  </a:lnTo>
                  <a:lnTo>
                    <a:pt x="157" y="175"/>
                  </a:lnTo>
                  <a:lnTo>
                    <a:pt x="150" y="188"/>
                  </a:lnTo>
                  <a:lnTo>
                    <a:pt x="150" y="190"/>
                  </a:lnTo>
                  <a:lnTo>
                    <a:pt x="155" y="192"/>
                  </a:lnTo>
                  <a:lnTo>
                    <a:pt x="169" y="186"/>
                  </a:lnTo>
                  <a:lnTo>
                    <a:pt x="173" y="186"/>
                  </a:lnTo>
                  <a:lnTo>
                    <a:pt x="155" y="194"/>
                  </a:lnTo>
                  <a:lnTo>
                    <a:pt x="144" y="194"/>
                  </a:lnTo>
                  <a:lnTo>
                    <a:pt x="153" y="165"/>
                  </a:lnTo>
                  <a:lnTo>
                    <a:pt x="155" y="163"/>
                  </a:lnTo>
                  <a:lnTo>
                    <a:pt x="167" y="157"/>
                  </a:lnTo>
                  <a:lnTo>
                    <a:pt x="169" y="149"/>
                  </a:lnTo>
                  <a:lnTo>
                    <a:pt x="171" y="149"/>
                  </a:lnTo>
                  <a:lnTo>
                    <a:pt x="169" y="145"/>
                  </a:lnTo>
                  <a:lnTo>
                    <a:pt x="171" y="139"/>
                  </a:lnTo>
                  <a:lnTo>
                    <a:pt x="175" y="143"/>
                  </a:lnTo>
                  <a:lnTo>
                    <a:pt x="175" y="137"/>
                  </a:lnTo>
                  <a:lnTo>
                    <a:pt x="179" y="141"/>
                  </a:lnTo>
                  <a:lnTo>
                    <a:pt x="177" y="147"/>
                  </a:lnTo>
                  <a:lnTo>
                    <a:pt x="183" y="145"/>
                  </a:lnTo>
                  <a:lnTo>
                    <a:pt x="181" y="141"/>
                  </a:lnTo>
                  <a:lnTo>
                    <a:pt x="185" y="139"/>
                  </a:lnTo>
                  <a:lnTo>
                    <a:pt x="190" y="133"/>
                  </a:lnTo>
                  <a:lnTo>
                    <a:pt x="187" y="124"/>
                  </a:lnTo>
                  <a:lnTo>
                    <a:pt x="190" y="118"/>
                  </a:lnTo>
                  <a:lnTo>
                    <a:pt x="188" y="108"/>
                  </a:lnTo>
                  <a:lnTo>
                    <a:pt x="185" y="106"/>
                  </a:lnTo>
                  <a:lnTo>
                    <a:pt x="185" y="116"/>
                  </a:lnTo>
                  <a:lnTo>
                    <a:pt x="183" y="112"/>
                  </a:lnTo>
                  <a:lnTo>
                    <a:pt x="179" y="116"/>
                  </a:lnTo>
                  <a:lnTo>
                    <a:pt x="177" y="110"/>
                  </a:lnTo>
                  <a:lnTo>
                    <a:pt x="181" y="106"/>
                  </a:lnTo>
                  <a:lnTo>
                    <a:pt x="179" y="102"/>
                  </a:lnTo>
                  <a:lnTo>
                    <a:pt x="173" y="104"/>
                  </a:lnTo>
                  <a:lnTo>
                    <a:pt x="171" y="110"/>
                  </a:lnTo>
                  <a:lnTo>
                    <a:pt x="175" y="116"/>
                  </a:lnTo>
                  <a:lnTo>
                    <a:pt x="171" y="120"/>
                  </a:lnTo>
                  <a:lnTo>
                    <a:pt x="169" y="120"/>
                  </a:lnTo>
                  <a:lnTo>
                    <a:pt x="171" y="116"/>
                  </a:lnTo>
                  <a:lnTo>
                    <a:pt x="165" y="114"/>
                  </a:lnTo>
                  <a:lnTo>
                    <a:pt x="165" y="108"/>
                  </a:lnTo>
                  <a:lnTo>
                    <a:pt x="159" y="108"/>
                  </a:lnTo>
                  <a:lnTo>
                    <a:pt x="157" y="114"/>
                  </a:lnTo>
                  <a:lnTo>
                    <a:pt x="150" y="104"/>
                  </a:lnTo>
                  <a:lnTo>
                    <a:pt x="144" y="100"/>
                  </a:lnTo>
                  <a:lnTo>
                    <a:pt x="140" y="104"/>
                  </a:lnTo>
                  <a:lnTo>
                    <a:pt x="101" y="100"/>
                  </a:lnTo>
                  <a:lnTo>
                    <a:pt x="95" y="98"/>
                  </a:lnTo>
                  <a:lnTo>
                    <a:pt x="83" y="100"/>
                  </a:lnTo>
                  <a:lnTo>
                    <a:pt x="56" y="96"/>
                  </a:lnTo>
                  <a:lnTo>
                    <a:pt x="47" y="88"/>
                  </a:lnTo>
                  <a:lnTo>
                    <a:pt x="23" y="81"/>
                  </a:lnTo>
                  <a:lnTo>
                    <a:pt x="15" y="75"/>
                  </a:lnTo>
                  <a:lnTo>
                    <a:pt x="8" y="73"/>
                  </a:lnTo>
                  <a:lnTo>
                    <a:pt x="0" y="73"/>
                  </a:lnTo>
                  <a:lnTo>
                    <a:pt x="0" y="79"/>
                  </a:lnTo>
                  <a:lnTo>
                    <a:pt x="4" y="79"/>
                  </a:lnTo>
                  <a:lnTo>
                    <a:pt x="4" y="84"/>
                  </a:lnTo>
                  <a:lnTo>
                    <a:pt x="0" y="100"/>
                  </a:lnTo>
                  <a:lnTo>
                    <a:pt x="2" y="110"/>
                  </a:lnTo>
                  <a:lnTo>
                    <a:pt x="2" y="120"/>
                  </a:lnTo>
                  <a:lnTo>
                    <a:pt x="8" y="126"/>
                  </a:lnTo>
                  <a:lnTo>
                    <a:pt x="10" y="130"/>
                  </a:lnTo>
                  <a:lnTo>
                    <a:pt x="13" y="135"/>
                  </a:lnTo>
                  <a:lnTo>
                    <a:pt x="21" y="137"/>
                  </a:lnTo>
                  <a:lnTo>
                    <a:pt x="23" y="143"/>
                  </a:lnTo>
                  <a:lnTo>
                    <a:pt x="27" y="147"/>
                  </a:lnTo>
                  <a:lnTo>
                    <a:pt x="35" y="173"/>
                  </a:lnTo>
                  <a:lnTo>
                    <a:pt x="33" y="179"/>
                  </a:lnTo>
                  <a:lnTo>
                    <a:pt x="37" y="188"/>
                  </a:lnTo>
                  <a:lnTo>
                    <a:pt x="39" y="196"/>
                  </a:lnTo>
                  <a:lnTo>
                    <a:pt x="48" y="206"/>
                  </a:lnTo>
                  <a:lnTo>
                    <a:pt x="52" y="238"/>
                  </a:lnTo>
                  <a:lnTo>
                    <a:pt x="54" y="239"/>
                  </a:lnTo>
                  <a:lnTo>
                    <a:pt x="56" y="230"/>
                  </a:lnTo>
                  <a:lnTo>
                    <a:pt x="64" y="230"/>
                  </a:lnTo>
                  <a:lnTo>
                    <a:pt x="68" y="236"/>
                  </a:lnTo>
                  <a:lnTo>
                    <a:pt x="74" y="236"/>
                  </a:lnTo>
                  <a:lnTo>
                    <a:pt x="83" y="238"/>
                  </a:lnTo>
                  <a:lnTo>
                    <a:pt x="62" y="247"/>
                  </a:lnTo>
                  <a:lnTo>
                    <a:pt x="64" y="251"/>
                  </a:lnTo>
                  <a:lnTo>
                    <a:pt x="62" y="253"/>
                  </a:lnTo>
                  <a:lnTo>
                    <a:pt x="60" y="251"/>
                  </a:lnTo>
                  <a:lnTo>
                    <a:pt x="58" y="247"/>
                  </a:lnTo>
                  <a:lnTo>
                    <a:pt x="54" y="245"/>
                  </a:lnTo>
                  <a:lnTo>
                    <a:pt x="58" y="259"/>
                  </a:lnTo>
                  <a:lnTo>
                    <a:pt x="56" y="265"/>
                  </a:lnTo>
                  <a:lnTo>
                    <a:pt x="60" y="269"/>
                  </a:lnTo>
                  <a:lnTo>
                    <a:pt x="62" y="269"/>
                  </a:lnTo>
                  <a:lnTo>
                    <a:pt x="66" y="269"/>
                  </a:lnTo>
                  <a:lnTo>
                    <a:pt x="68" y="265"/>
                  </a:lnTo>
                  <a:lnTo>
                    <a:pt x="72" y="267"/>
                  </a:lnTo>
                  <a:lnTo>
                    <a:pt x="76" y="265"/>
                  </a:lnTo>
                  <a:lnTo>
                    <a:pt x="82" y="269"/>
                  </a:lnTo>
                  <a:lnTo>
                    <a:pt x="76" y="273"/>
                  </a:lnTo>
                  <a:lnTo>
                    <a:pt x="74" y="277"/>
                  </a:lnTo>
                  <a:lnTo>
                    <a:pt x="68" y="279"/>
                  </a:lnTo>
                  <a:lnTo>
                    <a:pt x="76" y="292"/>
                  </a:lnTo>
                  <a:lnTo>
                    <a:pt x="74" y="294"/>
                  </a:lnTo>
                  <a:lnTo>
                    <a:pt x="74" y="300"/>
                  </a:lnTo>
                  <a:lnTo>
                    <a:pt x="72" y="308"/>
                  </a:lnTo>
                  <a:lnTo>
                    <a:pt x="66" y="310"/>
                  </a:lnTo>
                  <a:lnTo>
                    <a:pt x="64" y="287"/>
                  </a:lnTo>
                  <a:lnTo>
                    <a:pt x="62" y="281"/>
                  </a:lnTo>
                  <a:lnTo>
                    <a:pt x="60" y="279"/>
                  </a:lnTo>
                  <a:lnTo>
                    <a:pt x="58" y="281"/>
                  </a:lnTo>
                  <a:lnTo>
                    <a:pt x="60" y="316"/>
                  </a:lnTo>
                  <a:lnTo>
                    <a:pt x="62" y="318"/>
                  </a:lnTo>
                  <a:lnTo>
                    <a:pt x="64" y="316"/>
                  </a:lnTo>
                  <a:lnTo>
                    <a:pt x="70" y="316"/>
                  </a:lnTo>
                  <a:lnTo>
                    <a:pt x="74" y="320"/>
                  </a:lnTo>
                  <a:lnTo>
                    <a:pt x="76" y="322"/>
                  </a:lnTo>
                  <a:lnTo>
                    <a:pt x="89" y="320"/>
                  </a:lnTo>
                  <a:lnTo>
                    <a:pt x="93" y="316"/>
                  </a:lnTo>
                  <a:lnTo>
                    <a:pt x="97" y="318"/>
                  </a:lnTo>
                  <a:lnTo>
                    <a:pt x="101" y="320"/>
                  </a:lnTo>
                  <a:lnTo>
                    <a:pt x="107" y="322"/>
                  </a:lnTo>
                  <a:lnTo>
                    <a:pt x="113" y="320"/>
                  </a:lnTo>
                  <a:lnTo>
                    <a:pt x="118" y="322"/>
                  </a:lnTo>
                  <a:lnTo>
                    <a:pt x="122" y="326"/>
                  </a:lnTo>
                  <a:lnTo>
                    <a:pt x="120" y="330"/>
                  </a:lnTo>
                  <a:lnTo>
                    <a:pt x="118" y="328"/>
                  </a:lnTo>
                  <a:lnTo>
                    <a:pt x="115" y="326"/>
                  </a:lnTo>
                  <a:lnTo>
                    <a:pt x="115" y="330"/>
                  </a:lnTo>
                  <a:close/>
                </a:path>
              </a:pathLst>
            </a:custGeom>
            <a:solidFill>
              <a:srgbClr val="CECB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2" name="Shape 8193"/>
            <p:cNvSpPr>
              <a:spLocks/>
            </p:cNvSpPr>
            <p:nvPr/>
          </p:nvSpPr>
          <p:spPr bwMode="auto">
            <a:xfrm>
              <a:off x="1903413" y="1366839"/>
              <a:ext cx="1744662" cy="1417637"/>
            </a:xfrm>
            <a:custGeom>
              <a:avLst/>
              <a:gdLst>
                <a:gd name="T0" fmla="*/ 2147483647 w 1099"/>
                <a:gd name="T1" fmla="*/ 2147483647 h 893"/>
                <a:gd name="T2" fmla="*/ 2147483647 w 1099"/>
                <a:gd name="T3" fmla="*/ 2147483647 h 893"/>
                <a:gd name="T4" fmla="*/ 2147483647 w 1099"/>
                <a:gd name="T5" fmla="*/ 2147483647 h 893"/>
                <a:gd name="T6" fmla="*/ 2147483647 w 1099"/>
                <a:gd name="T7" fmla="*/ 2147483647 h 893"/>
                <a:gd name="T8" fmla="*/ 2147483647 w 1099"/>
                <a:gd name="T9" fmla="*/ 2147483647 h 893"/>
                <a:gd name="T10" fmla="*/ 2147483647 w 1099"/>
                <a:gd name="T11" fmla="*/ 2147483647 h 893"/>
                <a:gd name="T12" fmla="*/ 2147483647 w 1099"/>
                <a:gd name="T13" fmla="*/ 2147483647 h 893"/>
                <a:gd name="T14" fmla="*/ 2147483647 w 1099"/>
                <a:gd name="T15" fmla="*/ 2147483647 h 893"/>
                <a:gd name="T16" fmla="*/ 2147483647 w 1099"/>
                <a:gd name="T17" fmla="*/ 2147483647 h 893"/>
                <a:gd name="T18" fmla="*/ 2147483647 w 1099"/>
                <a:gd name="T19" fmla="*/ 2147483647 h 893"/>
                <a:gd name="T20" fmla="*/ 2147483647 w 1099"/>
                <a:gd name="T21" fmla="*/ 2147483647 h 893"/>
                <a:gd name="T22" fmla="*/ 2147483647 w 1099"/>
                <a:gd name="T23" fmla="*/ 2147483647 h 893"/>
                <a:gd name="T24" fmla="*/ 2147483647 w 1099"/>
                <a:gd name="T25" fmla="*/ 2147483647 h 893"/>
                <a:gd name="T26" fmla="*/ 2147483647 w 1099"/>
                <a:gd name="T27" fmla="*/ 2147483647 h 893"/>
                <a:gd name="T28" fmla="*/ 2147483647 w 1099"/>
                <a:gd name="T29" fmla="*/ 2147483647 h 893"/>
                <a:gd name="T30" fmla="*/ 2147483647 w 1099"/>
                <a:gd name="T31" fmla="*/ 2147483647 h 893"/>
                <a:gd name="T32" fmla="*/ 2147483647 w 1099"/>
                <a:gd name="T33" fmla="*/ 2147483647 h 893"/>
                <a:gd name="T34" fmla="*/ 2147483647 w 1099"/>
                <a:gd name="T35" fmla="*/ 2147483647 h 893"/>
                <a:gd name="T36" fmla="*/ 2147483647 w 1099"/>
                <a:gd name="T37" fmla="*/ 2147483647 h 893"/>
                <a:gd name="T38" fmla="*/ 2147483647 w 1099"/>
                <a:gd name="T39" fmla="*/ 2147483647 h 893"/>
                <a:gd name="T40" fmla="*/ 2147483647 w 1099"/>
                <a:gd name="T41" fmla="*/ 2147483647 h 893"/>
                <a:gd name="T42" fmla="*/ 2147483647 w 1099"/>
                <a:gd name="T43" fmla="*/ 0 h 893"/>
                <a:gd name="T44" fmla="*/ 2147483647 w 1099"/>
                <a:gd name="T45" fmla="*/ 2147483647 h 893"/>
                <a:gd name="T46" fmla="*/ 2147483647 w 1099"/>
                <a:gd name="T47" fmla="*/ 2147483647 h 893"/>
                <a:gd name="T48" fmla="*/ 2147483647 w 1099"/>
                <a:gd name="T49" fmla="*/ 2147483647 h 893"/>
                <a:gd name="T50" fmla="*/ 2147483647 w 1099"/>
                <a:gd name="T51" fmla="*/ 2147483647 h 893"/>
                <a:gd name="T52" fmla="*/ 2147483647 w 1099"/>
                <a:gd name="T53" fmla="*/ 2147483647 h 893"/>
                <a:gd name="T54" fmla="*/ 2147483647 w 1099"/>
                <a:gd name="T55" fmla="*/ 2147483647 h 893"/>
                <a:gd name="T56" fmla="*/ 2147483647 w 1099"/>
                <a:gd name="T57" fmla="*/ 2147483647 h 893"/>
                <a:gd name="T58" fmla="*/ 2147483647 w 1099"/>
                <a:gd name="T59" fmla="*/ 2147483647 h 893"/>
                <a:gd name="T60" fmla="*/ 2147483647 w 1099"/>
                <a:gd name="T61" fmla="*/ 2147483647 h 893"/>
                <a:gd name="T62" fmla="*/ 2147483647 w 1099"/>
                <a:gd name="T63" fmla="*/ 2147483647 h 893"/>
                <a:gd name="T64" fmla="*/ 2147483647 w 1099"/>
                <a:gd name="T65" fmla="*/ 2147483647 h 893"/>
                <a:gd name="T66" fmla="*/ 2147483647 w 1099"/>
                <a:gd name="T67" fmla="*/ 2147483647 h 893"/>
                <a:gd name="T68" fmla="*/ 2147483647 w 1099"/>
                <a:gd name="T69" fmla="*/ 2147483647 h 893"/>
                <a:gd name="T70" fmla="*/ 2147483647 w 1099"/>
                <a:gd name="T71" fmla="*/ 2147483647 h 893"/>
                <a:gd name="T72" fmla="*/ 2147483647 w 1099"/>
                <a:gd name="T73" fmla="*/ 2147483647 h 893"/>
                <a:gd name="T74" fmla="*/ 2147483647 w 1099"/>
                <a:gd name="T75" fmla="*/ 2147483647 h 893"/>
                <a:gd name="T76" fmla="*/ 2147483647 w 1099"/>
                <a:gd name="T77" fmla="*/ 2147483647 h 893"/>
                <a:gd name="T78" fmla="*/ 2147483647 w 1099"/>
                <a:gd name="T79" fmla="*/ 2147483647 h 893"/>
                <a:gd name="T80" fmla="*/ 2147483647 w 1099"/>
                <a:gd name="T81" fmla="*/ 2147483647 h 893"/>
                <a:gd name="T82" fmla="*/ 2147483647 w 1099"/>
                <a:gd name="T83" fmla="*/ 2147483647 h 893"/>
                <a:gd name="T84" fmla="*/ 2147483647 w 1099"/>
                <a:gd name="T85" fmla="*/ 2147483647 h 893"/>
                <a:gd name="T86" fmla="*/ 2147483647 w 1099"/>
                <a:gd name="T87" fmla="*/ 2147483647 h 893"/>
                <a:gd name="T88" fmla="*/ 2147483647 w 1099"/>
                <a:gd name="T89" fmla="*/ 2147483647 h 893"/>
                <a:gd name="T90" fmla="*/ 2147483647 w 1099"/>
                <a:gd name="T91" fmla="*/ 2147483647 h 893"/>
                <a:gd name="T92" fmla="*/ 2147483647 w 1099"/>
                <a:gd name="T93" fmla="*/ 2147483647 h 893"/>
                <a:gd name="T94" fmla="*/ 0 w 1099"/>
                <a:gd name="T95" fmla="*/ 2147483647 h 893"/>
                <a:gd name="T96" fmla="*/ 2147483647 w 1099"/>
                <a:gd name="T97" fmla="*/ 2147483647 h 893"/>
                <a:gd name="T98" fmla="*/ 2147483647 w 1099"/>
                <a:gd name="T99" fmla="*/ 2147483647 h 893"/>
                <a:gd name="T100" fmla="*/ 2147483647 w 1099"/>
                <a:gd name="T101" fmla="*/ 2147483647 h 893"/>
                <a:gd name="T102" fmla="*/ 2147483647 w 1099"/>
                <a:gd name="T103" fmla="*/ 2147483647 h 893"/>
                <a:gd name="T104" fmla="*/ 2147483647 w 1099"/>
                <a:gd name="T105" fmla="*/ 2147483647 h 893"/>
                <a:gd name="T106" fmla="*/ 2147483647 w 1099"/>
                <a:gd name="T107" fmla="*/ 2147483647 h 893"/>
                <a:gd name="T108" fmla="*/ 2147483647 w 1099"/>
                <a:gd name="T109" fmla="*/ 2147483647 h 893"/>
                <a:gd name="T110" fmla="*/ 2147483647 w 1099"/>
                <a:gd name="T111" fmla="*/ 2147483647 h 893"/>
                <a:gd name="T112" fmla="*/ 2147483647 w 1099"/>
                <a:gd name="T113" fmla="*/ 2147483647 h 8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9"/>
                <a:gd name="T172" fmla="*/ 0 h 893"/>
                <a:gd name="T173" fmla="*/ 1099 w 1099"/>
                <a:gd name="T174" fmla="*/ 893 h 89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9" h="893">
                  <a:moveTo>
                    <a:pt x="115" y="330"/>
                  </a:moveTo>
                  <a:lnTo>
                    <a:pt x="115" y="326"/>
                  </a:lnTo>
                  <a:lnTo>
                    <a:pt x="107" y="326"/>
                  </a:lnTo>
                  <a:lnTo>
                    <a:pt x="105" y="330"/>
                  </a:lnTo>
                  <a:lnTo>
                    <a:pt x="93" y="332"/>
                  </a:lnTo>
                  <a:lnTo>
                    <a:pt x="89" y="328"/>
                  </a:lnTo>
                  <a:lnTo>
                    <a:pt x="82" y="328"/>
                  </a:lnTo>
                  <a:lnTo>
                    <a:pt x="85" y="334"/>
                  </a:lnTo>
                  <a:lnTo>
                    <a:pt x="83" y="336"/>
                  </a:lnTo>
                  <a:lnTo>
                    <a:pt x="78" y="332"/>
                  </a:lnTo>
                  <a:lnTo>
                    <a:pt x="68" y="326"/>
                  </a:lnTo>
                  <a:lnTo>
                    <a:pt x="66" y="328"/>
                  </a:lnTo>
                  <a:lnTo>
                    <a:pt x="68" y="332"/>
                  </a:lnTo>
                  <a:lnTo>
                    <a:pt x="74" y="347"/>
                  </a:lnTo>
                  <a:lnTo>
                    <a:pt x="66" y="355"/>
                  </a:lnTo>
                  <a:lnTo>
                    <a:pt x="70" y="365"/>
                  </a:lnTo>
                  <a:lnTo>
                    <a:pt x="68" y="381"/>
                  </a:lnTo>
                  <a:lnTo>
                    <a:pt x="74" y="391"/>
                  </a:lnTo>
                  <a:lnTo>
                    <a:pt x="72" y="400"/>
                  </a:lnTo>
                  <a:lnTo>
                    <a:pt x="78" y="408"/>
                  </a:lnTo>
                  <a:lnTo>
                    <a:pt x="78" y="412"/>
                  </a:lnTo>
                  <a:lnTo>
                    <a:pt x="70" y="410"/>
                  </a:lnTo>
                  <a:lnTo>
                    <a:pt x="68" y="412"/>
                  </a:lnTo>
                  <a:lnTo>
                    <a:pt x="72" y="420"/>
                  </a:lnTo>
                  <a:lnTo>
                    <a:pt x="68" y="428"/>
                  </a:lnTo>
                  <a:lnTo>
                    <a:pt x="70" y="434"/>
                  </a:lnTo>
                  <a:lnTo>
                    <a:pt x="68" y="444"/>
                  </a:lnTo>
                  <a:lnTo>
                    <a:pt x="68" y="448"/>
                  </a:lnTo>
                  <a:lnTo>
                    <a:pt x="64" y="465"/>
                  </a:lnTo>
                  <a:lnTo>
                    <a:pt x="64" y="469"/>
                  </a:lnTo>
                  <a:lnTo>
                    <a:pt x="66" y="473"/>
                  </a:lnTo>
                  <a:lnTo>
                    <a:pt x="60" y="495"/>
                  </a:lnTo>
                  <a:lnTo>
                    <a:pt x="62" y="501"/>
                  </a:lnTo>
                  <a:lnTo>
                    <a:pt x="60" y="504"/>
                  </a:lnTo>
                  <a:lnTo>
                    <a:pt x="60" y="508"/>
                  </a:lnTo>
                  <a:lnTo>
                    <a:pt x="60" y="526"/>
                  </a:lnTo>
                  <a:lnTo>
                    <a:pt x="60" y="536"/>
                  </a:lnTo>
                  <a:lnTo>
                    <a:pt x="58" y="540"/>
                  </a:lnTo>
                  <a:lnTo>
                    <a:pt x="56" y="555"/>
                  </a:lnTo>
                  <a:lnTo>
                    <a:pt x="54" y="567"/>
                  </a:lnTo>
                  <a:lnTo>
                    <a:pt x="50" y="605"/>
                  </a:lnTo>
                  <a:lnTo>
                    <a:pt x="50" y="608"/>
                  </a:lnTo>
                  <a:lnTo>
                    <a:pt x="48" y="620"/>
                  </a:lnTo>
                  <a:lnTo>
                    <a:pt x="50" y="622"/>
                  </a:lnTo>
                  <a:lnTo>
                    <a:pt x="48" y="626"/>
                  </a:lnTo>
                  <a:lnTo>
                    <a:pt x="47" y="632"/>
                  </a:lnTo>
                  <a:lnTo>
                    <a:pt x="37" y="660"/>
                  </a:lnTo>
                  <a:lnTo>
                    <a:pt x="31" y="663"/>
                  </a:lnTo>
                  <a:lnTo>
                    <a:pt x="29" y="667"/>
                  </a:lnTo>
                  <a:lnTo>
                    <a:pt x="31" y="671"/>
                  </a:lnTo>
                  <a:lnTo>
                    <a:pt x="21" y="709"/>
                  </a:lnTo>
                  <a:lnTo>
                    <a:pt x="13" y="720"/>
                  </a:lnTo>
                  <a:lnTo>
                    <a:pt x="17" y="726"/>
                  </a:lnTo>
                  <a:lnTo>
                    <a:pt x="19" y="732"/>
                  </a:lnTo>
                  <a:lnTo>
                    <a:pt x="23" y="734"/>
                  </a:lnTo>
                  <a:lnTo>
                    <a:pt x="25" y="738"/>
                  </a:lnTo>
                  <a:lnTo>
                    <a:pt x="29" y="742"/>
                  </a:lnTo>
                  <a:lnTo>
                    <a:pt x="31" y="754"/>
                  </a:lnTo>
                  <a:lnTo>
                    <a:pt x="29" y="764"/>
                  </a:lnTo>
                  <a:lnTo>
                    <a:pt x="29" y="775"/>
                  </a:lnTo>
                  <a:lnTo>
                    <a:pt x="27" y="779"/>
                  </a:lnTo>
                  <a:lnTo>
                    <a:pt x="29" y="785"/>
                  </a:lnTo>
                  <a:lnTo>
                    <a:pt x="29" y="789"/>
                  </a:lnTo>
                  <a:lnTo>
                    <a:pt x="31" y="791"/>
                  </a:lnTo>
                  <a:lnTo>
                    <a:pt x="37" y="809"/>
                  </a:lnTo>
                  <a:lnTo>
                    <a:pt x="45" y="817"/>
                  </a:lnTo>
                  <a:lnTo>
                    <a:pt x="47" y="819"/>
                  </a:lnTo>
                  <a:lnTo>
                    <a:pt x="45" y="842"/>
                  </a:lnTo>
                  <a:lnTo>
                    <a:pt x="50" y="848"/>
                  </a:lnTo>
                  <a:lnTo>
                    <a:pt x="54" y="862"/>
                  </a:lnTo>
                  <a:lnTo>
                    <a:pt x="60" y="873"/>
                  </a:lnTo>
                  <a:lnTo>
                    <a:pt x="56" y="873"/>
                  </a:lnTo>
                  <a:lnTo>
                    <a:pt x="60" y="883"/>
                  </a:lnTo>
                  <a:lnTo>
                    <a:pt x="82" y="885"/>
                  </a:lnTo>
                  <a:lnTo>
                    <a:pt x="82" y="893"/>
                  </a:lnTo>
                  <a:lnTo>
                    <a:pt x="91" y="893"/>
                  </a:lnTo>
                  <a:lnTo>
                    <a:pt x="99" y="877"/>
                  </a:lnTo>
                  <a:lnTo>
                    <a:pt x="87" y="866"/>
                  </a:lnTo>
                  <a:lnTo>
                    <a:pt x="91" y="856"/>
                  </a:lnTo>
                  <a:lnTo>
                    <a:pt x="91" y="844"/>
                  </a:lnTo>
                  <a:lnTo>
                    <a:pt x="93" y="834"/>
                  </a:lnTo>
                  <a:lnTo>
                    <a:pt x="107" y="828"/>
                  </a:lnTo>
                  <a:lnTo>
                    <a:pt x="105" y="819"/>
                  </a:lnTo>
                  <a:lnTo>
                    <a:pt x="134" y="819"/>
                  </a:lnTo>
                  <a:lnTo>
                    <a:pt x="222" y="819"/>
                  </a:lnTo>
                  <a:lnTo>
                    <a:pt x="297" y="819"/>
                  </a:lnTo>
                  <a:lnTo>
                    <a:pt x="352" y="817"/>
                  </a:lnTo>
                  <a:lnTo>
                    <a:pt x="433" y="819"/>
                  </a:lnTo>
                  <a:lnTo>
                    <a:pt x="492" y="819"/>
                  </a:lnTo>
                  <a:lnTo>
                    <a:pt x="498" y="819"/>
                  </a:lnTo>
                  <a:lnTo>
                    <a:pt x="599" y="819"/>
                  </a:lnTo>
                  <a:lnTo>
                    <a:pt x="616" y="820"/>
                  </a:lnTo>
                  <a:lnTo>
                    <a:pt x="890" y="819"/>
                  </a:lnTo>
                  <a:lnTo>
                    <a:pt x="960" y="819"/>
                  </a:lnTo>
                  <a:lnTo>
                    <a:pt x="984" y="819"/>
                  </a:lnTo>
                  <a:lnTo>
                    <a:pt x="1099" y="819"/>
                  </a:lnTo>
                  <a:lnTo>
                    <a:pt x="1097" y="536"/>
                  </a:lnTo>
                  <a:lnTo>
                    <a:pt x="1091" y="530"/>
                  </a:lnTo>
                  <a:lnTo>
                    <a:pt x="1085" y="524"/>
                  </a:lnTo>
                  <a:lnTo>
                    <a:pt x="1073" y="514"/>
                  </a:lnTo>
                  <a:lnTo>
                    <a:pt x="1075" y="510"/>
                  </a:lnTo>
                  <a:lnTo>
                    <a:pt x="1067" y="495"/>
                  </a:lnTo>
                  <a:lnTo>
                    <a:pt x="1060" y="487"/>
                  </a:lnTo>
                  <a:lnTo>
                    <a:pt x="1052" y="491"/>
                  </a:lnTo>
                  <a:lnTo>
                    <a:pt x="1034" y="475"/>
                  </a:lnTo>
                  <a:lnTo>
                    <a:pt x="1040" y="471"/>
                  </a:lnTo>
                  <a:lnTo>
                    <a:pt x="1038" y="461"/>
                  </a:lnTo>
                  <a:lnTo>
                    <a:pt x="1032" y="453"/>
                  </a:lnTo>
                  <a:lnTo>
                    <a:pt x="994" y="385"/>
                  </a:lnTo>
                  <a:lnTo>
                    <a:pt x="957" y="414"/>
                  </a:lnTo>
                  <a:lnTo>
                    <a:pt x="945" y="402"/>
                  </a:lnTo>
                  <a:lnTo>
                    <a:pt x="937" y="402"/>
                  </a:lnTo>
                  <a:lnTo>
                    <a:pt x="935" y="395"/>
                  </a:lnTo>
                  <a:lnTo>
                    <a:pt x="941" y="391"/>
                  </a:lnTo>
                  <a:lnTo>
                    <a:pt x="939" y="371"/>
                  </a:lnTo>
                  <a:lnTo>
                    <a:pt x="953" y="365"/>
                  </a:lnTo>
                  <a:lnTo>
                    <a:pt x="941" y="332"/>
                  </a:lnTo>
                  <a:lnTo>
                    <a:pt x="947" y="332"/>
                  </a:lnTo>
                  <a:lnTo>
                    <a:pt x="957" y="275"/>
                  </a:lnTo>
                  <a:lnTo>
                    <a:pt x="953" y="273"/>
                  </a:lnTo>
                  <a:lnTo>
                    <a:pt x="933" y="277"/>
                  </a:lnTo>
                  <a:lnTo>
                    <a:pt x="927" y="271"/>
                  </a:lnTo>
                  <a:lnTo>
                    <a:pt x="925" y="265"/>
                  </a:lnTo>
                  <a:lnTo>
                    <a:pt x="918" y="269"/>
                  </a:lnTo>
                  <a:lnTo>
                    <a:pt x="914" y="269"/>
                  </a:lnTo>
                  <a:lnTo>
                    <a:pt x="898" y="241"/>
                  </a:lnTo>
                  <a:lnTo>
                    <a:pt x="865" y="204"/>
                  </a:lnTo>
                  <a:lnTo>
                    <a:pt x="826" y="185"/>
                  </a:lnTo>
                  <a:lnTo>
                    <a:pt x="834" y="181"/>
                  </a:lnTo>
                  <a:lnTo>
                    <a:pt x="834" y="179"/>
                  </a:lnTo>
                  <a:lnTo>
                    <a:pt x="826" y="171"/>
                  </a:lnTo>
                  <a:lnTo>
                    <a:pt x="830" y="163"/>
                  </a:lnTo>
                  <a:lnTo>
                    <a:pt x="799" y="122"/>
                  </a:lnTo>
                  <a:lnTo>
                    <a:pt x="799" y="118"/>
                  </a:lnTo>
                  <a:lnTo>
                    <a:pt x="799" y="88"/>
                  </a:lnTo>
                  <a:lnTo>
                    <a:pt x="811" y="98"/>
                  </a:lnTo>
                  <a:lnTo>
                    <a:pt x="828" y="81"/>
                  </a:lnTo>
                  <a:lnTo>
                    <a:pt x="848" y="126"/>
                  </a:lnTo>
                  <a:lnTo>
                    <a:pt x="871" y="126"/>
                  </a:lnTo>
                  <a:lnTo>
                    <a:pt x="875" y="118"/>
                  </a:lnTo>
                  <a:lnTo>
                    <a:pt x="894" y="114"/>
                  </a:lnTo>
                  <a:lnTo>
                    <a:pt x="894" y="88"/>
                  </a:lnTo>
                  <a:lnTo>
                    <a:pt x="910" y="88"/>
                  </a:lnTo>
                  <a:lnTo>
                    <a:pt x="906" y="39"/>
                  </a:lnTo>
                  <a:lnTo>
                    <a:pt x="924" y="37"/>
                  </a:lnTo>
                  <a:lnTo>
                    <a:pt x="922" y="2"/>
                  </a:lnTo>
                  <a:lnTo>
                    <a:pt x="918" y="2"/>
                  </a:lnTo>
                  <a:lnTo>
                    <a:pt x="795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669" y="0"/>
                  </a:lnTo>
                  <a:lnTo>
                    <a:pt x="597" y="0"/>
                  </a:lnTo>
                  <a:lnTo>
                    <a:pt x="538" y="0"/>
                  </a:lnTo>
                  <a:lnTo>
                    <a:pt x="352" y="0"/>
                  </a:lnTo>
                  <a:lnTo>
                    <a:pt x="181" y="4"/>
                  </a:lnTo>
                  <a:lnTo>
                    <a:pt x="181" y="6"/>
                  </a:lnTo>
                  <a:lnTo>
                    <a:pt x="177" y="6"/>
                  </a:lnTo>
                  <a:lnTo>
                    <a:pt x="175" y="8"/>
                  </a:lnTo>
                  <a:lnTo>
                    <a:pt x="181" y="8"/>
                  </a:lnTo>
                  <a:lnTo>
                    <a:pt x="181" y="10"/>
                  </a:lnTo>
                  <a:lnTo>
                    <a:pt x="177" y="12"/>
                  </a:lnTo>
                  <a:lnTo>
                    <a:pt x="177" y="16"/>
                  </a:lnTo>
                  <a:lnTo>
                    <a:pt x="185" y="20"/>
                  </a:lnTo>
                  <a:lnTo>
                    <a:pt x="185" y="28"/>
                  </a:lnTo>
                  <a:lnTo>
                    <a:pt x="190" y="28"/>
                  </a:lnTo>
                  <a:lnTo>
                    <a:pt x="188" y="33"/>
                  </a:lnTo>
                  <a:lnTo>
                    <a:pt x="190" y="33"/>
                  </a:lnTo>
                  <a:lnTo>
                    <a:pt x="196" y="28"/>
                  </a:lnTo>
                  <a:lnTo>
                    <a:pt x="200" y="28"/>
                  </a:lnTo>
                  <a:lnTo>
                    <a:pt x="206" y="33"/>
                  </a:lnTo>
                  <a:lnTo>
                    <a:pt x="202" y="35"/>
                  </a:lnTo>
                  <a:lnTo>
                    <a:pt x="204" y="43"/>
                  </a:lnTo>
                  <a:lnTo>
                    <a:pt x="210" y="49"/>
                  </a:lnTo>
                  <a:lnTo>
                    <a:pt x="210" y="53"/>
                  </a:lnTo>
                  <a:lnTo>
                    <a:pt x="206" y="55"/>
                  </a:lnTo>
                  <a:lnTo>
                    <a:pt x="206" y="59"/>
                  </a:lnTo>
                  <a:lnTo>
                    <a:pt x="206" y="67"/>
                  </a:lnTo>
                  <a:lnTo>
                    <a:pt x="200" y="63"/>
                  </a:lnTo>
                  <a:lnTo>
                    <a:pt x="196" y="65"/>
                  </a:lnTo>
                  <a:lnTo>
                    <a:pt x="196" y="61"/>
                  </a:lnTo>
                  <a:lnTo>
                    <a:pt x="190" y="61"/>
                  </a:lnTo>
                  <a:lnTo>
                    <a:pt x="187" y="63"/>
                  </a:lnTo>
                  <a:lnTo>
                    <a:pt x="190" y="67"/>
                  </a:lnTo>
                  <a:lnTo>
                    <a:pt x="190" y="69"/>
                  </a:lnTo>
                  <a:lnTo>
                    <a:pt x="194" y="71"/>
                  </a:lnTo>
                  <a:lnTo>
                    <a:pt x="198" y="69"/>
                  </a:lnTo>
                  <a:lnTo>
                    <a:pt x="200" y="75"/>
                  </a:lnTo>
                  <a:lnTo>
                    <a:pt x="216" y="84"/>
                  </a:lnTo>
                  <a:lnTo>
                    <a:pt x="216" y="92"/>
                  </a:lnTo>
                  <a:lnTo>
                    <a:pt x="218" y="108"/>
                  </a:lnTo>
                  <a:lnTo>
                    <a:pt x="225" y="114"/>
                  </a:lnTo>
                  <a:lnTo>
                    <a:pt x="231" y="114"/>
                  </a:lnTo>
                  <a:lnTo>
                    <a:pt x="229" y="120"/>
                  </a:lnTo>
                  <a:lnTo>
                    <a:pt x="223" y="124"/>
                  </a:lnTo>
                  <a:lnTo>
                    <a:pt x="214" y="141"/>
                  </a:lnTo>
                  <a:lnTo>
                    <a:pt x="216" y="147"/>
                  </a:lnTo>
                  <a:lnTo>
                    <a:pt x="216" y="157"/>
                  </a:lnTo>
                  <a:lnTo>
                    <a:pt x="212" y="157"/>
                  </a:lnTo>
                  <a:lnTo>
                    <a:pt x="214" y="161"/>
                  </a:lnTo>
                  <a:lnTo>
                    <a:pt x="220" y="163"/>
                  </a:lnTo>
                  <a:lnTo>
                    <a:pt x="218" y="167"/>
                  </a:lnTo>
                  <a:lnTo>
                    <a:pt x="212" y="169"/>
                  </a:lnTo>
                  <a:lnTo>
                    <a:pt x="220" y="192"/>
                  </a:lnTo>
                  <a:lnTo>
                    <a:pt x="212" y="198"/>
                  </a:lnTo>
                  <a:lnTo>
                    <a:pt x="214" y="206"/>
                  </a:lnTo>
                  <a:lnTo>
                    <a:pt x="208" y="206"/>
                  </a:lnTo>
                  <a:lnTo>
                    <a:pt x="202" y="200"/>
                  </a:lnTo>
                  <a:lnTo>
                    <a:pt x="202" y="204"/>
                  </a:lnTo>
                  <a:lnTo>
                    <a:pt x="188" y="226"/>
                  </a:lnTo>
                  <a:lnTo>
                    <a:pt x="181" y="224"/>
                  </a:lnTo>
                  <a:lnTo>
                    <a:pt x="179" y="218"/>
                  </a:lnTo>
                  <a:lnTo>
                    <a:pt x="175" y="218"/>
                  </a:lnTo>
                  <a:lnTo>
                    <a:pt x="175" y="224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9" y="232"/>
                  </a:lnTo>
                  <a:lnTo>
                    <a:pt x="165" y="232"/>
                  </a:lnTo>
                  <a:lnTo>
                    <a:pt x="163" y="224"/>
                  </a:lnTo>
                  <a:lnTo>
                    <a:pt x="161" y="226"/>
                  </a:lnTo>
                  <a:lnTo>
                    <a:pt x="159" y="226"/>
                  </a:lnTo>
                  <a:lnTo>
                    <a:pt x="163" y="218"/>
                  </a:lnTo>
                  <a:lnTo>
                    <a:pt x="161" y="216"/>
                  </a:lnTo>
                  <a:lnTo>
                    <a:pt x="153" y="224"/>
                  </a:lnTo>
                  <a:lnTo>
                    <a:pt x="153" y="220"/>
                  </a:lnTo>
                  <a:lnTo>
                    <a:pt x="159" y="214"/>
                  </a:lnTo>
                  <a:lnTo>
                    <a:pt x="150" y="214"/>
                  </a:lnTo>
                  <a:lnTo>
                    <a:pt x="152" y="208"/>
                  </a:lnTo>
                  <a:lnTo>
                    <a:pt x="157" y="208"/>
                  </a:lnTo>
                  <a:lnTo>
                    <a:pt x="155" y="210"/>
                  </a:lnTo>
                  <a:lnTo>
                    <a:pt x="163" y="210"/>
                  </a:lnTo>
                  <a:lnTo>
                    <a:pt x="165" y="202"/>
                  </a:lnTo>
                  <a:lnTo>
                    <a:pt x="173" y="198"/>
                  </a:lnTo>
                  <a:lnTo>
                    <a:pt x="175" y="190"/>
                  </a:lnTo>
                  <a:lnTo>
                    <a:pt x="177" y="192"/>
                  </a:lnTo>
                  <a:lnTo>
                    <a:pt x="177" y="198"/>
                  </a:lnTo>
                  <a:lnTo>
                    <a:pt x="175" y="208"/>
                  </a:lnTo>
                  <a:lnTo>
                    <a:pt x="177" y="214"/>
                  </a:lnTo>
                  <a:lnTo>
                    <a:pt x="181" y="214"/>
                  </a:lnTo>
                  <a:lnTo>
                    <a:pt x="183" y="208"/>
                  </a:lnTo>
                  <a:lnTo>
                    <a:pt x="181" y="202"/>
                  </a:lnTo>
                  <a:lnTo>
                    <a:pt x="181" y="198"/>
                  </a:lnTo>
                  <a:lnTo>
                    <a:pt x="187" y="194"/>
                  </a:lnTo>
                  <a:lnTo>
                    <a:pt x="192" y="190"/>
                  </a:lnTo>
                  <a:lnTo>
                    <a:pt x="188" y="196"/>
                  </a:lnTo>
                  <a:lnTo>
                    <a:pt x="188" y="202"/>
                  </a:lnTo>
                  <a:lnTo>
                    <a:pt x="198" y="204"/>
                  </a:lnTo>
                  <a:lnTo>
                    <a:pt x="196" y="196"/>
                  </a:lnTo>
                  <a:lnTo>
                    <a:pt x="198" y="194"/>
                  </a:lnTo>
                  <a:lnTo>
                    <a:pt x="200" y="190"/>
                  </a:lnTo>
                  <a:lnTo>
                    <a:pt x="200" y="188"/>
                  </a:lnTo>
                  <a:lnTo>
                    <a:pt x="204" y="177"/>
                  </a:lnTo>
                  <a:lnTo>
                    <a:pt x="198" y="169"/>
                  </a:lnTo>
                  <a:lnTo>
                    <a:pt x="190" y="175"/>
                  </a:lnTo>
                  <a:lnTo>
                    <a:pt x="187" y="171"/>
                  </a:lnTo>
                  <a:lnTo>
                    <a:pt x="188" y="169"/>
                  </a:lnTo>
                  <a:lnTo>
                    <a:pt x="187" y="167"/>
                  </a:lnTo>
                  <a:lnTo>
                    <a:pt x="187" y="163"/>
                  </a:lnTo>
                  <a:lnTo>
                    <a:pt x="192" y="167"/>
                  </a:lnTo>
                  <a:lnTo>
                    <a:pt x="196" y="167"/>
                  </a:lnTo>
                  <a:lnTo>
                    <a:pt x="190" y="153"/>
                  </a:lnTo>
                  <a:lnTo>
                    <a:pt x="188" y="151"/>
                  </a:lnTo>
                  <a:lnTo>
                    <a:pt x="192" y="149"/>
                  </a:lnTo>
                  <a:lnTo>
                    <a:pt x="196" y="153"/>
                  </a:lnTo>
                  <a:lnTo>
                    <a:pt x="200" y="147"/>
                  </a:lnTo>
                  <a:lnTo>
                    <a:pt x="204" y="149"/>
                  </a:lnTo>
                  <a:lnTo>
                    <a:pt x="208" y="147"/>
                  </a:lnTo>
                  <a:lnTo>
                    <a:pt x="204" y="141"/>
                  </a:lnTo>
                  <a:lnTo>
                    <a:pt x="204" y="137"/>
                  </a:lnTo>
                  <a:lnTo>
                    <a:pt x="202" y="132"/>
                  </a:lnTo>
                  <a:lnTo>
                    <a:pt x="192" y="126"/>
                  </a:lnTo>
                  <a:lnTo>
                    <a:pt x="198" y="139"/>
                  </a:lnTo>
                  <a:lnTo>
                    <a:pt x="192" y="137"/>
                  </a:lnTo>
                  <a:lnTo>
                    <a:pt x="185" y="147"/>
                  </a:lnTo>
                  <a:lnTo>
                    <a:pt x="179" y="159"/>
                  </a:lnTo>
                  <a:lnTo>
                    <a:pt x="171" y="161"/>
                  </a:lnTo>
                  <a:lnTo>
                    <a:pt x="159" y="171"/>
                  </a:lnTo>
                  <a:lnTo>
                    <a:pt x="157" y="175"/>
                  </a:lnTo>
                  <a:lnTo>
                    <a:pt x="150" y="188"/>
                  </a:lnTo>
                  <a:lnTo>
                    <a:pt x="150" y="190"/>
                  </a:lnTo>
                  <a:lnTo>
                    <a:pt x="155" y="192"/>
                  </a:lnTo>
                  <a:lnTo>
                    <a:pt x="169" y="186"/>
                  </a:lnTo>
                  <a:lnTo>
                    <a:pt x="173" y="186"/>
                  </a:lnTo>
                  <a:lnTo>
                    <a:pt x="155" y="194"/>
                  </a:lnTo>
                  <a:lnTo>
                    <a:pt x="144" y="194"/>
                  </a:lnTo>
                  <a:lnTo>
                    <a:pt x="153" y="165"/>
                  </a:lnTo>
                  <a:lnTo>
                    <a:pt x="155" y="163"/>
                  </a:lnTo>
                  <a:lnTo>
                    <a:pt x="167" y="157"/>
                  </a:lnTo>
                  <a:lnTo>
                    <a:pt x="169" y="149"/>
                  </a:lnTo>
                  <a:lnTo>
                    <a:pt x="171" y="149"/>
                  </a:lnTo>
                  <a:lnTo>
                    <a:pt x="169" y="145"/>
                  </a:lnTo>
                  <a:lnTo>
                    <a:pt x="171" y="139"/>
                  </a:lnTo>
                  <a:lnTo>
                    <a:pt x="175" y="143"/>
                  </a:lnTo>
                  <a:lnTo>
                    <a:pt x="175" y="137"/>
                  </a:lnTo>
                  <a:lnTo>
                    <a:pt x="179" y="141"/>
                  </a:lnTo>
                  <a:lnTo>
                    <a:pt x="177" y="147"/>
                  </a:lnTo>
                  <a:lnTo>
                    <a:pt x="183" y="145"/>
                  </a:lnTo>
                  <a:lnTo>
                    <a:pt x="181" y="141"/>
                  </a:lnTo>
                  <a:lnTo>
                    <a:pt x="185" y="139"/>
                  </a:lnTo>
                  <a:lnTo>
                    <a:pt x="190" y="133"/>
                  </a:lnTo>
                  <a:lnTo>
                    <a:pt x="187" y="124"/>
                  </a:lnTo>
                  <a:lnTo>
                    <a:pt x="190" y="118"/>
                  </a:lnTo>
                  <a:lnTo>
                    <a:pt x="188" y="108"/>
                  </a:lnTo>
                  <a:lnTo>
                    <a:pt x="185" y="106"/>
                  </a:lnTo>
                  <a:lnTo>
                    <a:pt x="185" y="116"/>
                  </a:lnTo>
                  <a:lnTo>
                    <a:pt x="183" y="112"/>
                  </a:lnTo>
                  <a:lnTo>
                    <a:pt x="179" y="116"/>
                  </a:lnTo>
                  <a:lnTo>
                    <a:pt x="177" y="110"/>
                  </a:lnTo>
                  <a:lnTo>
                    <a:pt x="181" y="106"/>
                  </a:lnTo>
                  <a:lnTo>
                    <a:pt x="179" y="102"/>
                  </a:lnTo>
                  <a:lnTo>
                    <a:pt x="173" y="104"/>
                  </a:lnTo>
                  <a:lnTo>
                    <a:pt x="171" y="110"/>
                  </a:lnTo>
                  <a:lnTo>
                    <a:pt x="175" y="116"/>
                  </a:lnTo>
                  <a:lnTo>
                    <a:pt x="171" y="120"/>
                  </a:lnTo>
                  <a:lnTo>
                    <a:pt x="169" y="120"/>
                  </a:lnTo>
                  <a:lnTo>
                    <a:pt x="171" y="116"/>
                  </a:lnTo>
                  <a:lnTo>
                    <a:pt x="165" y="114"/>
                  </a:lnTo>
                  <a:lnTo>
                    <a:pt x="165" y="108"/>
                  </a:lnTo>
                  <a:lnTo>
                    <a:pt x="159" y="108"/>
                  </a:lnTo>
                  <a:lnTo>
                    <a:pt x="157" y="114"/>
                  </a:lnTo>
                  <a:lnTo>
                    <a:pt x="150" y="104"/>
                  </a:lnTo>
                  <a:lnTo>
                    <a:pt x="144" y="100"/>
                  </a:lnTo>
                  <a:lnTo>
                    <a:pt x="140" y="104"/>
                  </a:lnTo>
                  <a:lnTo>
                    <a:pt x="101" y="100"/>
                  </a:lnTo>
                  <a:lnTo>
                    <a:pt x="95" y="98"/>
                  </a:lnTo>
                  <a:lnTo>
                    <a:pt x="83" y="100"/>
                  </a:lnTo>
                  <a:lnTo>
                    <a:pt x="56" y="96"/>
                  </a:lnTo>
                  <a:lnTo>
                    <a:pt x="47" y="88"/>
                  </a:lnTo>
                  <a:lnTo>
                    <a:pt x="23" y="81"/>
                  </a:lnTo>
                  <a:lnTo>
                    <a:pt x="15" y="75"/>
                  </a:lnTo>
                  <a:lnTo>
                    <a:pt x="8" y="73"/>
                  </a:lnTo>
                  <a:lnTo>
                    <a:pt x="0" y="73"/>
                  </a:lnTo>
                  <a:lnTo>
                    <a:pt x="0" y="79"/>
                  </a:lnTo>
                  <a:lnTo>
                    <a:pt x="4" y="79"/>
                  </a:lnTo>
                  <a:lnTo>
                    <a:pt x="4" y="84"/>
                  </a:lnTo>
                  <a:lnTo>
                    <a:pt x="0" y="100"/>
                  </a:lnTo>
                  <a:lnTo>
                    <a:pt x="2" y="110"/>
                  </a:lnTo>
                  <a:lnTo>
                    <a:pt x="2" y="120"/>
                  </a:lnTo>
                  <a:lnTo>
                    <a:pt x="8" y="126"/>
                  </a:lnTo>
                  <a:lnTo>
                    <a:pt x="10" y="130"/>
                  </a:lnTo>
                  <a:lnTo>
                    <a:pt x="13" y="135"/>
                  </a:lnTo>
                  <a:lnTo>
                    <a:pt x="21" y="137"/>
                  </a:lnTo>
                  <a:lnTo>
                    <a:pt x="23" y="143"/>
                  </a:lnTo>
                  <a:lnTo>
                    <a:pt x="27" y="147"/>
                  </a:lnTo>
                  <a:lnTo>
                    <a:pt x="35" y="173"/>
                  </a:lnTo>
                  <a:lnTo>
                    <a:pt x="33" y="179"/>
                  </a:lnTo>
                  <a:lnTo>
                    <a:pt x="37" y="188"/>
                  </a:lnTo>
                  <a:lnTo>
                    <a:pt x="39" y="196"/>
                  </a:lnTo>
                  <a:lnTo>
                    <a:pt x="48" y="206"/>
                  </a:lnTo>
                  <a:lnTo>
                    <a:pt x="52" y="238"/>
                  </a:lnTo>
                  <a:lnTo>
                    <a:pt x="54" y="239"/>
                  </a:lnTo>
                  <a:lnTo>
                    <a:pt x="56" y="230"/>
                  </a:lnTo>
                  <a:lnTo>
                    <a:pt x="64" y="230"/>
                  </a:lnTo>
                  <a:lnTo>
                    <a:pt x="68" y="236"/>
                  </a:lnTo>
                  <a:lnTo>
                    <a:pt x="74" y="236"/>
                  </a:lnTo>
                  <a:lnTo>
                    <a:pt x="83" y="238"/>
                  </a:lnTo>
                  <a:lnTo>
                    <a:pt x="62" y="247"/>
                  </a:lnTo>
                  <a:lnTo>
                    <a:pt x="64" y="251"/>
                  </a:lnTo>
                  <a:lnTo>
                    <a:pt x="62" y="253"/>
                  </a:lnTo>
                  <a:lnTo>
                    <a:pt x="60" y="251"/>
                  </a:lnTo>
                  <a:lnTo>
                    <a:pt x="58" y="247"/>
                  </a:lnTo>
                  <a:lnTo>
                    <a:pt x="54" y="245"/>
                  </a:lnTo>
                  <a:lnTo>
                    <a:pt x="58" y="259"/>
                  </a:lnTo>
                  <a:lnTo>
                    <a:pt x="56" y="265"/>
                  </a:lnTo>
                  <a:lnTo>
                    <a:pt x="60" y="269"/>
                  </a:lnTo>
                  <a:lnTo>
                    <a:pt x="62" y="269"/>
                  </a:lnTo>
                  <a:lnTo>
                    <a:pt x="66" y="269"/>
                  </a:lnTo>
                  <a:lnTo>
                    <a:pt x="68" y="265"/>
                  </a:lnTo>
                  <a:lnTo>
                    <a:pt x="72" y="267"/>
                  </a:lnTo>
                  <a:lnTo>
                    <a:pt x="76" y="265"/>
                  </a:lnTo>
                  <a:lnTo>
                    <a:pt x="82" y="269"/>
                  </a:lnTo>
                  <a:lnTo>
                    <a:pt x="76" y="273"/>
                  </a:lnTo>
                  <a:lnTo>
                    <a:pt x="74" y="277"/>
                  </a:lnTo>
                  <a:lnTo>
                    <a:pt x="68" y="279"/>
                  </a:lnTo>
                  <a:lnTo>
                    <a:pt x="76" y="292"/>
                  </a:lnTo>
                  <a:lnTo>
                    <a:pt x="74" y="294"/>
                  </a:lnTo>
                  <a:lnTo>
                    <a:pt x="74" y="300"/>
                  </a:lnTo>
                  <a:lnTo>
                    <a:pt x="72" y="308"/>
                  </a:lnTo>
                  <a:lnTo>
                    <a:pt x="66" y="310"/>
                  </a:lnTo>
                  <a:lnTo>
                    <a:pt x="64" y="287"/>
                  </a:lnTo>
                  <a:lnTo>
                    <a:pt x="62" y="281"/>
                  </a:lnTo>
                  <a:lnTo>
                    <a:pt x="60" y="279"/>
                  </a:lnTo>
                  <a:lnTo>
                    <a:pt x="58" y="281"/>
                  </a:lnTo>
                  <a:lnTo>
                    <a:pt x="60" y="316"/>
                  </a:lnTo>
                  <a:lnTo>
                    <a:pt x="62" y="318"/>
                  </a:lnTo>
                  <a:lnTo>
                    <a:pt x="64" y="316"/>
                  </a:lnTo>
                  <a:lnTo>
                    <a:pt x="70" y="316"/>
                  </a:lnTo>
                  <a:lnTo>
                    <a:pt x="74" y="320"/>
                  </a:lnTo>
                  <a:lnTo>
                    <a:pt x="76" y="322"/>
                  </a:lnTo>
                  <a:lnTo>
                    <a:pt x="89" y="320"/>
                  </a:lnTo>
                  <a:lnTo>
                    <a:pt x="93" y="316"/>
                  </a:lnTo>
                  <a:lnTo>
                    <a:pt x="97" y="318"/>
                  </a:lnTo>
                  <a:lnTo>
                    <a:pt x="101" y="320"/>
                  </a:lnTo>
                  <a:lnTo>
                    <a:pt x="107" y="322"/>
                  </a:lnTo>
                  <a:lnTo>
                    <a:pt x="113" y="320"/>
                  </a:lnTo>
                  <a:lnTo>
                    <a:pt x="118" y="322"/>
                  </a:lnTo>
                  <a:lnTo>
                    <a:pt x="122" y="326"/>
                  </a:lnTo>
                  <a:lnTo>
                    <a:pt x="120" y="330"/>
                  </a:lnTo>
                  <a:lnTo>
                    <a:pt x="118" y="328"/>
                  </a:lnTo>
                  <a:lnTo>
                    <a:pt x="115" y="326"/>
                  </a:lnTo>
                </a:path>
              </a:pathLst>
            </a:custGeom>
            <a:noFill/>
            <a:ln w="9525" algn="ctr">
              <a:solidFill>
                <a:srgbClr val="64669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3" name="Shape 8194"/>
            <p:cNvSpPr>
              <a:spLocks/>
            </p:cNvSpPr>
            <p:nvPr/>
          </p:nvSpPr>
          <p:spPr bwMode="auto">
            <a:xfrm>
              <a:off x="1949450" y="2663825"/>
              <a:ext cx="1258888" cy="1162050"/>
            </a:xfrm>
            <a:custGeom>
              <a:avLst/>
              <a:gdLst>
                <a:gd name="T0" fmla="*/ 2147483647 w 793"/>
                <a:gd name="T1" fmla="*/ 2147483647 h 732"/>
                <a:gd name="T2" fmla="*/ 2147483647 w 793"/>
                <a:gd name="T3" fmla="*/ 2147483647 h 732"/>
                <a:gd name="T4" fmla="*/ 2147483647 w 793"/>
                <a:gd name="T5" fmla="*/ 2147483647 h 732"/>
                <a:gd name="T6" fmla="*/ 2147483647 w 793"/>
                <a:gd name="T7" fmla="*/ 2147483647 h 732"/>
                <a:gd name="T8" fmla="*/ 2147483647 w 793"/>
                <a:gd name="T9" fmla="*/ 2147483647 h 732"/>
                <a:gd name="T10" fmla="*/ 2147483647 w 793"/>
                <a:gd name="T11" fmla="*/ 2147483647 h 732"/>
                <a:gd name="T12" fmla="*/ 2147483647 w 793"/>
                <a:gd name="T13" fmla="*/ 2147483647 h 732"/>
                <a:gd name="T14" fmla="*/ 2147483647 w 793"/>
                <a:gd name="T15" fmla="*/ 2147483647 h 732"/>
                <a:gd name="T16" fmla="*/ 2147483647 w 793"/>
                <a:gd name="T17" fmla="*/ 2147483647 h 732"/>
                <a:gd name="T18" fmla="*/ 2147483647 w 793"/>
                <a:gd name="T19" fmla="*/ 2147483647 h 732"/>
                <a:gd name="T20" fmla="*/ 2147483647 w 793"/>
                <a:gd name="T21" fmla="*/ 2147483647 h 732"/>
                <a:gd name="T22" fmla="*/ 2147483647 w 793"/>
                <a:gd name="T23" fmla="*/ 2147483647 h 732"/>
                <a:gd name="T24" fmla="*/ 2147483647 w 793"/>
                <a:gd name="T25" fmla="*/ 2147483647 h 732"/>
                <a:gd name="T26" fmla="*/ 2147483647 w 793"/>
                <a:gd name="T27" fmla="*/ 2147483647 h 732"/>
                <a:gd name="T28" fmla="*/ 2147483647 w 793"/>
                <a:gd name="T29" fmla="*/ 2147483647 h 732"/>
                <a:gd name="T30" fmla="*/ 2147483647 w 793"/>
                <a:gd name="T31" fmla="*/ 2147483647 h 732"/>
                <a:gd name="T32" fmla="*/ 2147483647 w 793"/>
                <a:gd name="T33" fmla="*/ 2147483647 h 732"/>
                <a:gd name="T34" fmla="*/ 2147483647 w 793"/>
                <a:gd name="T35" fmla="*/ 2147483647 h 732"/>
                <a:gd name="T36" fmla="*/ 2147483647 w 793"/>
                <a:gd name="T37" fmla="*/ 2147483647 h 732"/>
                <a:gd name="T38" fmla="*/ 2147483647 w 793"/>
                <a:gd name="T39" fmla="*/ 2147483647 h 732"/>
                <a:gd name="T40" fmla="*/ 2147483647 w 793"/>
                <a:gd name="T41" fmla="*/ 2147483647 h 732"/>
                <a:gd name="T42" fmla="*/ 2147483647 w 793"/>
                <a:gd name="T43" fmla="*/ 2147483647 h 732"/>
                <a:gd name="T44" fmla="*/ 2147483647 w 793"/>
                <a:gd name="T45" fmla="*/ 2147483647 h 732"/>
                <a:gd name="T46" fmla="*/ 2147483647 w 793"/>
                <a:gd name="T47" fmla="*/ 2147483647 h 732"/>
                <a:gd name="T48" fmla="*/ 2147483647 w 793"/>
                <a:gd name="T49" fmla="*/ 2147483647 h 732"/>
                <a:gd name="T50" fmla="*/ 2147483647 w 793"/>
                <a:gd name="T51" fmla="*/ 2147483647 h 732"/>
                <a:gd name="T52" fmla="*/ 2147483647 w 793"/>
                <a:gd name="T53" fmla="*/ 2147483647 h 732"/>
                <a:gd name="T54" fmla="*/ 2147483647 w 793"/>
                <a:gd name="T55" fmla="*/ 2147483647 h 732"/>
                <a:gd name="T56" fmla="*/ 2147483647 w 793"/>
                <a:gd name="T57" fmla="*/ 2147483647 h 732"/>
                <a:gd name="T58" fmla="*/ 2147483647 w 793"/>
                <a:gd name="T59" fmla="*/ 2147483647 h 732"/>
                <a:gd name="T60" fmla="*/ 2147483647 w 793"/>
                <a:gd name="T61" fmla="*/ 2147483647 h 732"/>
                <a:gd name="T62" fmla="*/ 2147483647 w 793"/>
                <a:gd name="T63" fmla="*/ 2147483647 h 732"/>
                <a:gd name="T64" fmla="*/ 2147483647 w 793"/>
                <a:gd name="T65" fmla="*/ 2147483647 h 732"/>
                <a:gd name="T66" fmla="*/ 2147483647 w 793"/>
                <a:gd name="T67" fmla="*/ 2147483647 h 732"/>
                <a:gd name="T68" fmla="*/ 2147483647 w 793"/>
                <a:gd name="T69" fmla="*/ 2147483647 h 732"/>
                <a:gd name="T70" fmla="*/ 2147483647 w 793"/>
                <a:gd name="T71" fmla="*/ 2147483647 h 732"/>
                <a:gd name="T72" fmla="*/ 2147483647 w 793"/>
                <a:gd name="T73" fmla="*/ 2147483647 h 732"/>
                <a:gd name="T74" fmla="*/ 2147483647 w 793"/>
                <a:gd name="T75" fmla="*/ 2147483647 h 732"/>
                <a:gd name="T76" fmla="*/ 2147483647 w 793"/>
                <a:gd name="T77" fmla="*/ 2147483647 h 732"/>
                <a:gd name="T78" fmla="*/ 2147483647 w 793"/>
                <a:gd name="T79" fmla="*/ 2147483647 h 732"/>
                <a:gd name="T80" fmla="*/ 2147483647 w 793"/>
                <a:gd name="T81" fmla="*/ 2147483647 h 732"/>
                <a:gd name="T82" fmla="*/ 2147483647 w 793"/>
                <a:gd name="T83" fmla="*/ 2147483647 h 732"/>
                <a:gd name="T84" fmla="*/ 2147483647 w 793"/>
                <a:gd name="T85" fmla="*/ 2147483647 h 732"/>
                <a:gd name="T86" fmla="*/ 2147483647 w 793"/>
                <a:gd name="T87" fmla="*/ 2147483647 h 732"/>
                <a:gd name="T88" fmla="*/ 2147483647 w 793"/>
                <a:gd name="T89" fmla="*/ 2147483647 h 732"/>
                <a:gd name="T90" fmla="*/ 2147483647 w 793"/>
                <a:gd name="T91" fmla="*/ 2147483647 h 732"/>
                <a:gd name="T92" fmla="*/ 2147483647 w 793"/>
                <a:gd name="T93" fmla="*/ 2147483647 h 732"/>
                <a:gd name="T94" fmla="*/ 2147483647 w 793"/>
                <a:gd name="T95" fmla="*/ 2147483647 h 732"/>
                <a:gd name="T96" fmla="*/ 2147483647 w 793"/>
                <a:gd name="T97" fmla="*/ 2147483647 h 732"/>
                <a:gd name="T98" fmla="*/ 2147483647 w 793"/>
                <a:gd name="T99" fmla="*/ 2147483647 h 73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93"/>
                <a:gd name="T151" fmla="*/ 0 h 732"/>
                <a:gd name="T152" fmla="*/ 793 w 793"/>
                <a:gd name="T153" fmla="*/ 732 h 73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93" h="732">
                  <a:moveTo>
                    <a:pt x="33" y="66"/>
                  </a:moveTo>
                  <a:lnTo>
                    <a:pt x="53" y="68"/>
                  </a:lnTo>
                  <a:lnTo>
                    <a:pt x="53" y="76"/>
                  </a:lnTo>
                  <a:lnTo>
                    <a:pt x="64" y="76"/>
                  </a:lnTo>
                  <a:lnTo>
                    <a:pt x="70" y="60"/>
                  </a:lnTo>
                  <a:lnTo>
                    <a:pt x="58" y="49"/>
                  </a:lnTo>
                  <a:lnTo>
                    <a:pt x="64" y="39"/>
                  </a:lnTo>
                  <a:lnTo>
                    <a:pt x="64" y="25"/>
                  </a:lnTo>
                  <a:lnTo>
                    <a:pt x="66" y="15"/>
                  </a:lnTo>
                  <a:lnTo>
                    <a:pt x="78" y="9"/>
                  </a:lnTo>
                  <a:lnTo>
                    <a:pt x="78" y="2"/>
                  </a:lnTo>
                  <a:lnTo>
                    <a:pt x="105" y="2"/>
                  </a:lnTo>
                  <a:lnTo>
                    <a:pt x="193" y="2"/>
                  </a:lnTo>
                  <a:lnTo>
                    <a:pt x="268" y="2"/>
                  </a:lnTo>
                  <a:lnTo>
                    <a:pt x="323" y="0"/>
                  </a:lnTo>
                  <a:lnTo>
                    <a:pt x="404" y="2"/>
                  </a:lnTo>
                  <a:lnTo>
                    <a:pt x="463" y="2"/>
                  </a:lnTo>
                  <a:lnTo>
                    <a:pt x="469" y="2"/>
                  </a:lnTo>
                  <a:lnTo>
                    <a:pt x="572" y="2"/>
                  </a:lnTo>
                  <a:lnTo>
                    <a:pt x="587" y="3"/>
                  </a:lnTo>
                  <a:lnTo>
                    <a:pt x="679" y="2"/>
                  </a:lnTo>
                  <a:lnTo>
                    <a:pt x="679" y="3"/>
                  </a:lnTo>
                  <a:lnTo>
                    <a:pt x="681" y="119"/>
                  </a:lnTo>
                  <a:lnTo>
                    <a:pt x="754" y="119"/>
                  </a:lnTo>
                  <a:lnTo>
                    <a:pt x="756" y="162"/>
                  </a:lnTo>
                  <a:lnTo>
                    <a:pt x="772" y="221"/>
                  </a:lnTo>
                  <a:lnTo>
                    <a:pt x="793" y="223"/>
                  </a:lnTo>
                  <a:lnTo>
                    <a:pt x="786" y="335"/>
                  </a:lnTo>
                  <a:lnTo>
                    <a:pt x="655" y="333"/>
                  </a:lnTo>
                  <a:lnTo>
                    <a:pt x="572" y="349"/>
                  </a:lnTo>
                  <a:lnTo>
                    <a:pt x="570" y="363"/>
                  </a:lnTo>
                  <a:lnTo>
                    <a:pt x="614" y="416"/>
                  </a:lnTo>
                  <a:lnTo>
                    <a:pt x="552" y="482"/>
                  </a:lnTo>
                  <a:lnTo>
                    <a:pt x="605" y="531"/>
                  </a:lnTo>
                  <a:lnTo>
                    <a:pt x="523" y="531"/>
                  </a:lnTo>
                  <a:lnTo>
                    <a:pt x="519" y="545"/>
                  </a:lnTo>
                  <a:lnTo>
                    <a:pt x="531" y="553"/>
                  </a:lnTo>
                  <a:lnTo>
                    <a:pt x="527" y="567"/>
                  </a:lnTo>
                  <a:lnTo>
                    <a:pt x="548" y="579"/>
                  </a:lnTo>
                  <a:lnTo>
                    <a:pt x="560" y="598"/>
                  </a:lnTo>
                  <a:lnTo>
                    <a:pt x="556" y="608"/>
                  </a:lnTo>
                  <a:lnTo>
                    <a:pt x="562" y="624"/>
                  </a:lnTo>
                  <a:lnTo>
                    <a:pt x="572" y="643"/>
                  </a:lnTo>
                  <a:lnTo>
                    <a:pt x="572" y="651"/>
                  </a:lnTo>
                  <a:lnTo>
                    <a:pt x="578" y="653"/>
                  </a:lnTo>
                  <a:lnTo>
                    <a:pt x="576" y="659"/>
                  </a:lnTo>
                  <a:lnTo>
                    <a:pt x="579" y="663"/>
                  </a:lnTo>
                  <a:lnTo>
                    <a:pt x="595" y="720"/>
                  </a:lnTo>
                  <a:lnTo>
                    <a:pt x="589" y="730"/>
                  </a:lnTo>
                  <a:lnTo>
                    <a:pt x="288" y="732"/>
                  </a:lnTo>
                  <a:lnTo>
                    <a:pt x="272" y="716"/>
                  </a:lnTo>
                  <a:lnTo>
                    <a:pt x="270" y="708"/>
                  </a:lnTo>
                  <a:lnTo>
                    <a:pt x="255" y="687"/>
                  </a:lnTo>
                  <a:lnTo>
                    <a:pt x="249" y="681"/>
                  </a:lnTo>
                  <a:lnTo>
                    <a:pt x="241" y="677"/>
                  </a:lnTo>
                  <a:lnTo>
                    <a:pt x="237" y="673"/>
                  </a:lnTo>
                  <a:lnTo>
                    <a:pt x="231" y="653"/>
                  </a:lnTo>
                  <a:lnTo>
                    <a:pt x="228" y="643"/>
                  </a:lnTo>
                  <a:lnTo>
                    <a:pt x="228" y="637"/>
                  </a:lnTo>
                  <a:lnTo>
                    <a:pt x="231" y="632"/>
                  </a:lnTo>
                  <a:lnTo>
                    <a:pt x="239" y="630"/>
                  </a:lnTo>
                  <a:lnTo>
                    <a:pt x="243" y="616"/>
                  </a:lnTo>
                  <a:lnTo>
                    <a:pt x="243" y="604"/>
                  </a:lnTo>
                  <a:lnTo>
                    <a:pt x="235" y="594"/>
                  </a:lnTo>
                  <a:lnTo>
                    <a:pt x="229" y="592"/>
                  </a:lnTo>
                  <a:lnTo>
                    <a:pt x="228" y="594"/>
                  </a:lnTo>
                  <a:lnTo>
                    <a:pt x="222" y="592"/>
                  </a:lnTo>
                  <a:lnTo>
                    <a:pt x="218" y="592"/>
                  </a:lnTo>
                  <a:lnTo>
                    <a:pt x="210" y="592"/>
                  </a:lnTo>
                  <a:lnTo>
                    <a:pt x="200" y="582"/>
                  </a:lnTo>
                  <a:lnTo>
                    <a:pt x="196" y="577"/>
                  </a:lnTo>
                  <a:lnTo>
                    <a:pt x="194" y="577"/>
                  </a:lnTo>
                  <a:lnTo>
                    <a:pt x="193" y="573"/>
                  </a:lnTo>
                  <a:lnTo>
                    <a:pt x="189" y="567"/>
                  </a:lnTo>
                  <a:lnTo>
                    <a:pt x="187" y="563"/>
                  </a:lnTo>
                  <a:lnTo>
                    <a:pt x="185" y="559"/>
                  </a:lnTo>
                  <a:lnTo>
                    <a:pt x="187" y="547"/>
                  </a:lnTo>
                  <a:lnTo>
                    <a:pt x="187" y="541"/>
                  </a:lnTo>
                  <a:lnTo>
                    <a:pt x="183" y="541"/>
                  </a:lnTo>
                  <a:lnTo>
                    <a:pt x="183" y="531"/>
                  </a:lnTo>
                  <a:lnTo>
                    <a:pt x="181" y="529"/>
                  </a:lnTo>
                  <a:lnTo>
                    <a:pt x="177" y="529"/>
                  </a:lnTo>
                  <a:lnTo>
                    <a:pt x="175" y="518"/>
                  </a:lnTo>
                  <a:lnTo>
                    <a:pt x="179" y="516"/>
                  </a:lnTo>
                  <a:lnTo>
                    <a:pt x="177" y="512"/>
                  </a:lnTo>
                  <a:lnTo>
                    <a:pt x="177" y="508"/>
                  </a:lnTo>
                  <a:lnTo>
                    <a:pt x="175" y="498"/>
                  </a:lnTo>
                  <a:lnTo>
                    <a:pt x="179" y="496"/>
                  </a:lnTo>
                  <a:lnTo>
                    <a:pt x="183" y="494"/>
                  </a:lnTo>
                  <a:lnTo>
                    <a:pt x="185" y="496"/>
                  </a:lnTo>
                  <a:lnTo>
                    <a:pt x="189" y="496"/>
                  </a:lnTo>
                  <a:lnTo>
                    <a:pt x="189" y="500"/>
                  </a:lnTo>
                  <a:lnTo>
                    <a:pt x="191" y="502"/>
                  </a:lnTo>
                  <a:lnTo>
                    <a:pt x="187" y="508"/>
                  </a:lnTo>
                  <a:lnTo>
                    <a:pt x="189" y="512"/>
                  </a:lnTo>
                  <a:lnTo>
                    <a:pt x="189" y="518"/>
                  </a:lnTo>
                  <a:lnTo>
                    <a:pt x="196" y="520"/>
                  </a:lnTo>
                  <a:lnTo>
                    <a:pt x="202" y="526"/>
                  </a:lnTo>
                  <a:lnTo>
                    <a:pt x="210" y="528"/>
                  </a:lnTo>
                  <a:lnTo>
                    <a:pt x="216" y="533"/>
                  </a:lnTo>
                  <a:lnTo>
                    <a:pt x="216" y="535"/>
                  </a:lnTo>
                  <a:lnTo>
                    <a:pt x="220" y="535"/>
                  </a:lnTo>
                  <a:lnTo>
                    <a:pt x="222" y="535"/>
                  </a:lnTo>
                  <a:lnTo>
                    <a:pt x="226" y="533"/>
                  </a:lnTo>
                  <a:lnTo>
                    <a:pt x="214" y="526"/>
                  </a:lnTo>
                  <a:lnTo>
                    <a:pt x="212" y="520"/>
                  </a:lnTo>
                  <a:lnTo>
                    <a:pt x="208" y="508"/>
                  </a:lnTo>
                  <a:lnTo>
                    <a:pt x="198" y="500"/>
                  </a:lnTo>
                  <a:lnTo>
                    <a:pt x="194" y="496"/>
                  </a:lnTo>
                  <a:lnTo>
                    <a:pt x="194" y="486"/>
                  </a:lnTo>
                  <a:lnTo>
                    <a:pt x="194" y="484"/>
                  </a:lnTo>
                  <a:lnTo>
                    <a:pt x="185" y="476"/>
                  </a:lnTo>
                  <a:lnTo>
                    <a:pt x="189" y="469"/>
                  </a:lnTo>
                  <a:lnTo>
                    <a:pt x="196" y="469"/>
                  </a:lnTo>
                  <a:lnTo>
                    <a:pt x="198" y="465"/>
                  </a:lnTo>
                  <a:lnTo>
                    <a:pt x="206" y="467"/>
                  </a:lnTo>
                  <a:lnTo>
                    <a:pt x="208" y="467"/>
                  </a:lnTo>
                  <a:lnTo>
                    <a:pt x="208" y="465"/>
                  </a:lnTo>
                  <a:lnTo>
                    <a:pt x="204" y="463"/>
                  </a:lnTo>
                  <a:lnTo>
                    <a:pt x="200" y="461"/>
                  </a:lnTo>
                  <a:lnTo>
                    <a:pt x="196" y="459"/>
                  </a:lnTo>
                  <a:lnTo>
                    <a:pt x="196" y="457"/>
                  </a:lnTo>
                  <a:lnTo>
                    <a:pt x="187" y="451"/>
                  </a:lnTo>
                  <a:lnTo>
                    <a:pt x="183" y="451"/>
                  </a:lnTo>
                  <a:lnTo>
                    <a:pt x="179" y="457"/>
                  </a:lnTo>
                  <a:lnTo>
                    <a:pt x="175" y="455"/>
                  </a:lnTo>
                  <a:lnTo>
                    <a:pt x="177" y="459"/>
                  </a:lnTo>
                  <a:lnTo>
                    <a:pt x="175" y="469"/>
                  </a:lnTo>
                  <a:lnTo>
                    <a:pt x="179" y="471"/>
                  </a:lnTo>
                  <a:lnTo>
                    <a:pt x="177" y="475"/>
                  </a:lnTo>
                  <a:lnTo>
                    <a:pt x="179" y="480"/>
                  </a:lnTo>
                  <a:lnTo>
                    <a:pt x="183" y="486"/>
                  </a:lnTo>
                  <a:lnTo>
                    <a:pt x="181" y="486"/>
                  </a:lnTo>
                  <a:lnTo>
                    <a:pt x="177" y="484"/>
                  </a:lnTo>
                  <a:lnTo>
                    <a:pt x="177" y="492"/>
                  </a:lnTo>
                  <a:lnTo>
                    <a:pt x="175" y="490"/>
                  </a:lnTo>
                  <a:lnTo>
                    <a:pt x="169" y="486"/>
                  </a:lnTo>
                  <a:lnTo>
                    <a:pt x="161" y="480"/>
                  </a:lnTo>
                  <a:lnTo>
                    <a:pt x="159" y="482"/>
                  </a:lnTo>
                  <a:lnTo>
                    <a:pt x="154" y="478"/>
                  </a:lnTo>
                  <a:lnTo>
                    <a:pt x="150" y="476"/>
                  </a:lnTo>
                  <a:lnTo>
                    <a:pt x="148" y="473"/>
                  </a:lnTo>
                  <a:lnTo>
                    <a:pt x="144" y="469"/>
                  </a:lnTo>
                  <a:lnTo>
                    <a:pt x="140" y="469"/>
                  </a:lnTo>
                  <a:lnTo>
                    <a:pt x="138" y="463"/>
                  </a:lnTo>
                  <a:lnTo>
                    <a:pt x="136" y="467"/>
                  </a:lnTo>
                  <a:lnTo>
                    <a:pt x="134" y="471"/>
                  </a:lnTo>
                  <a:lnTo>
                    <a:pt x="130" y="473"/>
                  </a:lnTo>
                  <a:lnTo>
                    <a:pt x="130" y="471"/>
                  </a:lnTo>
                  <a:lnTo>
                    <a:pt x="132" y="451"/>
                  </a:lnTo>
                  <a:lnTo>
                    <a:pt x="132" y="447"/>
                  </a:lnTo>
                  <a:lnTo>
                    <a:pt x="132" y="445"/>
                  </a:lnTo>
                  <a:lnTo>
                    <a:pt x="136" y="449"/>
                  </a:lnTo>
                  <a:lnTo>
                    <a:pt x="140" y="449"/>
                  </a:lnTo>
                  <a:lnTo>
                    <a:pt x="134" y="441"/>
                  </a:lnTo>
                  <a:lnTo>
                    <a:pt x="132" y="437"/>
                  </a:lnTo>
                  <a:lnTo>
                    <a:pt x="128" y="433"/>
                  </a:lnTo>
                  <a:lnTo>
                    <a:pt x="124" y="433"/>
                  </a:lnTo>
                  <a:lnTo>
                    <a:pt x="121" y="420"/>
                  </a:lnTo>
                  <a:lnTo>
                    <a:pt x="109" y="412"/>
                  </a:lnTo>
                  <a:lnTo>
                    <a:pt x="103" y="408"/>
                  </a:lnTo>
                  <a:lnTo>
                    <a:pt x="93" y="396"/>
                  </a:lnTo>
                  <a:lnTo>
                    <a:pt x="89" y="390"/>
                  </a:lnTo>
                  <a:lnTo>
                    <a:pt x="86" y="388"/>
                  </a:lnTo>
                  <a:lnTo>
                    <a:pt x="84" y="384"/>
                  </a:lnTo>
                  <a:lnTo>
                    <a:pt x="76" y="376"/>
                  </a:lnTo>
                  <a:lnTo>
                    <a:pt x="68" y="369"/>
                  </a:lnTo>
                  <a:lnTo>
                    <a:pt x="64" y="365"/>
                  </a:lnTo>
                  <a:lnTo>
                    <a:pt x="62" y="361"/>
                  </a:lnTo>
                  <a:lnTo>
                    <a:pt x="64" y="347"/>
                  </a:lnTo>
                  <a:lnTo>
                    <a:pt x="60" y="337"/>
                  </a:lnTo>
                  <a:lnTo>
                    <a:pt x="54" y="323"/>
                  </a:lnTo>
                  <a:lnTo>
                    <a:pt x="53" y="316"/>
                  </a:lnTo>
                  <a:lnTo>
                    <a:pt x="53" y="304"/>
                  </a:lnTo>
                  <a:lnTo>
                    <a:pt x="54" y="298"/>
                  </a:lnTo>
                  <a:lnTo>
                    <a:pt x="58" y="290"/>
                  </a:lnTo>
                  <a:lnTo>
                    <a:pt x="56" y="274"/>
                  </a:lnTo>
                  <a:lnTo>
                    <a:pt x="53" y="268"/>
                  </a:lnTo>
                  <a:lnTo>
                    <a:pt x="53" y="261"/>
                  </a:lnTo>
                  <a:lnTo>
                    <a:pt x="45" y="253"/>
                  </a:lnTo>
                  <a:lnTo>
                    <a:pt x="43" y="249"/>
                  </a:lnTo>
                  <a:lnTo>
                    <a:pt x="35" y="237"/>
                  </a:lnTo>
                  <a:lnTo>
                    <a:pt x="31" y="233"/>
                  </a:lnTo>
                  <a:lnTo>
                    <a:pt x="27" y="225"/>
                  </a:lnTo>
                  <a:lnTo>
                    <a:pt x="19" y="219"/>
                  </a:lnTo>
                  <a:lnTo>
                    <a:pt x="4" y="204"/>
                  </a:lnTo>
                  <a:lnTo>
                    <a:pt x="4" y="202"/>
                  </a:lnTo>
                  <a:lnTo>
                    <a:pt x="4" y="196"/>
                  </a:lnTo>
                  <a:lnTo>
                    <a:pt x="4" y="190"/>
                  </a:lnTo>
                  <a:lnTo>
                    <a:pt x="0" y="186"/>
                  </a:lnTo>
                  <a:lnTo>
                    <a:pt x="0" y="178"/>
                  </a:lnTo>
                  <a:lnTo>
                    <a:pt x="4" y="166"/>
                  </a:lnTo>
                  <a:lnTo>
                    <a:pt x="25" y="117"/>
                  </a:lnTo>
                  <a:lnTo>
                    <a:pt x="21" y="104"/>
                  </a:lnTo>
                  <a:lnTo>
                    <a:pt x="23" y="98"/>
                  </a:lnTo>
                  <a:lnTo>
                    <a:pt x="25" y="100"/>
                  </a:lnTo>
                  <a:lnTo>
                    <a:pt x="25" y="90"/>
                  </a:lnTo>
                  <a:lnTo>
                    <a:pt x="29" y="74"/>
                  </a:lnTo>
                  <a:lnTo>
                    <a:pt x="31" y="68"/>
                  </a:lnTo>
                  <a:lnTo>
                    <a:pt x="33" y="66"/>
                  </a:lnTo>
                  <a:close/>
                </a:path>
              </a:pathLst>
            </a:custGeom>
            <a:solidFill>
              <a:srgbClr val="CECB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4" name="Shape 8195"/>
            <p:cNvSpPr>
              <a:spLocks/>
            </p:cNvSpPr>
            <p:nvPr/>
          </p:nvSpPr>
          <p:spPr bwMode="auto">
            <a:xfrm>
              <a:off x="1949450" y="2663825"/>
              <a:ext cx="1258888" cy="1162050"/>
            </a:xfrm>
            <a:custGeom>
              <a:avLst/>
              <a:gdLst>
                <a:gd name="T0" fmla="*/ 2147483647 w 793"/>
                <a:gd name="T1" fmla="*/ 2147483647 h 732"/>
                <a:gd name="T2" fmla="*/ 2147483647 w 793"/>
                <a:gd name="T3" fmla="*/ 2147483647 h 732"/>
                <a:gd name="T4" fmla="*/ 2147483647 w 793"/>
                <a:gd name="T5" fmla="*/ 2147483647 h 732"/>
                <a:gd name="T6" fmla="*/ 2147483647 w 793"/>
                <a:gd name="T7" fmla="*/ 2147483647 h 732"/>
                <a:gd name="T8" fmla="*/ 2147483647 w 793"/>
                <a:gd name="T9" fmla="*/ 2147483647 h 732"/>
                <a:gd name="T10" fmla="*/ 2147483647 w 793"/>
                <a:gd name="T11" fmla="*/ 2147483647 h 732"/>
                <a:gd name="T12" fmla="*/ 2147483647 w 793"/>
                <a:gd name="T13" fmla="*/ 2147483647 h 732"/>
                <a:gd name="T14" fmla="*/ 2147483647 w 793"/>
                <a:gd name="T15" fmla="*/ 2147483647 h 732"/>
                <a:gd name="T16" fmla="*/ 2147483647 w 793"/>
                <a:gd name="T17" fmla="*/ 2147483647 h 732"/>
                <a:gd name="T18" fmla="*/ 2147483647 w 793"/>
                <a:gd name="T19" fmla="*/ 2147483647 h 732"/>
                <a:gd name="T20" fmla="*/ 2147483647 w 793"/>
                <a:gd name="T21" fmla="*/ 2147483647 h 732"/>
                <a:gd name="T22" fmla="*/ 2147483647 w 793"/>
                <a:gd name="T23" fmla="*/ 2147483647 h 732"/>
                <a:gd name="T24" fmla="*/ 2147483647 w 793"/>
                <a:gd name="T25" fmla="*/ 2147483647 h 732"/>
                <a:gd name="T26" fmla="*/ 2147483647 w 793"/>
                <a:gd name="T27" fmla="*/ 2147483647 h 732"/>
                <a:gd name="T28" fmla="*/ 2147483647 w 793"/>
                <a:gd name="T29" fmla="*/ 2147483647 h 732"/>
                <a:gd name="T30" fmla="*/ 2147483647 w 793"/>
                <a:gd name="T31" fmla="*/ 2147483647 h 732"/>
                <a:gd name="T32" fmla="*/ 2147483647 w 793"/>
                <a:gd name="T33" fmla="*/ 2147483647 h 732"/>
                <a:gd name="T34" fmla="*/ 2147483647 w 793"/>
                <a:gd name="T35" fmla="*/ 2147483647 h 732"/>
                <a:gd name="T36" fmla="*/ 2147483647 w 793"/>
                <a:gd name="T37" fmla="*/ 2147483647 h 732"/>
                <a:gd name="T38" fmla="*/ 2147483647 w 793"/>
                <a:gd name="T39" fmla="*/ 2147483647 h 732"/>
                <a:gd name="T40" fmla="*/ 2147483647 w 793"/>
                <a:gd name="T41" fmla="*/ 2147483647 h 732"/>
                <a:gd name="T42" fmla="*/ 2147483647 w 793"/>
                <a:gd name="T43" fmla="*/ 2147483647 h 732"/>
                <a:gd name="T44" fmla="*/ 2147483647 w 793"/>
                <a:gd name="T45" fmla="*/ 2147483647 h 732"/>
                <a:gd name="T46" fmla="*/ 2147483647 w 793"/>
                <a:gd name="T47" fmla="*/ 2147483647 h 732"/>
                <a:gd name="T48" fmla="*/ 2147483647 w 793"/>
                <a:gd name="T49" fmla="*/ 2147483647 h 732"/>
                <a:gd name="T50" fmla="*/ 2147483647 w 793"/>
                <a:gd name="T51" fmla="*/ 2147483647 h 732"/>
                <a:gd name="T52" fmla="*/ 2147483647 w 793"/>
                <a:gd name="T53" fmla="*/ 2147483647 h 732"/>
                <a:gd name="T54" fmla="*/ 2147483647 w 793"/>
                <a:gd name="T55" fmla="*/ 2147483647 h 732"/>
                <a:gd name="T56" fmla="*/ 2147483647 w 793"/>
                <a:gd name="T57" fmla="*/ 2147483647 h 732"/>
                <a:gd name="T58" fmla="*/ 2147483647 w 793"/>
                <a:gd name="T59" fmla="*/ 2147483647 h 732"/>
                <a:gd name="T60" fmla="*/ 2147483647 w 793"/>
                <a:gd name="T61" fmla="*/ 2147483647 h 732"/>
                <a:gd name="T62" fmla="*/ 2147483647 w 793"/>
                <a:gd name="T63" fmla="*/ 2147483647 h 732"/>
                <a:gd name="T64" fmla="*/ 2147483647 w 793"/>
                <a:gd name="T65" fmla="*/ 2147483647 h 732"/>
                <a:gd name="T66" fmla="*/ 2147483647 w 793"/>
                <a:gd name="T67" fmla="*/ 2147483647 h 732"/>
                <a:gd name="T68" fmla="*/ 2147483647 w 793"/>
                <a:gd name="T69" fmla="*/ 2147483647 h 732"/>
                <a:gd name="T70" fmla="*/ 2147483647 w 793"/>
                <a:gd name="T71" fmla="*/ 2147483647 h 732"/>
                <a:gd name="T72" fmla="*/ 2147483647 w 793"/>
                <a:gd name="T73" fmla="*/ 2147483647 h 732"/>
                <a:gd name="T74" fmla="*/ 2147483647 w 793"/>
                <a:gd name="T75" fmla="*/ 2147483647 h 732"/>
                <a:gd name="T76" fmla="*/ 2147483647 w 793"/>
                <a:gd name="T77" fmla="*/ 2147483647 h 732"/>
                <a:gd name="T78" fmla="*/ 2147483647 w 793"/>
                <a:gd name="T79" fmla="*/ 2147483647 h 732"/>
                <a:gd name="T80" fmla="*/ 2147483647 w 793"/>
                <a:gd name="T81" fmla="*/ 2147483647 h 732"/>
                <a:gd name="T82" fmla="*/ 2147483647 w 793"/>
                <a:gd name="T83" fmla="*/ 2147483647 h 732"/>
                <a:gd name="T84" fmla="*/ 2147483647 w 793"/>
                <a:gd name="T85" fmla="*/ 2147483647 h 732"/>
                <a:gd name="T86" fmla="*/ 2147483647 w 793"/>
                <a:gd name="T87" fmla="*/ 2147483647 h 732"/>
                <a:gd name="T88" fmla="*/ 2147483647 w 793"/>
                <a:gd name="T89" fmla="*/ 2147483647 h 732"/>
                <a:gd name="T90" fmla="*/ 2147483647 w 793"/>
                <a:gd name="T91" fmla="*/ 2147483647 h 732"/>
                <a:gd name="T92" fmla="*/ 2147483647 w 793"/>
                <a:gd name="T93" fmla="*/ 2147483647 h 732"/>
                <a:gd name="T94" fmla="*/ 2147483647 w 793"/>
                <a:gd name="T95" fmla="*/ 2147483647 h 732"/>
                <a:gd name="T96" fmla="*/ 2147483647 w 793"/>
                <a:gd name="T97" fmla="*/ 2147483647 h 732"/>
                <a:gd name="T98" fmla="*/ 2147483647 w 793"/>
                <a:gd name="T99" fmla="*/ 2147483647 h 73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793"/>
                <a:gd name="T151" fmla="*/ 0 h 732"/>
                <a:gd name="T152" fmla="*/ 793 w 793"/>
                <a:gd name="T153" fmla="*/ 732 h 73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793" h="732">
                  <a:moveTo>
                    <a:pt x="33" y="66"/>
                  </a:moveTo>
                  <a:lnTo>
                    <a:pt x="53" y="68"/>
                  </a:lnTo>
                  <a:lnTo>
                    <a:pt x="53" y="76"/>
                  </a:lnTo>
                  <a:lnTo>
                    <a:pt x="64" y="76"/>
                  </a:lnTo>
                  <a:lnTo>
                    <a:pt x="70" y="60"/>
                  </a:lnTo>
                  <a:lnTo>
                    <a:pt x="58" y="49"/>
                  </a:lnTo>
                  <a:lnTo>
                    <a:pt x="64" y="39"/>
                  </a:lnTo>
                  <a:lnTo>
                    <a:pt x="64" y="25"/>
                  </a:lnTo>
                  <a:lnTo>
                    <a:pt x="66" y="15"/>
                  </a:lnTo>
                  <a:lnTo>
                    <a:pt x="78" y="9"/>
                  </a:lnTo>
                  <a:lnTo>
                    <a:pt x="78" y="2"/>
                  </a:lnTo>
                  <a:lnTo>
                    <a:pt x="105" y="2"/>
                  </a:lnTo>
                  <a:lnTo>
                    <a:pt x="193" y="2"/>
                  </a:lnTo>
                  <a:lnTo>
                    <a:pt x="268" y="2"/>
                  </a:lnTo>
                  <a:lnTo>
                    <a:pt x="323" y="0"/>
                  </a:lnTo>
                  <a:lnTo>
                    <a:pt x="404" y="2"/>
                  </a:lnTo>
                  <a:lnTo>
                    <a:pt x="463" y="2"/>
                  </a:lnTo>
                  <a:lnTo>
                    <a:pt x="469" y="2"/>
                  </a:lnTo>
                  <a:lnTo>
                    <a:pt x="572" y="2"/>
                  </a:lnTo>
                  <a:lnTo>
                    <a:pt x="587" y="3"/>
                  </a:lnTo>
                  <a:lnTo>
                    <a:pt x="679" y="2"/>
                  </a:lnTo>
                  <a:lnTo>
                    <a:pt x="679" y="3"/>
                  </a:lnTo>
                  <a:lnTo>
                    <a:pt x="681" y="119"/>
                  </a:lnTo>
                  <a:lnTo>
                    <a:pt x="754" y="119"/>
                  </a:lnTo>
                  <a:lnTo>
                    <a:pt x="756" y="162"/>
                  </a:lnTo>
                  <a:lnTo>
                    <a:pt x="772" y="221"/>
                  </a:lnTo>
                  <a:lnTo>
                    <a:pt x="793" y="223"/>
                  </a:lnTo>
                  <a:lnTo>
                    <a:pt x="786" y="335"/>
                  </a:lnTo>
                  <a:lnTo>
                    <a:pt x="655" y="333"/>
                  </a:lnTo>
                  <a:lnTo>
                    <a:pt x="572" y="349"/>
                  </a:lnTo>
                  <a:lnTo>
                    <a:pt x="570" y="363"/>
                  </a:lnTo>
                  <a:lnTo>
                    <a:pt x="614" y="416"/>
                  </a:lnTo>
                  <a:lnTo>
                    <a:pt x="552" y="482"/>
                  </a:lnTo>
                  <a:lnTo>
                    <a:pt x="605" y="531"/>
                  </a:lnTo>
                  <a:lnTo>
                    <a:pt x="523" y="531"/>
                  </a:lnTo>
                  <a:lnTo>
                    <a:pt x="519" y="545"/>
                  </a:lnTo>
                  <a:lnTo>
                    <a:pt x="531" y="553"/>
                  </a:lnTo>
                  <a:lnTo>
                    <a:pt x="527" y="567"/>
                  </a:lnTo>
                  <a:lnTo>
                    <a:pt x="548" y="579"/>
                  </a:lnTo>
                  <a:lnTo>
                    <a:pt x="560" y="598"/>
                  </a:lnTo>
                  <a:lnTo>
                    <a:pt x="556" y="608"/>
                  </a:lnTo>
                  <a:lnTo>
                    <a:pt x="562" y="624"/>
                  </a:lnTo>
                  <a:lnTo>
                    <a:pt x="572" y="643"/>
                  </a:lnTo>
                  <a:lnTo>
                    <a:pt x="572" y="651"/>
                  </a:lnTo>
                  <a:lnTo>
                    <a:pt x="578" y="653"/>
                  </a:lnTo>
                  <a:lnTo>
                    <a:pt x="576" y="659"/>
                  </a:lnTo>
                  <a:lnTo>
                    <a:pt x="579" y="663"/>
                  </a:lnTo>
                  <a:lnTo>
                    <a:pt x="595" y="720"/>
                  </a:lnTo>
                  <a:lnTo>
                    <a:pt x="589" y="730"/>
                  </a:lnTo>
                  <a:lnTo>
                    <a:pt x="288" y="732"/>
                  </a:lnTo>
                  <a:lnTo>
                    <a:pt x="272" y="716"/>
                  </a:lnTo>
                  <a:lnTo>
                    <a:pt x="270" y="708"/>
                  </a:lnTo>
                  <a:lnTo>
                    <a:pt x="255" y="687"/>
                  </a:lnTo>
                  <a:lnTo>
                    <a:pt x="249" y="681"/>
                  </a:lnTo>
                  <a:lnTo>
                    <a:pt x="241" y="677"/>
                  </a:lnTo>
                  <a:lnTo>
                    <a:pt x="237" y="673"/>
                  </a:lnTo>
                  <a:lnTo>
                    <a:pt x="231" y="653"/>
                  </a:lnTo>
                  <a:lnTo>
                    <a:pt x="228" y="643"/>
                  </a:lnTo>
                  <a:lnTo>
                    <a:pt x="228" y="637"/>
                  </a:lnTo>
                  <a:lnTo>
                    <a:pt x="231" y="632"/>
                  </a:lnTo>
                  <a:lnTo>
                    <a:pt x="239" y="630"/>
                  </a:lnTo>
                  <a:lnTo>
                    <a:pt x="243" y="616"/>
                  </a:lnTo>
                  <a:lnTo>
                    <a:pt x="243" y="604"/>
                  </a:lnTo>
                  <a:lnTo>
                    <a:pt x="235" y="594"/>
                  </a:lnTo>
                  <a:lnTo>
                    <a:pt x="229" y="592"/>
                  </a:lnTo>
                  <a:lnTo>
                    <a:pt x="228" y="594"/>
                  </a:lnTo>
                  <a:lnTo>
                    <a:pt x="222" y="592"/>
                  </a:lnTo>
                  <a:lnTo>
                    <a:pt x="218" y="592"/>
                  </a:lnTo>
                  <a:lnTo>
                    <a:pt x="210" y="592"/>
                  </a:lnTo>
                  <a:lnTo>
                    <a:pt x="200" y="582"/>
                  </a:lnTo>
                  <a:lnTo>
                    <a:pt x="196" y="577"/>
                  </a:lnTo>
                  <a:lnTo>
                    <a:pt x="194" y="577"/>
                  </a:lnTo>
                  <a:lnTo>
                    <a:pt x="193" y="573"/>
                  </a:lnTo>
                  <a:lnTo>
                    <a:pt x="189" y="567"/>
                  </a:lnTo>
                  <a:lnTo>
                    <a:pt x="187" y="563"/>
                  </a:lnTo>
                  <a:lnTo>
                    <a:pt x="185" y="559"/>
                  </a:lnTo>
                  <a:lnTo>
                    <a:pt x="187" y="547"/>
                  </a:lnTo>
                  <a:lnTo>
                    <a:pt x="187" y="541"/>
                  </a:lnTo>
                  <a:lnTo>
                    <a:pt x="183" y="541"/>
                  </a:lnTo>
                  <a:lnTo>
                    <a:pt x="183" y="531"/>
                  </a:lnTo>
                  <a:lnTo>
                    <a:pt x="181" y="529"/>
                  </a:lnTo>
                  <a:lnTo>
                    <a:pt x="177" y="529"/>
                  </a:lnTo>
                  <a:lnTo>
                    <a:pt x="175" y="518"/>
                  </a:lnTo>
                  <a:lnTo>
                    <a:pt x="179" y="516"/>
                  </a:lnTo>
                  <a:lnTo>
                    <a:pt x="177" y="512"/>
                  </a:lnTo>
                  <a:lnTo>
                    <a:pt x="177" y="508"/>
                  </a:lnTo>
                  <a:lnTo>
                    <a:pt x="175" y="498"/>
                  </a:lnTo>
                  <a:lnTo>
                    <a:pt x="179" y="496"/>
                  </a:lnTo>
                  <a:lnTo>
                    <a:pt x="183" y="494"/>
                  </a:lnTo>
                  <a:lnTo>
                    <a:pt x="185" y="496"/>
                  </a:lnTo>
                  <a:lnTo>
                    <a:pt x="189" y="496"/>
                  </a:lnTo>
                  <a:lnTo>
                    <a:pt x="189" y="500"/>
                  </a:lnTo>
                  <a:lnTo>
                    <a:pt x="191" y="502"/>
                  </a:lnTo>
                  <a:lnTo>
                    <a:pt x="187" y="508"/>
                  </a:lnTo>
                  <a:lnTo>
                    <a:pt x="189" y="512"/>
                  </a:lnTo>
                  <a:lnTo>
                    <a:pt x="189" y="518"/>
                  </a:lnTo>
                  <a:lnTo>
                    <a:pt x="196" y="520"/>
                  </a:lnTo>
                  <a:lnTo>
                    <a:pt x="202" y="526"/>
                  </a:lnTo>
                  <a:lnTo>
                    <a:pt x="210" y="528"/>
                  </a:lnTo>
                  <a:lnTo>
                    <a:pt x="216" y="533"/>
                  </a:lnTo>
                  <a:lnTo>
                    <a:pt x="216" y="535"/>
                  </a:lnTo>
                  <a:lnTo>
                    <a:pt x="220" y="535"/>
                  </a:lnTo>
                  <a:lnTo>
                    <a:pt x="222" y="535"/>
                  </a:lnTo>
                  <a:lnTo>
                    <a:pt x="226" y="533"/>
                  </a:lnTo>
                  <a:lnTo>
                    <a:pt x="214" y="526"/>
                  </a:lnTo>
                  <a:lnTo>
                    <a:pt x="212" y="520"/>
                  </a:lnTo>
                  <a:lnTo>
                    <a:pt x="208" y="508"/>
                  </a:lnTo>
                  <a:lnTo>
                    <a:pt x="198" y="500"/>
                  </a:lnTo>
                  <a:lnTo>
                    <a:pt x="194" y="496"/>
                  </a:lnTo>
                  <a:lnTo>
                    <a:pt x="194" y="486"/>
                  </a:lnTo>
                  <a:lnTo>
                    <a:pt x="194" y="484"/>
                  </a:lnTo>
                  <a:lnTo>
                    <a:pt x="185" y="476"/>
                  </a:lnTo>
                  <a:lnTo>
                    <a:pt x="189" y="469"/>
                  </a:lnTo>
                  <a:lnTo>
                    <a:pt x="196" y="469"/>
                  </a:lnTo>
                  <a:lnTo>
                    <a:pt x="198" y="465"/>
                  </a:lnTo>
                  <a:lnTo>
                    <a:pt x="206" y="467"/>
                  </a:lnTo>
                  <a:lnTo>
                    <a:pt x="208" y="467"/>
                  </a:lnTo>
                  <a:lnTo>
                    <a:pt x="208" y="465"/>
                  </a:lnTo>
                  <a:lnTo>
                    <a:pt x="204" y="463"/>
                  </a:lnTo>
                  <a:lnTo>
                    <a:pt x="200" y="461"/>
                  </a:lnTo>
                  <a:lnTo>
                    <a:pt x="196" y="459"/>
                  </a:lnTo>
                  <a:lnTo>
                    <a:pt x="196" y="457"/>
                  </a:lnTo>
                  <a:lnTo>
                    <a:pt x="187" y="451"/>
                  </a:lnTo>
                  <a:lnTo>
                    <a:pt x="183" y="451"/>
                  </a:lnTo>
                  <a:lnTo>
                    <a:pt x="179" y="457"/>
                  </a:lnTo>
                  <a:lnTo>
                    <a:pt x="175" y="455"/>
                  </a:lnTo>
                  <a:lnTo>
                    <a:pt x="177" y="459"/>
                  </a:lnTo>
                  <a:lnTo>
                    <a:pt x="175" y="469"/>
                  </a:lnTo>
                  <a:lnTo>
                    <a:pt x="179" y="471"/>
                  </a:lnTo>
                  <a:lnTo>
                    <a:pt x="177" y="475"/>
                  </a:lnTo>
                  <a:lnTo>
                    <a:pt x="179" y="480"/>
                  </a:lnTo>
                  <a:lnTo>
                    <a:pt x="183" y="486"/>
                  </a:lnTo>
                  <a:lnTo>
                    <a:pt x="181" y="486"/>
                  </a:lnTo>
                  <a:lnTo>
                    <a:pt x="177" y="484"/>
                  </a:lnTo>
                  <a:lnTo>
                    <a:pt x="177" y="492"/>
                  </a:lnTo>
                  <a:lnTo>
                    <a:pt x="175" y="490"/>
                  </a:lnTo>
                  <a:lnTo>
                    <a:pt x="169" y="486"/>
                  </a:lnTo>
                  <a:lnTo>
                    <a:pt x="161" y="480"/>
                  </a:lnTo>
                  <a:lnTo>
                    <a:pt x="159" y="482"/>
                  </a:lnTo>
                  <a:lnTo>
                    <a:pt x="154" y="478"/>
                  </a:lnTo>
                  <a:lnTo>
                    <a:pt x="150" y="476"/>
                  </a:lnTo>
                  <a:lnTo>
                    <a:pt x="148" y="473"/>
                  </a:lnTo>
                  <a:lnTo>
                    <a:pt x="144" y="469"/>
                  </a:lnTo>
                  <a:lnTo>
                    <a:pt x="140" y="469"/>
                  </a:lnTo>
                  <a:lnTo>
                    <a:pt x="138" y="463"/>
                  </a:lnTo>
                  <a:lnTo>
                    <a:pt x="136" y="467"/>
                  </a:lnTo>
                  <a:lnTo>
                    <a:pt x="134" y="471"/>
                  </a:lnTo>
                  <a:lnTo>
                    <a:pt x="130" y="473"/>
                  </a:lnTo>
                  <a:lnTo>
                    <a:pt x="130" y="471"/>
                  </a:lnTo>
                  <a:lnTo>
                    <a:pt x="132" y="451"/>
                  </a:lnTo>
                  <a:lnTo>
                    <a:pt x="132" y="447"/>
                  </a:lnTo>
                  <a:lnTo>
                    <a:pt x="132" y="445"/>
                  </a:lnTo>
                  <a:lnTo>
                    <a:pt x="136" y="449"/>
                  </a:lnTo>
                  <a:lnTo>
                    <a:pt x="140" y="449"/>
                  </a:lnTo>
                  <a:lnTo>
                    <a:pt x="134" y="441"/>
                  </a:lnTo>
                  <a:lnTo>
                    <a:pt x="132" y="437"/>
                  </a:lnTo>
                  <a:lnTo>
                    <a:pt x="128" y="433"/>
                  </a:lnTo>
                  <a:lnTo>
                    <a:pt x="124" y="433"/>
                  </a:lnTo>
                  <a:lnTo>
                    <a:pt x="121" y="420"/>
                  </a:lnTo>
                  <a:lnTo>
                    <a:pt x="109" y="412"/>
                  </a:lnTo>
                  <a:lnTo>
                    <a:pt x="103" y="408"/>
                  </a:lnTo>
                  <a:lnTo>
                    <a:pt x="93" y="396"/>
                  </a:lnTo>
                  <a:lnTo>
                    <a:pt x="89" y="390"/>
                  </a:lnTo>
                  <a:lnTo>
                    <a:pt x="86" y="388"/>
                  </a:lnTo>
                  <a:lnTo>
                    <a:pt x="84" y="384"/>
                  </a:lnTo>
                  <a:lnTo>
                    <a:pt x="76" y="376"/>
                  </a:lnTo>
                  <a:lnTo>
                    <a:pt x="68" y="369"/>
                  </a:lnTo>
                  <a:lnTo>
                    <a:pt x="64" y="365"/>
                  </a:lnTo>
                  <a:lnTo>
                    <a:pt x="62" y="361"/>
                  </a:lnTo>
                  <a:lnTo>
                    <a:pt x="64" y="347"/>
                  </a:lnTo>
                  <a:lnTo>
                    <a:pt x="60" y="337"/>
                  </a:lnTo>
                  <a:lnTo>
                    <a:pt x="54" y="323"/>
                  </a:lnTo>
                  <a:lnTo>
                    <a:pt x="53" y="316"/>
                  </a:lnTo>
                  <a:lnTo>
                    <a:pt x="53" y="304"/>
                  </a:lnTo>
                  <a:lnTo>
                    <a:pt x="54" y="298"/>
                  </a:lnTo>
                  <a:lnTo>
                    <a:pt x="58" y="290"/>
                  </a:lnTo>
                  <a:lnTo>
                    <a:pt x="56" y="274"/>
                  </a:lnTo>
                  <a:lnTo>
                    <a:pt x="53" y="268"/>
                  </a:lnTo>
                  <a:lnTo>
                    <a:pt x="53" y="261"/>
                  </a:lnTo>
                  <a:lnTo>
                    <a:pt x="45" y="253"/>
                  </a:lnTo>
                  <a:lnTo>
                    <a:pt x="43" y="249"/>
                  </a:lnTo>
                  <a:lnTo>
                    <a:pt x="35" y="237"/>
                  </a:lnTo>
                  <a:lnTo>
                    <a:pt x="31" y="233"/>
                  </a:lnTo>
                  <a:lnTo>
                    <a:pt x="27" y="225"/>
                  </a:lnTo>
                  <a:lnTo>
                    <a:pt x="19" y="219"/>
                  </a:lnTo>
                  <a:lnTo>
                    <a:pt x="4" y="204"/>
                  </a:lnTo>
                  <a:lnTo>
                    <a:pt x="4" y="202"/>
                  </a:lnTo>
                  <a:lnTo>
                    <a:pt x="4" y="196"/>
                  </a:lnTo>
                  <a:lnTo>
                    <a:pt x="4" y="190"/>
                  </a:lnTo>
                  <a:lnTo>
                    <a:pt x="0" y="186"/>
                  </a:lnTo>
                  <a:lnTo>
                    <a:pt x="0" y="178"/>
                  </a:lnTo>
                  <a:lnTo>
                    <a:pt x="4" y="166"/>
                  </a:lnTo>
                  <a:lnTo>
                    <a:pt x="25" y="117"/>
                  </a:lnTo>
                  <a:lnTo>
                    <a:pt x="21" y="104"/>
                  </a:lnTo>
                  <a:lnTo>
                    <a:pt x="23" y="98"/>
                  </a:lnTo>
                  <a:lnTo>
                    <a:pt x="25" y="100"/>
                  </a:lnTo>
                  <a:lnTo>
                    <a:pt x="25" y="90"/>
                  </a:lnTo>
                  <a:lnTo>
                    <a:pt x="29" y="74"/>
                  </a:lnTo>
                  <a:lnTo>
                    <a:pt x="31" y="68"/>
                  </a:lnTo>
                </a:path>
              </a:pathLst>
            </a:custGeom>
            <a:noFill/>
            <a:ln w="9525" algn="ctr">
              <a:solidFill>
                <a:srgbClr val="64669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5" name="Shape 8196"/>
            <p:cNvSpPr>
              <a:spLocks/>
            </p:cNvSpPr>
            <p:nvPr/>
          </p:nvSpPr>
          <p:spPr bwMode="auto">
            <a:xfrm>
              <a:off x="2406650" y="3195639"/>
              <a:ext cx="1062038" cy="1227137"/>
            </a:xfrm>
            <a:custGeom>
              <a:avLst/>
              <a:gdLst>
                <a:gd name="T0" fmla="*/ 2147483647 w 669"/>
                <a:gd name="T1" fmla="*/ 2147483647 h 773"/>
                <a:gd name="T2" fmla="*/ 2147483647 w 669"/>
                <a:gd name="T3" fmla="*/ 0 h 773"/>
                <a:gd name="T4" fmla="*/ 2147483647 w 669"/>
                <a:gd name="T5" fmla="*/ 2147483647 h 773"/>
                <a:gd name="T6" fmla="*/ 2147483647 w 669"/>
                <a:gd name="T7" fmla="*/ 2147483647 h 773"/>
                <a:gd name="T8" fmla="*/ 2147483647 w 669"/>
                <a:gd name="T9" fmla="*/ 2147483647 h 773"/>
                <a:gd name="T10" fmla="*/ 2147483647 w 669"/>
                <a:gd name="T11" fmla="*/ 2147483647 h 773"/>
                <a:gd name="T12" fmla="*/ 2147483647 w 669"/>
                <a:gd name="T13" fmla="*/ 2147483647 h 773"/>
                <a:gd name="T14" fmla="*/ 2147483647 w 669"/>
                <a:gd name="T15" fmla="*/ 2147483647 h 773"/>
                <a:gd name="T16" fmla="*/ 2147483647 w 669"/>
                <a:gd name="T17" fmla="*/ 2147483647 h 773"/>
                <a:gd name="T18" fmla="*/ 2147483647 w 669"/>
                <a:gd name="T19" fmla="*/ 2147483647 h 773"/>
                <a:gd name="T20" fmla="*/ 2147483647 w 669"/>
                <a:gd name="T21" fmla="*/ 2147483647 h 773"/>
                <a:gd name="T22" fmla="*/ 2147483647 w 669"/>
                <a:gd name="T23" fmla="*/ 2147483647 h 773"/>
                <a:gd name="T24" fmla="*/ 2147483647 w 669"/>
                <a:gd name="T25" fmla="*/ 2147483647 h 773"/>
                <a:gd name="T26" fmla="*/ 2147483647 w 669"/>
                <a:gd name="T27" fmla="*/ 2147483647 h 773"/>
                <a:gd name="T28" fmla="*/ 2147483647 w 669"/>
                <a:gd name="T29" fmla="*/ 2147483647 h 773"/>
                <a:gd name="T30" fmla="*/ 2147483647 w 669"/>
                <a:gd name="T31" fmla="*/ 2147483647 h 773"/>
                <a:gd name="T32" fmla="*/ 2147483647 w 669"/>
                <a:gd name="T33" fmla="*/ 2147483647 h 773"/>
                <a:gd name="T34" fmla="*/ 2147483647 w 669"/>
                <a:gd name="T35" fmla="*/ 2147483647 h 773"/>
                <a:gd name="T36" fmla="*/ 2147483647 w 669"/>
                <a:gd name="T37" fmla="*/ 2147483647 h 773"/>
                <a:gd name="T38" fmla="*/ 2147483647 w 669"/>
                <a:gd name="T39" fmla="*/ 2147483647 h 773"/>
                <a:gd name="T40" fmla="*/ 2147483647 w 669"/>
                <a:gd name="T41" fmla="*/ 2147483647 h 773"/>
                <a:gd name="T42" fmla="*/ 2147483647 w 669"/>
                <a:gd name="T43" fmla="*/ 2147483647 h 773"/>
                <a:gd name="T44" fmla="*/ 2147483647 w 669"/>
                <a:gd name="T45" fmla="*/ 2147483647 h 773"/>
                <a:gd name="T46" fmla="*/ 2147483647 w 669"/>
                <a:gd name="T47" fmla="*/ 2147483647 h 773"/>
                <a:gd name="T48" fmla="*/ 2147483647 w 669"/>
                <a:gd name="T49" fmla="*/ 2147483647 h 773"/>
                <a:gd name="T50" fmla="*/ 2147483647 w 669"/>
                <a:gd name="T51" fmla="*/ 2147483647 h 773"/>
                <a:gd name="T52" fmla="*/ 2147483647 w 669"/>
                <a:gd name="T53" fmla="*/ 2147483647 h 773"/>
                <a:gd name="T54" fmla="*/ 2147483647 w 669"/>
                <a:gd name="T55" fmla="*/ 2147483647 h 773"/>
                <a:gd name="T56" fmla="*/ 2147483647 w 669"/>
                <a:gd name="T57" fmla="*/ 2147483647 h 773"/>
                <a:gd name="T58" fmla="*/ 2147483647 w 669"/>
                <a:gd name="T59" fmla="*/ 2147483647 h 773"/>
                <a:gd name="T60" fmla="*/ 2147483647 w 669"/>
                <a:gd name="T61" fmla="*/ 2147483647 h 773"/>
                <a:gd name="T62" fmla="*/ 2147483647 w 669"/>
                <a:gd name="T63" fmla="*/ 2147483647 h 773"/>
                <a:gd name="T64" fmla="*/ 2147483647 w 669"/>
                <a:gd name="T65" fmla="*/ 2147483647 h 773"/>
                <a:gd name="T66" fmla="*/ 2147483647 w 669"/>
                <a:gd name="T67" fmla="*/ 2147483647 h 773"/>
                <a:gd name="T68" fmla="*/ 2147483647 w 669"/>
                <a:gd name="T69" fmla="*/ 2147483647 h 773"/>
                <a:gd name="T70" fmla="*/ 2147483647 w 669"/>
                <a:gd name="T71" fmla="*/ 2147483647 h 773"/>
                <a:gd name="T72" fmla="*/ 2147483647 w 669"/>
                <a:gd name="T73" fmla="*/ 2147483647 h 773"/>
                <a:gd name="T74" fmla="*/ 2147483647 w 669"/>
                <a:gd name="T75" fmla="*/ 2147483647 h 773"/>
                <a:gd name="T76" fmla="*/ 2147483647 w 669"/>
                <a:gd name="T77" fmla="*/ 2147483647 h 773"/>
                <a:gd name="T78" fmla="*/ 2147483647 w 669"/>
                <a:gd name="T79" fmla="*/ 2147483647 h 773"/>
                <a:gd name="T80" fmla="*/ 2147483647 w 669"/>
                <a:gd name="T81" fmla="*/ 2147483647 h 773"/>
                <a:gd name="T82" fmla="*/ 2147483647 w 669"/>
                <a:gd name="T83" fmla="*/ 2147483647 h 773"/>
                <a:gd name="T84" fmla="*/ 2147483647 w 669"/>
                <a:gd name="T85" fmla="*/ 2147483647 h 773"/>
                <a:gd name="T86" fmla="*/ 2147483647 w 669"/>
                <a:gd name="T87" fmla="*/ 2147483647 h 773"/>
                <a:gd name="T88" fmla="*/ 2147483647 w 669"/>
                <a:gd name="T89" fmla="*/ 2147483647 h 773"/>
                <a:gd name="T90" fmla="*/ 2147483647 w 669"/>
                <a:gd name="T91" fmla="*/ 2147483647 h 773"/>
                <a:gd name="T92" fmla="*/ 2147483647 w 669"/>
                <a:gd name="T93" fmla="*/ 2147483647 h 773"/>
                <a:gd name="T94" fmla="*/ 2147483647 w 669"/>
                <a:gd name="T95" fmla="*/ 2147483647 h 773"/>
                <a:gd name="T96" fmla="*/ 2147483647 w 669"/>
                <a:gd name="T97" fmla="*/ 2147483647 h 7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669"/>
                <a:gd name="T148" fmla="*/ 0 h 773"/>
                <a:gd name="T149" fmla="*/ 669 w 669"/>
                <a:gd name="T150" fmla="*/ 773 h 7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669" h="773">
                  <a:moveTo>
                    <a:pt x="667" y="181"/>
                  </a:moveTo>
                  <a:lnTo>
                    <a:pt x="667" y="116"/>
                  </a:lnTo>
                  <a:lnTo>
                    <a:pt x="667" y="65"/>
                  </a:lnTo>
                  <a:lnTo>
                    <a:pt x="667" y="57"/>
                  </a:lnTo>
                  <a:lnTo>
                    <a:pt x="581" y="59"/>
                  </a:lnTo>
                  <a:lnTo>
                    <a:pt x="501" y="0"/>
                  </a:lnTo>
                  <a:lnTo>
                    <a:pt x="431" y="0"/>
                  </a:lnTo>
                  <a:lnTo>
                    <a:pt x="360" y="0"/>
                  </a:lnTo>
                  <a:lnTo>
                    <a:pt x="323" y="6"/>
                  </a:lnTo>
                  <a:lnTo>
                    <a:pt x="309" y="10"/>
                  </a:lnTo>
                  <a:lnTo>
                    <a:pt x="282" y="18"/>
                  </a:lnTo>
                  <a:lnTo>
                    <a:pt x="282" y="30"/>
                  </a:lnTo>
                  <a:lnTo>
                    <a:pt x="326" y="81"/>
                  </a:lnTo>
                  <a:lnTo>
                    <a:pt x="274" y="138"/>
                  </a:lnTo>
                  <a:lnTo>
                    <a:pt x="264" y="147"/>
                  </a:lnTo>
                  <a:lnTo>
                    <a:pt x="315" y="196"/>
                  </a:lnTo>
                  <a:lnTo>
                    <a:pt x="235" y="196"/>
                  </a:lnTo>
                  <a:lnTo>
                    <a:pt x="229" y="210"/>
                  </a:lnTo>
                  <a:lnTo>
                    <a:pt x="237" y="214"/>
                  </a:lnTo>
                  <a:lnTo>
                    <a:pt x="241" y="220"/>
                  </a:lnTo>
                  <a:lnTo>
                    <a:pt x="239" y="232"/>
                  </a:lnTo>
                  <a:lnTo>
                    <a:pt x="262" y="244"/>
                  </a:lnTo>
                  <a:lnTo>
                    <a:pt x="270" y="263"/>
                  </a:lnTo>
                  <a:lnTo>
                    <a:pt x="268" y="269"/>
                  </a:lnTo>
                  <a:lnTo>
                    <a:pt x="268" y="275"/>
                  </a:lnTo>
                  <a:lnTo>
                    <a:pt x="268" y="281"/>
                  </a:lnTo>
                  <a:lnTo>
                    <a:pt x="272" y="285"/>
                  </a:lnTo>
                  <a:lnTo>
                    <a:pt x="282" y="308"/>
                  </a:lnTo>
                  <a:lnTo>
                    <a:pt x="280" y="312"/>
                  </a:lnTo>
                  <a:lnTo>
                    <a:pt x="288" y="318"/>
                  </a:lnTo>
                  <a:lnTo>
                    <a:pt x="288" y="322"/>
                  </a:lnTo>
                  <a:lnTo>
                    <a:pt x="293" y="328"/>
                  </a:lnTo>
                  <a:lnTo>
                    <a:pt x="307" y="385"/>
                  </a:lnTo>
                  <a:lnTo>
                    <a:pt x="301" y="393"/>
                  </a:lnTo>
                  <a:lnTo>
                    <a:pt x="163" y="395"/>
                  </a:lnTo>
                  <a:lnTo>
                    <a:pt x="99" y="395"/>
                  </a:lnTo>
                  <a:lnTo>
                    <a:pt x="0" y="395"/>
                  </a:lnTo>
                  <a:lnTo>
                    <a:pt x="2" y="403"/>
                  </a:lnTo>
                  <a:lnTo>
                    <a:pt x="13" y="412"/>
                  </a:lnTo>
                  <a:lnTo>
                    <a:pt x="29" y="430"/>
                  </a:lnTo>
                  <a:lnTo>
                    <a:pt x="39" y="432"/>
                  </a:lnTo>
                  <a:lnTo>
                    <a:pt x="41" y="446"/>
                  </a:lnTo>
                  <a:lnTo>
                    <a:pt x="39" y="448"/>
                  </a:lnTo>
                  <a:lnTo>
                    <a:pt x="43" y="459"/>
                  </a:lnTo>
                  <a:lnTo>
                    <a:pt x="52" y="465"/>
                  </a:lnTo>
                  <a:lnTo>
                    <a:pt x="60" y="465"/>
                  </a:lnTo>
                  <a:lnTo>
                    <a:pt x="62" y="471"/>
                  </a:lnTo>
                  <a:lnTo>
                    <a:pt x="60" y="485"/>
                  </a:lnTo>
                  <a:lnTo>
                    <a:pt x="60" y="491"/>
                  </a:lnTo>
                  <a:lnTo>
                    <a:pt x="60" y="493"/>
                  </a:lnTo>
                  <a:lnTo>
                    <a:pt x="64" y="501"/>
                  </a:lnTo>
                  <a:lnTo>
                    <a:pt x="62" y="507"/>
                  </a:lnTo>
                  <a:lnTo>
                    <a:pt x="64" y="514"/>
                  </a:lnTo>
                  <a:lnTo>
                    <a:pt x="60" y="530"/>
                  </a:lnTo>
                  <a:lnTo>
                    <a:pt x="62" y="536"/>
                  </a:lnTo>
                  <a:lnTo>
                    <a:pt x="72" y="538"/>
                  </a:lnTo>
                  <a:lnTo>
                    <a:pt x="78" y="548"/>
                  </a:lnTo>
                  <a:lnTo>
                    <a:pt x="122" y="548"/>
                  </a:lnTo>
                  <a:lnTo>
                    <a:pt x="128" y="552"/>
                  </a:lnTo>
                  <a:lnTo>
                    <a:pt x="150" y="554"/>
                  </a:lnTo>
                  <a:lnTo>
                    <a:pt x="157" y="552"/>
                  </a:lnTo>
                  <a:lnTo>
                    <a:pt x="169" y="556"/>
                  </a:lnTo>
                  <a:lnTo>
                    <a:pt x="179" y="565"/>
                  </a:lnTo>
                  <a:lnTo>
                    <a:pt x="188" y="569"/>
                  </a:lnTo>
                  <a:lnTo>
                    <a:pt x="194" y="585"/>
                  </a:lnTo>
                  <a:lnTo>
                    <a:pt x="200" y="589"/>
                  </a:lnTo>
                  <a:lnTo>
                    <a:pt x="216" y="595"/>
                  </a:lnTo>
                  <a:lnTo>
                    <a:pt x="218" y="595"/>
                  </a:lnTo>
                  <a:lnTo>
                    <a:pt x="227" y="597"/>
                  </a:lnTo>
                  <a:lnTo>
                    <a:pt x="231" y="599"/>
                  </a:lnTo>
                  <a:lnTo>
                    <a:pt x="253" y="597"/>
                  </a:lnTo>
                  <a:lnTo>
                    <a:pt x="260" y="601"/>
                  </a:lnTo>
                  <a:lnTo>
                    <a:pt x="268" y="618"/>
                  </a:lnTo>
                  <a:lnTo>
                    <a:pt x="268" y="622"/>
                  </a:lnTo>
                  <a:lnTo>
                    <a:pt x="268" y="628"/>
                  </a:lnTo>
                  <a:lnTo>
                    <a:pt x="280" y="634"/>
                  </a:lnTo>
                  <a:lnTo>
                    <a:pt x="282" y="630"/>
                  </a:lnTo>
                  <a:lnTo>
                    <a:pt x="288" y="628"/>
                  </a:lnTo>
                  <a:lnTo>
                    <a:pt x="293" y="628"/>
                  </a:lnTo>
                  <a:lnTo>
                    <a:pt x="309" y="642"/>
                  </a:lnTo>
                  <a:lnTo>
                    <a:pt x="313" y="646"/>
                  </a:lnTo>
                  <a:lnTo>
                    <a:pt x="319" y="648"/>
                  </a:lnTo>
                  <a:lnTo>
                    <a:pt x="332" y="662"/>
                  </a:lnTo>
                  <a:lnTo>
                    <a:pt x="342" y="668"/>
                  </a:lnTo>
                  <a:lnTo>
                    <a:pt x="354" y="683"/>
                  </a:lnTo>
                  <a:lnTo>
                    <a:pt x="371" y="717"/>
                  </a:lnTo>
                  <a:lnTo>
                    <a:pt x="375" y="728"/>
                  </a:lnTo>
                  <a:lnTo>
                    <a:pt x="373" y="736"/>
                  </a:lnTo>
                  <a:lnTo>
                    <a:pt x="379" y="746"/>
                  </a:lnTo>
                  <a:lnTo>
                    <a:pt x="375" y="748"/>
                  </a:lnTo>
                  <a:lnTo>
                    <a:pt x="373" y="754"/>
                  </a:lnTo>
                  <a:lnTo>
                    <a:pt x="375" y="756"/>
                  </a:lnTo>
                  <a:lnTo>
                    <a:pt x="379" y="752"/>
                  </a:lnTo>
                  <a:lnTo>
                    <a:pt x="381" y="750"/>
                  </a:lnTo>
                  <a:lnTo>
                    <a:pt x="387" y="756"/>
                  </a:lnTo>
                  <a:lnTo>
                    <a:pt x="387" y="762"/>
                  </a:lnTo>
                  <a:lnTo>
                    <a:pt x="381" y="756"/>
                  </a:lnTo>
                  <a:lnTo>
                    <a:pt x="379" y="756"/>
                  </a:lnTo>
                  <a:lnTo>
                    <a:pt x="381" y="758"/>
                  </a:lnTo>
                  <a:lnTo>
                    <a:pt x="385" y="764"/>
                  </a:lnTo>
                  <a:lnTo>
                    <a:pt x="385" y="773"/>
                  </a:lnTo>
                  <a:lnTo>
                    <a:pt x="478" y="764"/>
                  </a:lnTo>
                  <a:lnTo>
                    <a:pt x="605" y="750"/>
                  </a:lnTo>
                  <a:lnTo>
                    <a:pt x="618" y="750"/>
                  </a:lnTo>
                  <a:lnTo>
                    <a:pt x="622" y="748"/>
                  </a:lnTo>
                  <a:lnTo>
                    <a:pt x="624" y="738"/>
                  </a:lnTo>
                  <a:lnTo>
                    <a:pt x="628" y="734"/>
                  </a:lnTo>
                  <a:lnTo>
                    <a:pt x="628" y="719"/>
                  </a:lnTo>
                  <a:lnTo>
                    <a:pt x="622" y="713"/>
                  </a:lnTo>
                  <a:lnTo>
                    <a:pt x="610" y="713"/>
                  </a:lnTo>
                  <a:lnTo>
                    <a:pt x="607" y="709"/>
                  </a:lnTo>
                  <a:lnTo>
                    <a:pt x="607" y="703"/>
                  </a:lnTo>
                  <a:lnTo>
                    <a:pt x="608" y="687"/>
                  </a:lnTo>
                  <a:lnTo>
                    <a:pt x="605" y="683"/>
                  </a:lnTo>
                  <a:lnTo>
                    <a:pt x="607" y="677"/>
                  </a:lnTo>
                  <a:lnTo>
                    <a:pt x="605" y="671"/>
                  </a:lnTo>
                  <a:lnTo>
                    <a:pt x="608" y="668"/>
                  </a:lnTo>
                  <a:lnTo>
                    <a:pt x="616" y="660"/>
                  </a:lnTo>
                  <a:lnTo>
                    <a:pt x="614" y="658"/>
                  </a:lnTo>
                  <a:lnTo>
                    <a:pt x="620" y="656"/>
                  </a:lnTo>
                  <a:lnTo>
                    <a:pt x="624" y="644"/>
                  </a:lnTo>
                  <a:lnTo>
                    <a:pt x="622" y="636"/>
                  </a:lnTo>
                  <a:lnTo>
                    <a:pt x="624" y="634"/>
                  </a:lnTo>
                  <a:lnTo>
                    <a:pt x="622" y="611"/>
                  </a:lnTo>
                  <a:lnTo>
                    <a:pt x="630" y="603"/>
                  </a:lnTo>
                  <a:lnTo>
                    <a:pt x="630" y="601"/>
                  </a:lnTo>
                  <a:lnTo>
                    <a:pt x="634" y="593"/>
                  </a:lnTo>
                  <a:lnTo>
                    <a:pt x="655" y="573"/>
                  </a:lnTo>
                  <a:lnTo>
                    <a:pt x="661" y="571"/>
                  </a:lnTo>
                  <a:lnTo>
                    <a:pt x="659" y="567"/>
                  </a:lnTo>
                  <a:lnTo>
                    <a:pt x="638" y="548"/>
                  </a:lnTo>
                  <a:lnTo>
                    <a:pt x="630" y="520"/>
                  </a:lnTo>
                  <a:lnTo>
                    <a:pt x="618" y="509"/>
                  </a:lnTo>
                  <a:lnTo>
                    <a:pt x="622" y="503"/>
                  </a:lnTo>
                  <a:lnTo>
                    <a:pt x="616" y="499"/>
                  </a:lnTo>
                  <a:lnTo>
                    <a:pt x="612" y="489"/>
                  </a:lnTo>
                  <a:lnTo>
                    <a:pt x="612" y="483"/>
                  </a:lnTo>
                  <a:lnTo>
                    <a:pt x="605" y="355"/>
                  </a:lnTo>
                  <a:lnTo>
                    <a:pt x="642" y="355"/>
                  </a:lnTo>
                  <a:lnTo>
                    <a:pt x="643" y="363"/>
                  </a:lnTo>
                  <a:lnTo>
                    <a:pt x="647" y="365"/>
                  </a:lnTo>
                  <a:lnTo>
                    <a:pt x="653" y="365"/>
                  </a:lnTo>
                  <a:lnTo>
                    <a:pt x="659" y="363"/>
                  </a:lnTo>
                  <a:lnTo>
                    <a:pt x="661" y="357"/>
                  </a:lnTo>
                  <a:lnTo>
                    <a:pt x="665" y="352"/>
                  </a:lnTo>
                  <a:lnTo>
                    <a:pt x="667" y="344"/>
                  </a:lnTo>
                  <a:lnTo>
                    <a:pt x="667" y="271"/>
                  </a:lnTo>
                  <a:lnTo>
                    <a:pt x="669" y="251"/>
                  </a:lnTo>
                  <a:lnTo>
                    <a:pt x="667" y="181"/>
                  </a:lnTo>
                  <a:close/>
                </a:path>
              </a:pathLst>
            </a:custGeom>
            <a:solidFill>
              <a:srgbClr val="CECBE3"/>
            </a:solidFill>
            <a:ln w="9525" algn="ctr">
              <a:solidFill>
                <a:srgbClr val="64669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6" name="Shape 8197"/>
            <p:cNvSpPr>
              <a:spLocks/>
            </p:cNvSpPr>
            <p:nvPr/>
          </p:nvSpPr>
          <p:spPr bwMode="auto">
            <a:xfrm>
              <a:off x="3354388" y="3441700"/>
              <a:ext cx="2305050" cy="1639888"/>
            </a:xfrm>
            <a:custGeom>
              <a:avLst/>
              <a:gdLst>
                <a:gd name="T0" fmla="*/ 2147483647 w 1452"/>
                <a:gd name="T1" fmla="*/ 2147483647 h 1033"/>
                <a:gd name="T2" fmla="*/ 2147483647 w 1452"/>
                <a:gd name="T3" fmla="*/ 2147483647 h 1033"/>
                <a:gd name="T4" fmla="*/ 2147483647 w 1452"/>
                <a:gd name="T5" fmla="*/ 2147483647 h 1033"/>
                <a:gd name="T6" fmla="*/ 2147483647 w 1452"/>
                <a:gd name="T7" fmla="*/ 2147483647 h 1033"/>
                <a:gd name="T8" fmla="*/ 2147483647 w 1452"/>
                <a:gd name="T9" fmla="*/ 2147483647 h 1033"/>
                <a:gd name="T10" fmla="*/ 2147483647 w 1452"/>
                <a:gd name="T11" fmla="*/ 2147483647 h 1033"/>
                <a:gd name="T12" fmla="*/ 2147483647 w 1452"/>
                <a:gd name="T13" fmla="*/ 2147483647 h 1033"/>
                <a:gd name="T14" fmla="*/ 2147483647 w 1452"/>
                <a:gd name="T15" fmla="*/ 2147483647 h 1033"/>
                <a:gd name="T16" fmla="*/ 2147483647 w 1452"/>
                <a:gd name="T17" fmla="*/ 2147483647 h 1033"/>
                <a:gd name="T18" fmla="*/ 2147483647 w 1452"/>
                <a:gd name="T19" fmla="*/ 2147483647 h 1033"/>
                <a:gd name="T20" fmla="*/ 2147483647 w 1452"/>
                <a:gd name="T21" fmla="*/ 2147483647 h 1033"/>
                <a:gd name="T22" fmla="*/ 2147483647 w 1452"/>
                <a:gd name="T23" fmla="*/ 2147483647 h 1033"/>
                <a:gd name="T24" fmla="*/ 2147483647 w 1452"/>
                <a:gd name="T25" fmla="*/ 0 h 1033"/>
                <a:gd name="T26" fmla="*/ 2147483647 w 1452"/>
                <a:gd name="T27" fmla="*/ 2147483647 h 1033"/>
                <a:gd name="T28" fmla="*/ 2147483647 w 1452"/>
                <a:gd name="T29" fmla="*/ 2147483647 h 1033"/>
                <a:gd name="T30" fmla="*/ 2147483647 w 1452"/>
                <a:gd name="T31" fmla="*/ 2147483647 h 1033"/>
                <a:gd name="T32" fmla="*/ 2147483647 w 1452"/>
                <a:gd name="T33" fmla="*/ 2147483647 h 1033"/>
                <a:gd name="T34" fmla="*/ 2147483647 w 1452"/>
                <a:gd name="T35" fmla="*/ 2147483647 h 1033"/>
                <a:gd name="T36" fmla="*/ 2147483647 w 1452"/>
                <a:gd name="T37" fmla="*/ 2147483647 h 1033"/>
                <a:gd name="T38" fmla="*/ 2147483647 w 1452"/>
                <a:gd name="T39" fmla="*/ 2147483647 h 1033"/>
                <a:gd name="T40" fmla="*/ 2147483647 w 1452"/>
                <a:gd name="T41" fmla="*/ 2147483647 h 1033"/>
                <a:gd name="T42" fmla="*/ 2147483647 w 1452"/>
                <a:gd name="T43" fmla="*/ 2147483647 h 1033"/>
                <a:gd name="T44" fmla="*/ 2147483647 w 1452"/>
                <a:gd name="T45" fmla="*/ 2147483647 h 1033"/>
                <a:gd name="T46" fmla="*/ 2147483647 w 1452"/>
                <a:gd name="T47" fmla="*/ 2147483647 h 1033"/>
                <a:gd name="T48" fmla="*/ 2147483647 w 1452"/>
                <a:gd name="T49" fmla="*/ 2147483647 h 1033"/>
                <a:gd name="T50" fmla="*/ 2147483647 w 1452"/>
                <a:gd name="T51" fmla="*/ 2147483647 h 1033"/>
                <a:gd name="T52" fmla="*/ 2147483647 w 1452"/>
                <a:gd name="T53" fmla="*/ 2147483647 h 1033"/>
                <a:gd name="T54" fmla="*/ 2147483647 w 1452"/>
                <a:gd name="T55" fmla="*/ 2147483647 h 1033"/>
                <a:gd name="T56" fmla="*/ 2147483647 w 1452"/>
                <a:gd name="T57" fmla="*/ 2147483647 h 1033"/>
                <a:gd name="T58" fmla="*/ 2147483647 w 1452"/>
                <a:gd name="T59" fmla="*/ 2147483647 h 1033"/>
                <a:gd name="T60" fmla="*/ 2147483647 w 1452"/>
                <a:gd name="T61" fmla="*/ 2147483647 h 1033"/>
                <a:gd name="T62" fmla="*/ 2147483647 w 1452"/>
                <a:gd name="T63" fmla="*/ 2147483647 h 1033"/>
                <a:gd name="T64" fmla="*/ 2147483647 w 1452"/>
                <a:gd name="T65" fmla="*/ 2147483647 h 1033"/>
                <a:gd name="T66" fmla="*/ 2147483647 w 1452"/>
                <a:gd name="T67" fmla="*/ 2147483647 h 1033"/>
                <a:gd name="T68" fmla="*/ 2147483647 w 1452"/>
                <a:gd name="T69" fmla="*/ 2147483647 h 1033"/>
                <a:gd name="T70" fmla="*/ 2147483647 w 1452"/>
                <a:gd name="T71" fmla="*/ 2147483647 h 1033"/>
                <a:gd name="T72" fmla="*/ 2147483647 w 1452"/>
                <a:gd name="T73" fmla="*/ 2147483647 h 1033"/>
                <a:gd name="T74" fmla="*/ 2147483647 w 1452"/>
                <a:gd name="T75" fmla="*/ 2147483647 h 1033"/>
                <a:gd name="T76" fmla="*/ 2147483647 w 1452"/>
                <a:gd name="T77" fmla="*/ 2147483647 h 1033"/>
                <a:gd name="T78" fmla="*/ 2147483647 w 1452"/>
                <a:gd name="T79" fmla="*/ 2147483647 h 1033"/>
                <a:gd name="T80" fmla="*/ 2147483647 w 1452"/>
                <a:gd name="T81" fmla="*/ 2147483647 h 1033"/>
                <a:gd name="T82" fmla="*/ 2147483647 w 1452"/>
                <a:gd name="T83" fmla="*/ 2147483647 h 1033"/>
                <a:gd name="T84" fmla="*/ 2147483647 w 1452"/>
                <a:gd name="T85" fmla="*/ 2147483647 h 1033"/>
                <a:gd name="T86" fmla="*/ 2147483647 w 1452"/>
                <a:gd name="T87" fmla="*/ 2147483647 h 1033"/>
                <a:gd name="T88" fmla="*/ 2147483647 w 1452"/>
                <a:gd name="T89" fmla="*/ 2147483647 h 1033"/>
                <a:gd name="T90" fmla="*/ 2147483647 w 1452"/>
                <a:gd name="T91" fmla="*/ 2147483647 h 1033"/>
                <a:gd name="T92" fmla="*/ 2147483647 w 1452"/>
                <a:gd name="T93" fmla="*/ 2147483647 h 1033"/>
                <a:gd name="T94" fmla="*/ 2147483647 w 1452"/>
                <a:gd name="T95" fmla="*/ 2147483647 h 1033"/>
                <a:gd name="T96" fmla="*/ 2147483647 w 1452"/>
                <a:gd name="T97" fmla="*/ 2147483647 h 1033"/>
                <a:gd name="T98" fmla="*/ 2147483647 w 1452"/>
                <a:gd name="T99" fmla="*/ 2147483647 h 1033"/>
                <a:gd name="T100" fmla="*/ 2147483647 w 1452"/>
                <a:gd name="T101" fmla="*/ 2147483647 h 1033"/>
                <a:gd name="T102" fmla="*/ 2147483647 w 1452"/>
                <a:gd name="T103" fmla="*/ 2147483647 h 1033"/>
                <a:gd name="T104" fmla="*/ 2147483647 w 1452"/>
                <a:gd name="T105" fmla="*/ 2147483647 h 1033"/>
                <a:gd name="T106" fmla="*/ 2147483647 w 1452"/>
                <a:gd name="T107" fmla="*/ 2147483647 h 1033"/>
                <a:gd name="T108" fmla="*/ 2147483647 w 1452"/>
                <a:gd name="T109" fmla="*/ 2147483647 h 1033"/>
                <a:gd name="T110" fmla="*/ 2147483647 w 1452"/>
                <a:gd name="T111" fmla="*/ 2147483647 h 1033"/>
                <a:gd name="T112" fmla="*/ 2147483647 w 1452"/>
                <a:gd name="T113" fmla="*/ 2147483647 h 1033"/>
                <a:gd name="T114" fmla="*/ 2147483647 w 1452"/>
                <a:gd name="T115" fmla="*/ 2147483647 h 1033"/>
                <a:gd name="T116" fmla="*/ 2147483647 w 1452"/>
                <a:gd name="T117" fmla="*/ 2147483647 h 1033"/>
                <a:gd name="T118" fmla="*/ 2147483647 w 1452"/>
                <a:gd name="T119" fmla="*/ 2147483647 h 103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52"/>
                <a:gd name="T181" fmla="*/ 0 h 1033"/>
                <a:gd name="T182" fmla="*/ 1452 w 1452"/>
                <a:gd name="T183" fmla="*/ 1033 h 103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52" h="1033">
                  <a:moveTo>
                    <a:pt x="1419" y="569"/>
                  </a:moveTo>
                  <a:lnTo>
                    <a:pt x="1419" y="516"/>
                  </a:lnTo>
                  <a:lnTo>
                    <a:pt x="1419" y="475"/>
                  </a:lnTo>
                  <a:lnTo>
                    <a:pt x="1417" y="465"/>
                  </a:lnTo>
                  <a:lnTo>
                    <a:pt x="1417" y="434"/>
                  </a:lnTo>
                  <a:lnTo>
                    <a:pt x="1417" y="397"/>
                  </a:lnTo>
                  <a:lnTo>
                    <a:pt x="1410" y="397"/>
                  </a:lnTo>
                  <a:lnTo>
                    <a:pt x="1406" y="401"/>
                  </a:lnTo>
                  <a:lnTo>
                    <a:pt x="1396" y="401"/>
                  </a:lnTo>
                  <a:lnTo>
                    <a:pt x="1384" y="385"/>
                  </a:lnTo>
                  <a:lnTo>
                    <a:pt x="1377" y="379"/>
                  </a:lnTo>
                  <a:lnTo>
                    <a:pt x="1369" y="379"/>
                  </a:lnTo>
                  <a:lnTo>
                    <a:pt x="1369" y="357"/>
                  </a:lnTo>
                  <a:lnTo>
                    <a:pt x="1369" y="324"/>
                  </a:lnTo>
                  <a:lnTo>
                    <a:pt x="1369" y="306"/>
                  </a:lnTo>
                  <a:lnTo>
                    <a:pt x="1369" y="281"/>
                  </a:lnTo>
                  <a:lnTo>
                    <a:pt x="1369" y="255"/>
                  </a:lnTo>
                  <a:lnTo>
                    <a:pt x="1367" y="226"/>
                  </a:lnTo>
                  <a:lnTo>
                    <a:pt x="1367" y="206"/>
                  </a:lnTo>
                  <a:lnTo>
                    <a:pt x="1367" y="153"/>
                  </a:lnTo>
                  <a:lnTo>
                    <a:pt x="1318" y="153"/>
                  </a:lnTo>
                  <a:lnTo>
                    <a:pt x="1281" y="153"/>
                  </a:lnTo>
                  <a:lnTo>
                    <a:pt x="1281" y="94"/>
                  </a:lnTo>
                  <a:lnTo>
                    <a:pt x="1225" y="94"/>
                  </a:lnTo>
                  <a:lnTo>
                    <a:pt x="1223" y="53"/>
                  </a:lnTo>
                  <a:lnTo>
                    <a:pt x="1178" y="51"/>
                  </a:lnTo>
                  <a:lnTo>
                    <a:pt x="1178" y="96"/>
                  </a:lnTo>
                  <a:lnTo>
                    <a:pt x="1172" y="96"/>
                  </a:lnTo>
                  <a:lnTo>
                    <a:pt x="1157" y="96"/>
                  </a:lnTo>
                  <a:lnTo>
                    <a:pt x="1137" y="96"/>
                  </a:lnTo>
                  <a:lnTo>
                    <a:pt x="1114" y="96"/>
                  </a:lnTo>
                  <a:lnTo>
                    <a:pt x="1100" y="96"/>
                  </a:lnTo>
                  <a:lnTo>
                    <a:pt x="1089" y="96"/>
                  </a:lnTo>
                  <a:lnTo>
                    <a:pt x="1083" y="96"/>
                  </a:lnTo>
                  <a:lnTo>
                    <a:pt x="1083" y="20"/>
                  </a:lnTo>
                  <a:lnTo>
                    <a:pt x="1054" y="20"/>
                  </a:lnTo>
                  <a:lnTo>
                    <a:pt x="997" y="20"/>
                  </a:lnTo>
                  <a:lnTo>
                    <a:pt x="992" y="12"/>
                  </a:lnTo>
                  <a:lnTo>
                    <a:pt x="966" y="0"/>
                  </a:lnTo>
                  <a:lnTo>
                    <a:pt x="951" y="22"/>
                  </a:lnTo>
                  <a:lnTo>
                    <a:pt x="898" y="57"/>
                  </a:lnTo>
                  <a:lnTo>
                    <a:pt x="896" y="61"/>
                  </a:lnTo>
                  <a:lnTo>
                    <a:pt x="894" y="69"/>
                  </a:lnTo>
                  <a:lnTo>
                    <a:pt x="894" y="75"/>
                  </a:lnTo>
                  <a:lnTo>
                    <a:pt x="888" y="96"/>
                  </a:lnTo>
                  <a:lnTo>
                    <a:pt x="840" y="96"/>
                  </a:lnTo>
                  <a:lnTo>
                    <a:pt x="813" y="96"/>
                  </a:lnTo>
                  <a:lnTo>
                    <a:pt x="770" y="96"/>
                  </a:lnTo>
                  <a:lnTo>
                    <a:pt x="758" y="77"/>
                  </a:lnTo>
                  <a:lnTo>
                    <a:pt x="752" y="65"/>
                  </a:lnTo>
                  <a:lnTo>
                    <a:pt x="750" y="51"/>
                  </a:lnTo>
                  <a:lnTo>
                    <a:pt x="745" y="49"/>
                  </a:lnTo>
                  <a:lnTo>
                    <a:pt x="708" y="51"/>
                  </a:lnTo>
                  <a:lnTo>
                    <a:pt x="704" y="53"/>
                  </a:lnTo>
                  <a:lnTo>
                    <a:pt x="686" y="51"/>
                  </a:lnTo>
                  <a:lnTo>
                    <a:pt x="678" y="22"/>
                  </a:lnTo>
                  <a:lnTo>
                    <a:pt x="638" y="22"/>
                  </a:lnTo>
                  <a:lnTo>
                    <a:pt x="533" y="22"/>
                  </a:lnTo>
                  <a:lnTo>
                    <a:pt x="533" y="96"/>
                  </a:lnTo>
                  <a:lnTo>
                    <a:pt x="443" y="96"/>
                  </a:lnTo>
                  <a:lnTo>
                    <a:pt x="375" y="96"/>
                  </a:lnTo>
                  <a:lnTo>
                    <a:pt x="321" y="96"/>
                  </a:lnTo>
                  <a:lnTo>
                    <a:pt x="210" y="96"/>
                  </a:lnTo>
                  <a:lnTo>
                    <a:pt x="175" y="96"/>
                  </a:lnTo>
                  <a:lnTo>
                    <a:pt x="70" y="96"/>
                  </a:lnTo>
                  <a:lnTo>
                    <a:pt x="70" y="116"/>
                  </a:lnTo>
                  <a:lnTo>
                    <a:pt x="70" y="189"/>
                  </a:lnTo>
                  <a:lnTo>
                    <a:pt x="68" y="198"/>
                  </a:lnTo>
                  <a:lnTo>
                    <a:pt x="64" y="202"/>
                  </a:lnTo>
                  <a:lnTo>
                    <a:pt x="62" y="210"/>
                  </a:lnTo>
                  <a:lnTo>
                    <a:pt x="56" y="212"/>
                  </a:lnTo>
                  <a:lnTo>
                    <a:pt x="50" y="210"/>
                  </a:lnTo>
                  <a:lnTo>
                    <a:pt x="46" y="208"/>
                  </a:lnTo>
                  <a:lnTo>
                    <a:pt x="45" y="200"/>
                  </a:lnTo>
                  <a:lnTo>
                    <a:pt x="6" y="200"/>
                  </a:lnTo>
                  <a:lnTo>
                    <a:pt x="15" y="328"/>
                  </a:lnTo>
                  <a:lnTo>
                    <a:pt x="15" y="334"/>
                  </a:lnTo>
                  <a:lnTo>
                    <a:pt x="19" y="344"/>
                  </a:lnTo>
                  <a:lnTo>
                    <a:pt x="23" y="348"/>
                  </a:lnTo>
                  <a:lnTo>
                    <a:pt x="21" y="354"/>
                  </a:lnTo>
                  <a:lnTo>
                    <a:pt x="33" y="365"/>
                  </a:lnTo>
                  <a:lnTo>
                    <a:pt x="41" y="393"/>
                  </a:lnTo>
                  <a:lnTo>
                    <a:pt x="62" y="412"/>
                  </a:lnTo>
                  <a:lnTo>
                    <a:pt x="62" y="416"/>
                  </a:lnTo>
                  <a:lnTo>
                    <a:pt x="58" y="418"/>
                  </a:lnTo>
                  <a:lnTo>
                    <a:pt x="35" y="438"/>
                  </a:lnTo>
                  <a:lnTo>
                    <a:pt x="33" y="446"/>
                  </a:lnTo>
                  <a:lnTo>
                    <a:pt x="33" y="448"/>
                  </a:lnTo>
                  <a:lnTo>
                    <a:pt x="25" y="456"/>
                  </a:lnTo>
                  <a:lnTo>
                    <a:pt x="27" y="479"/>
                  </a:lnTo>
                  <a:lnTo>
                    <a:pt x="25" y="483"/>
                  </a:lnTo>
                  <a:lnTo>
                    <a:pt x="27" y="491"/>
                  </a:lnTo>
                  <a:lnTo>
                    <a:pt x="21" y="501"/>
                  </a:lnTo>
                  <a:lnTo>
                    <a:pt x="17" y="503"/>
                  </a:lnTo>
                  <a:lnTo>
                    <a:pt x="19" y="505"/>
                  </a:lnTo>
                  <a:lnTo>
                    <a:pt x="11" y="514"/>
                  </a:lnTo>
                  <a:lnTo>
                    <a:pt x="8" y="516"/>
                  </a:lnTo>
                  <a:lnTo>
                    <a:pt x="8" y="522"/>
                  </a:lnTo>
                  <a:lnTo>
                    <a:pt x="6" y="528"/>
                  </a:lnTo>
                  <a:lnTo>
                    <a:pt x="11" y="532"/>
                  </a:lnTo>
                  <a:lnTo>
                    <a:pt x="10" y="550"/>
                  </a:lnTo>
                  <a:lnTo>
                    <a:pt x="10" y="556"/>
                  </a:lnTo>
                  <a:lnTo>
                    <a:pt x="13" y="558"/>
                  </a:lnTo>
                  <a:lnTo>
                    <a:pt x="25" y="560"/>
                  </a:lnTo>
                  <a:lnTo>
                    <a:pt x="31" y="566"/>
                  </a:lnTo>
                  <a:lnTo>
                    <a:pt x="31" y="579"/>
                  </a:lnTo>
                  <a:lnTo>
                    <a:pt x="27" y="585"/>
                  </a:lnTo>
                  <a:lnTo>
                    <a:pt x="23" y="593"/>
                  </a:lnTo>
                  <a:lnTo>
                    <a:pt x="21" y="595"/>
                  </a:lnTo>
                  <a:lnTo>
                    <a:pt x="8" y="595"/>
                  </a:lnTo>
                  <a:lnTo>
                    <a:pt x="4" y="603"/>
                  </a:lnTo>
                  <a:lnTo>
                    <a:pt x="0" y="620"/>
                  </a:lnTo>
                  <a:lnTo>
                    <a:pt x="136" y="673"/>
                  </a:lnTo>
                  <a:lnTo>
                    <a:pt x="317" y="746"/>
                  </a:lnTo>
                  <a:lnTo>
                    <a:pt x="342" y="756"/>
                  </a:lnTo>
                  <a:lnTo>
                    <a:pt x="400" y="756"/>
                  </a:lnTo>
                  <a:lnTo>
                    <a:pt x="533" y="756"/>
                  </a:lnTo>
                  <a:lnTo>
                    <a:pt x="608" y="756"/>
                  </a:lnTo>
                  <a:lnTo>
                    <a:pt x="608" y="719"/>
                  </a:lnTo>
                  <a:lnTo>
                    <a:pt x="610" y="705"/>
                  </a:lnTo>
                  <a:lnTo>
                    <a:pt x="694" y="705"/>
                  </a:lnTo>
                  <a:lnTo>
                    <a:pt x="764" y="705"/>
                  </a:lnTo>
                  <a:lnTo>
                    <a:pt x="795" y="742"/>
                  </a:lnTo>
                  <a:lnTo>
                    <a:pt x="807" y="752"/>
                  </a:lnTo>
                  <a:lnTo>
                    <a:pt x="818" y="750"/>
                  </a:lnTo>
                  <a:lnTo>
                    <a:pt x="832" y="776"/>
                  </a:lnTo>
                  <a:lnTo>
                    <a:pt x="836" y="779"/>
                  </a:lnTo>
                  <a:lnTo>
                    <a:pt x="844" y="781"/>
                  </a:lnTo>
                  <a:lnTo>
                    <a:pt x="851" y="789"/>
                  </a:lnTo>
                  <a:lnTo>
                    <a:pt x="871" y="815"/>
                  </a:lnTo>
                  <a:lnTo>
                    <a:pt x="908" y="838"/>
                  </a:lnTo>
                  <a:lnTo>
                    <a:pt x="910" y="842"/>
                  </a:lnTo>
                  <a:lnTo>
                    <a:pt x="918" y="850"/>
                  </a:lnTo>
                  <a:lnTo>
                    <a:pt x="922" y="870"/>
                  </a:lnTo>
                  <a:lnTo>
                    <a:pt x="935" y="889"/>
                  </a:lnTo>
                  <a:lnTo>
                    <a:pt x="937" y="925"/>
                  </a:lnTo>
                  <a:lnTo>
                    <a:pt x="949" y="954"/>
                  </a:lnTo>
                  <a:lnTo>
                    <a:pt x="986" y="986"/>
                  </a:lnTo>
                  <a:lnTo>
                    <a:pt x="1019" y="999"/>
                  </a:lnTo>
                  <a:lnTo>
                    <a:pt x="1019" y="1005"/>
                  </a:lnTo>
                  <a:lnTo>
                    <a:pt x="1046" y="1017"/>
                  </a:lnTo>
                  <a:lnTo>
                    <a:pt x="1048" y="1023"/>
                  </a:lnTo>
                  <a:lnTo>
                    <a:pt x="1065" y="1033"/>
                  </a:lnTo>
                  <a:lnTo>
                    <a:pt x="1081" y="1033"/>
                  </a:lnTo>
                  <a:lnTo>
                    <a:pt x="1085" y="1019"/>
                  </a:lnTo>
                  <a:lnTo>
                    <a:pt x="1091" y="1011"/>
                  </a:lnTo>
                  <a:lnTo>
                    <a:pt x="1104" y="1005"/>
                  </a:lnTo>
                  <a:lnTo>
                    <a:pt x="1102" y="999"/>
                  </a:lnTo>
                  <a:lnTo>
                    <a:pt x="1104" y="989"/>
                  </a:lnTo>
                  <a:lnTo>
                    <a:pt x="1108" y="987"/>
                  </a:lnTo>
                  <a:lnTo>
                    <a:pt x="1122" y="944"/>
                  </a:lnTo>
                  <a:lnTo>
                    <a:pt x="1149" y="940"/>
                  </a:lnTo>
                  <a:lnTo>
                    <a:pt x="1155" y="929"/>
                  </a:lnTo>
                  <a:lnTo>
                    <a:pt x="1133" y="911"/>
                  </a:lnTo>
                  <a:lnTo>
                    <a:pt x="1132" y="882"/>
                  </a:lnTo>
                  <a:lnTo>
                    <a:pt x="1151" y="880"/>
                  </a:lnTo>
                  <a:lnTo>
                    <a:pt x="1151" y="846"/>
                  </a:lnTo>
                  <a:lnTo>
                    <a:pt x="1170" y="844"/>
                  </a:lnTo>
                  <a:lnTo>
                    <a:pt x="1172" y="838"/>
                  </a:lnTo>
                  <a:lnTo>
                    <a:pt x="1207" y="838"/>
                  </a:lnTo>
                  <a:lnTo>
                    <a:pt x="1190" y="811"/>
                  </a:lnTo>
                  <a:lnTo>
                    <a:pt x="1151" y="787"/>
                  </a:lnTo>
                  <a:lnTo>
                    <a:pt x="1157" y="787"/>
                  </a:lnTo>
                  <a:lnTo>
                    <a:pt x="1205" y="787"/>
                  </a:lnTo>
                  <a:lnTo>
                    <a:pt x="1252" y="787"/>
                  </a:lnTo>
                  <a:lnTo>
                    <a:pt x="1277" y="787"/>
                  </a:lnTo>
                  <a:lnTo>
                    <a:pt x="1305" y="785"/>
                  </a:lnTo>
                  <a:lnTo>
                    <a:pt x="1355" y="785"/>
                  </a:lnTo>
                  <a:lnTo>
                    <a:pt x="1355" y="734"/>
                  </a:lnTo>
                  <a:lnTo>
                    <a:pt x="1345" y="730"/>
                  </a:lnTo>
                  <a:lnTo>
                    <a:pt x="1345" y="709"/>
                  </a:lnTo>
                  <a:lnTo>
                    <a:pt x="1347" y="670"/>
                  </a:lnTo>
                  <a:lnTo>
                    <a:pt x="1355" y="670"/>
                  </a:lnTo>
                  <a:lnTo>
                    <a:pt x="1394" y="670"/>
                  </a:lnTo>
                  <a:lnTo>
                    <a:pt x="1402" y="670"/>
                  </a:lnTo>
                  <a:lnTo>
                    <a:pt x="1450" y="668"/>
                  </a:lnTo>
                  <a:lnTo>
                    <a:pt x="1450" y="618"/>
                  </a:lnTo>
                  <a:lnTo>
                    <a:pt x="1452" y="618"/>
                  </a:lnTo>
                  <a:lnTo>
                    <a:pt x="1452" y="569"/>
                  </a:lnTo>
                  <a:lnTo>
                    <a:pt x="1419" y="569"/>
                  </a:lnTo>
                  <a:close/>
                </a:path>
              </a:pathLst>
            </a:custGeom>
            <a:solidFill>
              <a:srgbClr val="CECBE3"/>
            </a:solidFill>
            <a:ln w="9525" algn="ctr">
              <a:solidFill>
                <a:srgbClr val="64669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7" name="Shape 8198"/>
            <p:cNvSpPr>
              <a:spLocks/>
            </p:cNvSpPr>
            <p:nvPr/>
          </p:nvSpPr>
          <p:spPr bwMode="auto">
            <a:xfrm>
              <a:off x="3027364" y="1363663"/>
              <a:ext cx="2382837" cy="2233612"/>
            </a:xfrm>
            <a:custGeom>
              <a:avLst/>
              <a:gdLst>
                <a:gd name="T0" fmla="*/ 2147483647 w 1501"/>
                <a:gd name="T1" fmla="*/ 2147483647 h 1407"/>
                <a:gd name="T2" fmla="*/ 2147483647 w 1501"/>
                <a:gd name="T3" fmla="*/ 2147483647 h 1407"/>
                <a:gd name="T4" fmla="*/ 2147483647 w 1501"/>
                <a:gd name="T5" fmla="*/ 2147483647 h 1407"/>
                <a:gd name="T6" fmla="*/ 2147483647 w 1501"/>
                <a:gd name="T7" fmla="*/ 2147483647 h 1407"/>
                <a:gd name="T8" fmla="*/ 2147483647 w 1501"/>
                <a:gd name="T9" fmla="*/ 2147483647 h 1407"/>
                <a:gd name="T10" fmla="*/ 2147483647 w 1501"/>
                <a:gd name="T11" fmla="*/ 2147483647 h 1407"/>
                <a:gd name="T12" fmla="*/ 2147483647 w 1501"/>
                <a:gd name="T13" fmla="*/ 2147483647 h 1407"/>
                <a:gd name="T14" fmla="*/ 2147483647 w 1501"/>
                <a:gd name="T15" fmla="*/ 2147483647 h 1407"/>
                <a:gd name="T16" fmla="*/ 2147483647 w 1501"/>
                <a:gd name="T17" fmla="*/ 2147483647 h 1407"/>
                <a:gd name="T18" fmla="*/ 2147483647 w 1501"/>
                <a:gd name="T19" fmla="*/ 2147483647 h 1407"/>
                <a:gd name="T20" fmla="*/ 2147483647 w 1501"/>
                <a:gd name="T21" fmla="*/ 2147483647 h 1407"/>
                <a:gd name="T22" fmla="*/ 2147483647 w 1501"/>
                <a:gd name="T23" fmla="*/ 2147483647 h 1407"/>
                <a:gd name="T24" fmla="*/ 2147483647 w 1501"/>
                <a:gd name="T25" fmla="*/ 2147483647 h 1407"/>
                <a:gd name="T26" fmla="*/ 2147483647 w 1501"/>
                <a:gd name="T27" fmla="*/ 2147483647 h 1407"/>
                <a:gd name="T28" fmla="*/ 2147483647 w 1501"/>
                <a:gd name="T29" fmla="*/ 2147483647 h 1407"/>
                <a:gd name="T30" fmla="*/ 2147483647 w 1501"/>
                <a:gd name="T31" fmla="*/ 2147483647 h 1407"/>
                <a:gd name="T32" fmla="*/ 2147483647 w 1501"/>
                <a:gd name="T33" fmla="*/ 2147483647 h 1407"/>
                <a:gd name="T34" fmla="*/ 2147483647 w 1501"/>
                <a:gd name="T35" fmla="*/ 2147483647 h 1407"/>
                <a:gd name="T36" fmla="*/ 2147483647 w 1501"/>
                <a:gd name="T37" fmla="*/ 2147483647 h 1407"/>
                <a:gd name="T38" fmla="*/ 2147483647 w 1501"/>
                <a:gd name="T39" fmla="*/ 2147483647 h 1407"/>
                <a:gd name="T40" fmla="*/ 2147483647 w 1501"/>
                <a:gd name="T41" fmla="*/ 2147483647 h 1407"/>
                <a:gd name="T42" fmla="*/ 2147483647 w 1501"/>
                <a:gd name="T43" fmla="*/ 2147483647 h 1407"/>
                <a:gd name="T44" fmla="*/ 2147483647 w 1501"/>
                <a:gd name="T45" fmla="*/ 2147483647 h 1407"/>
                <a:gd name="T46" fmla="*/ 2147483647 w 1501"/>
                <a:gd name="T47" fmla="*/ 2147483647 h 1407"/>
                <a:gd name="T48" fmla="*/ 2147483647 w 1501"/>
                <a:gd name="T49" fmla="*/ 2147483647 h 1407"/>
                <a:gd name="T50" fmla="*/ 2147483647 w 1501"/>
                <a:gd name="T51" fmla="*/ 2147483647 h 1407"/>
                <a:gd name="T52" fmla="*/ 2147483647 w 1501"/>
                <a:gd name="T53" fmla="*/ 2147483647 h 1407"/>
                <a:gd name="T54" fmla="*/ 2147483647 w 1501"/>
                <a:gd name="T55" fmla="*/ 2147483647 h 1407"/>
                <a:gd name="T56" fmla="*/ 2147483647 w 1501"/>
                <a:gd name="T57" fmla="*/ 2147483647 h 1407"/>
                <a:gd name="T58" fmla="*/ 2147483647 w 1501"/>
                <a:gd name="T59" fmla="*/ 2147483647 h 1407"/>
                <a:gd name="T60" fmla="*/ 2147483647 w 1501"/>
                <a:gd name="T61" fmla="*/ 2147483647 h 1407"/>
                <a:gd name="T62" fmla="*/ 2147483647 w 1501"/>
                <a:gd name="T63" fmla="*/ 2147483647 h 1407"/>
                <a:gd name="T64" fmla="*/ 2147483647 w 1501"/>
                <a:gd name="T65" fmla="*/ 2147483647 h 1407"/>
                <a:gd name="T66" fmla="*/ 2147483647 w 1501"/>
                <a:gd name="T67" fmla="*/ 2147483647 h 1407"/>
                <a:gd name="T68" fmla="*/ 2147483647 w 1501"/>
                <a:gd name="T69" fmla="*/ 2147483647 h 1407"/>
                <a:gd name="T70" fmla="*/ 2147483647 w 1501"/>
                <a:gd name="T71" fmla="*/ 2147483647 h 1407"/>
                <a:gd name="T72" fmla="*/ 2147483647 w 1501"/>
                <a:gd name="T73" fmla="*/ 2147483647 h 1407"/>
                <a:gd name="T74" fmla="*/ 2147483647 w 1501"/>
                <a:gd name="T75" fmla="*/ 2147483647 h 1407"/>
                <a:gd name="T76" fmla="*/ 2147483647 w 1501"/>
                <a:gd name="T77" fmla="*/ 2147483647 h 1407"/>
                <a:gd name="T78" fmla="*/ 2147483647 w 1501"/>
                <a:gd name="T79" fmla="*/ 0 h 1407"/>
                <a:gd name="T80" fmla="*/ 2147483647 w 1501"/>
                <a:gd name="T81" fmla="*/ 0 h 1407"/>
                <a:gd name="T82" fmla="*/ 2147483647 w 1501"/>
                <a:gd name="T83" fmla="*/ 2147483647 h 1407"/>
                <a:gd name="T84" fmla="*/ 2147483647 w 1501"/>
                <a:gd name="T85" fmla="*/ 2147483647 h 1407"/>
                <a:gd name="T86" fmla="*/ 2147483647 w 1501"/>
                <a:gd name="T87" fmla="*/ 2147483647 h 1407"/>
                <a:gd name="T88" fmla="*/ 2147483647 w 1501"/>
                <a:gd name="T89" fmla="*/ 2147483647 h 1407"/>
                <a:gd name="T90" fmla="*/ 2147483647 w 1501"/>
                <a:gd name="T91" fmla="*/ 2147483647 h 1407"/>
                <a:gd name="T92" fmla="*/ 2147483647 w 1501"/>
                <a:gd name="T93" fmla="*/ 2147483647 h 1407"/>
                <a:gd name="T94" fmla="*/ 2147483647 w 1501"/>
                <a:gd name="T95" fmla="*/ 2147483647 h 1407"/>
                <a:gd name="T96" fmla="*/ 2147483647 w 1501"/>
                <a:gd name="T97" fmla="*/ 2147483647 h 1407"/>
                <a:gd name="T98" fmla="*/ 2147483647 w 1501"/>
                <a:gd name="T99" fmla="*/ 2147483647 h 1407"/>
                <a:gd name="T100" fmla="*/ 2147483647 w 1501"/>
                <a:gd name="T101" fmla="*/ 2147483647 h 1407"/>
                <a:gd name="T102" fmla="*/ 2147483647 w 1501"/>
                <a:gd name="T103" fmla="*/ 2147483647 h 1407"/>
                <a:gd name="T104" fmla="*/ 2147483647 w 1501"/>
                <a:gd name="T105" fmla="*/ 2147483647 h 1407"/>
                <a:gd name="T106" fmla="*/ 2147483647 w 1501"/>
                <a:gd name="T107" fmla="*/ 2147483647 h 1407"/>
                <a:gd name="T108" fmla="*/ 2147483647 w 1501"/>
                <a:gd name="T109" fmla="*/ 2147483647 h 1407"/>
                <a:gd name="T110" fmla="*/ 2147483647 w 1501"/>
                <a:gd name="T111" fmla="*/ 2147483647 h 1407"/>
                <a:gd name="T112" fmla="*/ 2147483647 w 1501"/>
                <a:gd name="T113" fmla="*/ 2147483647 h 1407"/>
                <a:gd name="T114" fmla="*/ 2147483647 w 1501"/>
                <a:gd name="T115" fmla="*/ 2147483647 h 1407"/>
                <a:gd name="T116" fmla="*/ 2147483647 w 1501"/>
                <a:gd name="T117" fmla="*/ 2147483647 h 140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01"/>
                <a:gd name="T178" fmla="*/ 0 h 1407"/>
                <a:gd name="T179" fmla="*/ 1501 w 1501"/>
                <a:gd name="T180" fmla="*/ 1407 h 140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01" h="1407">
                  <a:moveTo>
                    <a:pt x="387" y="821"/>
                  </a:moveTo>
                  <a:lnTo>
                    <a:pt x="276" y="821"/>
                  </a:lnTo>
                  <a:lnTo>
                    <a:pt x="252" y="821"/>
                  </a:lnTo>
                  <a:lnTo>
                    <a:pt x="182" y="821"/>
                  </a:lnTo>
                  <a:lnTo>
                    <a:pt x="0" y="821"/>
                  </a:lnTo>
                  <a:lnTo>
                    <a:pt x="2" y="936"/>
                  </a:lnTo>
                  <a:lnTo>
                    <a:pt x="39" y="938"/>
                  </a:lnTo>
                  <a:lnTo>
                    <a:pt x="72" y="940"/>
                  </a:lnTo>
                  <a:lnTo>
                    <a:pt x="75" y="983"/>
                  </a:lnTo>
                  <a:lnTo>
                    <a:pt x="91" y="1042"/>
                  </a:lnTo>
                  <a:lnTo>
                    <a:pt x="109" y="1044"/>
                  </a:lnTo>
                  <a:lnTo>
                    <a:pt x="105" y="1154"/>
                  </a:lnTo>
                  <a:lnTo>
                    <a:pt x="192" y="1215"/>
                  </a:lnTo>
                  <a:lnTo>
                    <a:pt x="278" y="1213"/>
                  </a:lnTo>
                  <a:lnTo>
                    <a:pt x="276" y="1221"/>
                  </a:lnTo>
                  <a:lnTo>
                    <a:pt x="276" y="1272"/>
                  </a:lnTo>
                  <a:lnTo>
                    <a:pt x="278" y="1335"/>
                  </a:lnTo>
                  <a:lnTo>
                    <a:pt x="278" y="1407"/>
                  </a:lnTo>
                  <a:lnTo>
                    <a:pt x="383" y="1405"/>
                  </a:lnTo>
                  <a:lnTo>
                    <a:pt x="416" y="1407"/>
                  </a:lnTo>
                  <a:lnTo>
                    <a:pt x="529" y="1405"/>
                  </a:lnTo>
                  <a:lnTo>
                    <a:pt x="581" y="1405"/>
                  </a:lnTo>
                  <a:lnTo>
                    <a:pt x="649" y="1405"/>
                  </a:lnTo>
                  <a:lnTo>
                    <a:pt x="739" y="1405"/>
                  </a:lnTo>
                  <a:lnTo>
                    <a:pt x="739" y="1331"/>
                  </a:lnTo>
                  <a:lnTo>
                    <a:pt x="838" y="1331"/>
                  </a:lnTo>
                  <a:lnTo>
                    <a:pt x="884" y="1331"/>
                  </a:lnTo>
                  <a:lnTo>
                    <a:pt x="892" y="1362"/>
                  </a:lnTo>
                  <a:lnTo>
                    <a:pt x="919" y="1362"/>
                  </a:lnTo>
                  <a:lnTo>
                    <a:pt x="931" y="1360"/>
                  </a:lnTo>
                  <a:lnTo>
                    <a:pt x="954" y="1358"/>
                  </a:lnTo>
                  <a:lnTo>
                    <a:pt x="956" y="1358"/>
                  </a:lnTo>
                  <a:lnTo>
                    <a:pt x="956" y="1376"/>
                  </a:lnTo>
                  <a:lnTo>
                    <a:pt x="964" y="1388"/>
                  </a:lnTo>
                  <a:lnTo>
                    <a:pt x="976" y="1405"/>
                  </a:lnTo>
                  <a:lnTo>
                    <a:pt x="1021" y="1405"/>
                  </a:lnTo>
                  <a:lnTo>
                    <a:pt x="1044" y="1405"/>
                  </a:lnTo>
                  <a:lnTo>
                    <a:pt x="1046" y="1405"/>
                  </a:lnTo>
                  <a:lnTo>
                    <a:pt x="1096" y="1407"/>
                  </a:lnTo>
                  <a:lnTo>
                    <a:pt x="1098" y="1386"/>
                  </a:lnTo>
                  <a:lnTo>
                    <a:pt x="1098" y="1380"/>
                  </a:lnTo>
                  <a:lnTo>
                    <a:pt x="1096" y="1372"/>
                  </a:lnTo>
                  <a:lnTo>
                    <a:pt x="1104" y="1368"/>
                  </a:lnTo>
                  <a:lnTo>
                    <a:pt x="1161" y="1331"/>
                  </a:lnTo>
                  <a:lnTo>
                    <a:pt x="1174" y="1309"/>
                  </a:lnTo>
                  <a:lnTo>
                    <a:pt x="1196" y="1321"/>
                  </a:lnTo>
                  <a:lnTo>
                    <a:pt x="1199" y="1329"/>
                  </a:lnTo>
                  <a:lnTo>
                    <a:pt x="1260" y="1329"/>
                  </a:lnTo>
                  <a:lnTo>
                    <a:pt x="1289" y="1329"/>
                  </a:lnTo>
                  <a:lnTo>
                    <a:pt x="1289" y="1405"/>
                  </a:lnTo>
                  <a:lnTo>
                    <a:pt x="1297" y="1405"/>
                  </a:lnTo>
                  <a:lnTo>
                    <a:pt x="1308" y="1405"/>
                  </a:lnTo>
                  <a:lnTo>
                    <a:pt x="1320" y="1405"/>
                  </a:lnTo>
                  <a:lnTo>
                    <a:pt x="1345" y="1405"/>
                  </a:lnTo>
                  <a:lnTo>
                    <a:pt x="1365" y="1405"/>
                  </a:lnTo>
                  <a:lnTo>
                    <a:pt x="1378" y="1405"/>
                  </a:lnTo>
                  <a:lnTo>
                    <a:pt x="1384" y="1405"/>
                  </a:lnTo>
                  <a:lnTo>
                    <a:pt x="1384" y="1358"/>
                  </a:lnTo>
                  <a:lnTo>
                    <a:pt x="1431" y="1358"/>
                  </a:lnTo>
                  <a:lnTo>
                    <a:pt x="1433" y="1358"/>
                  </a:lnTo>
                  <a:lnTo>
                    <a:pt x="1433" y="1317"/>
                  </a:lnTo>
                  <a:lnTo>
                    <a:pt x="1433" y="1256"/>
                  </a:lnTo>
                  <a:lnTo>
                    <a:pt x="1431" y="1256"/>
                  </a:lnTo>
                  <a:lnTo>
                    <a:pt x="1429" y="1205"/>
                  </a:lnTo>
                  <a:lnTo>
                    <a:pt x="1439" y="1205"/>
                  </a:lnTo>
                  <a:lnTo>
                    <a:pt x="1470" y="1205"/>
                  </a:lnTo>
                  <a:lnTo>
                    <a:pt x="1501" y="1205"/>
                  </a:lnTo>
                  <a:lnTo>
                    <a:pt x="1499" y="1154"/>
                  </a:lnTo>
                  <a:lnTo>
                    <a:pt x="1446" y="1154"/>
                  </a:lnTo>
                  <a:lnTo>
                    <a:pt x="1446" y="1103"/>
                  </a:lnTo>
                  <a:lnTo>
                    <a:pt x="1444" y="1103"/>
                  </a:lnTo>
                  <a:lnTo>
                    <a:pt x="1444" y="1052"/>
                  </a:lnTo>
                  <a:lnTo>
                    <a:pt x="1384" y="1052"/>
                  </a:lnTo>
                  <a:lnTo>
                    <a:pt x="1382" y="1013"/>
                  </a:lnTo>
                  <a:lnTo>
                    <a:pt x="1382" y="1001"/>
                  </a:lnTo>
                  <a:lnTo>
                    <a:pt x="1382" y="972"/>
                  </a:lnTo>
                  <a:lnTo>
                    <a:pt x="1382" y="966"/>
                  </a:lnTo>
                  <a:lnTo>
                    <a:pt x="1382" y="936"/>
                  </a:lnTo>
                  <a:lnTo>
                    <a:pt x="1458" y="936"/>
                  </a:lnTo>
                  <a:lnTo>
                    <a:pt x="1456" y="889"/>
                  </a:lnTo>
                  <a:lnTo>
                    <a:pt x="1444" y="889"/>
                  </a:lnTo>
                  <a:lnTo>
                    <a:pt x="1390" y="889"/>
                  </a:lnTo>
                  <a:lnTo>
                    <a:pt x="1390" y="850"/>
                  </a:lnTo>
                  <a:lnTo>
                    <a:pt x="1384" y="848"/>
                  </a:lnTo>
                  <a:lnTo>
                    <a:pt x="1382" y="819"/>
                  </a:lnTo>
                  <a:lnTo>
                    <a:pt x="1326" y="819"/>
                  </a:lnTo>
                  <a:lnTo>
                    <a:pt x="1322" y="883"/>
                  </a:lnTo>
                  <a:lnTo>
                    <a:pt x="1264" y="885"/>
                  </a:lnTo>
                  <a:lnTo>
                    <a:pt x="1264" y="854"/>
                  </a:lnTo>
                  <a:lnTo>
                    <a:pt x="1264" y="821"/>
                  </a:lnTo>
                  <a:lnTo>
                    <a:pt x="1260" y="819"/>
                  </a:lnTo>
                  <a:lnTo>
                    <a:pt x="1198" y="819"/>
                  </a:lnTo>
                  <a:lnTo>
                    <a:pt x="1198" y="748"/>
                  </a:lnTo>
                  <a:lnTo>
                    <a:pt x="1143" y="748"/>
                  </a:lnTo>
                  <a:lnTo>
                    <a:pt x="1120" y="748"/>
                  </a:lnTo>
                  <a:lnTo>
                    <a:pt x="1118" y="644"/>
                  </a:lnTo>
                  <a:lnTo>
                    <a:pt x="1108" y="644"/>
                  </a:lnTo>
                  <a:lnTo>
                    <a:pt x="1108" y="563"/>
                  </a:lnTo>
                  <a:lnTo>
                    <a:pt x="1108" y="469"/>
                  </a:lnTo>
                  <a:lnTo>
                    <a:pt x="1198" y="469"/>
                  </a:lnTo>
                  <a:lnTo>
                    <a:pt x="1198" y="444"/>
                  </a:lnTo>
                  <a:lnTo>
                    <a:pt x="1198" y="365"/>
                  </a:lnTo>
                  <a:lnTo>
                    <a:pt x="1198" y="320"/>
                  </a:lnTo>
                  <a:lnTo>
                    <a:pt x="1297" y="318"/>
                  </a:lnTo>
                  <a:lnTo>
                    <a:pt x="1304" y="318"/>
                  </a:lnTo>
                  <a:lnTo>
                    <a:pt x="1304" y="277"/>
                  </a:lnTo>
                  <a:lnTo>
                    <a:pt x="1273" y="277"/>
                  </a:lnTo>
                  <a:lnTo>
                    <a:pt x="1273" y="238"/>
                  </a:lnTo>
                  <a:lnTo>
                    <a:pt x="1293" y="238"/>
                  </a:lnTo>
                  <a:lnTo>
                    <a:pt x="1293" y="196"/>
                  </a:lnTo>
                  <a:lnTo>
                    <a:pt x="1287" y="196"/>
                  </a:lnTo>
                  <a:lnTo>
                    <a:pt x="1234" y="196"/>
                  </a:lnTo>
                  <a:lnTo>
                    <a:pt x="1198" y="196"/>
                  </a:lnTo>
                  <a:lnTo>
                    <a:pt x="1198" y="188"/>
                  </a:lnTo>
                  <a:lnTo>
                    <a:pt x="1198" y="120"/>
                  </a:lnTo>
                  <a:lnTo>
                    <a:pt x="1198" y="73"/>
                  </a:lnTo>
                  <a:lnTo>
                    <a:pt x="1198" y="43"/>
                  </a:lnTo>
                  <a:lnTo>
                    <a:pt x="1198" y="0"/>
                  </a:lnTo>
                  <a:lnTo>
                    <a:pt x="1104" y="0"/>
                  </a:lnTo>
                  <a:lnTo>
                    <a:pt x="1007" y="0"/>
                  </a:lnTo>
                  <a:lnTo>
                    <a:pt x="908" y="0"/>
                  </a:lnTo>
                  <a:lnTo>
                    <a:pt x="811" y="2"/>
                  </a:lnTo>
                  <a:lnTo>
                    <a:pt x="696" y="2"/>
                  </a:lnTo>
                  <a:lnTo>
                    <a:pt x="579" y="2"/>
                  </a:lnTo>
                  <a:lnTo>
                    <a:pt x="532" y="2"/>
                  </a:lnTo>
                  <a:lnTo>
                    <a:pt x="445" y="2"/>
                  </a:lnTo>
                  <a:lnTo>
                    <a:pt x="272" y="4"/>
                  </a:lnTo>
                  <a:lnTo>
                    <a:pt x="212" y="2"/>
                  </a:lnTo>
                  <a:lnTo>
                    <a:pt x="214" y="41"/>
                  </a:lnTo>
                  <a:lnTo>
                    <a:pt x="198" y="43"/>
                  </a:lnTo>
                  <a:lnTo>
                    <a:pt x="200" y="90"/>
                  </a:lnTo>
                  <a:lnTo>
                    <a:pt x="184" y="94"/>
                  </a:lnTo>
                  <a:lnTo>
                    <a:pt x="186" y="120"/>
                  </a:lnTo>
                  <a:lnTo>
                    <a:pt x="173" y="120"/>
                  </a:lnTo>
                  <a:lnTo>
                    <a:pt x="161" y="130"/>
                  </a:lnTo>
                  <a:lnTo>
                    <a:pt x="138" y="130"/>
                  </a:lnTo>
                  <a:lnTo>
                    <a:pt x="124" y="92"/>
                  </a:lnTo>
                  <a:lnTo>
                    <a:pt x="118" y="84"/>
                  </a:lnTo>
                  <a:lnTo>
                    <a:pt x="101" y="102"/>
                  </a:lnTo>
                  <a:lnTo>
                    <a:pt x="89" y="94"/>
                  </a:lnTo>
                  <a:lnTo>
                    <a:pt x="89" y="120"/>
                  </a:lnTo>
                  <a:lnTo>
                    <a:pt x="91" y="124"/>
                  </a:lnTo>
                  <a:lnTo>
                    <a:pt x="122" y="165"/>
                  </a:lnTo>
                  <a:lnTo>
                    <a:pt x="116" y="173"/>
                  </a:lnTo>
                  <a:lnTo>
                    <a:pt x="126" y="181"/>
                  </a:lnTo>
                  <a:lnTo>
                    <a:pt x="126" y="183"/>
                  </a:lnTo>
                  <a:lnTo>
                    <a:pt x="118" y="187"/>
                  </a:lnTo>
                  <a:lnTo>
                    <a:pt x="155" y="208"/>
                  </a:lnTo>
                  <a:lnTo>
                    <a:pt x="190" y="243"/>
                  </a:lnTo>
                  <a:lnTo>
                    <a:pt x="206" y="271"/>
                  </a:lnTo>
                  <a:lnTo>
                    <a:pt x="210" y="271"/>
                  </a:lnTo>
                  <a:lnTo>
                    <a:pt x="217" y="267"/>
                  </a:lnTo>
                  <a:lnTo>
                    <a:pt x="219" y="275"/>
                  </a:lnTo>
                  <a:lnTo>
                    <a:pt x="225" y="281"/>
                  </a:lnTo>
                  <a:lnTo>
                    <a:pt x="245" y="277"/>
                  </a:lnTo>
                  <a:lnTo>
                    <a:pt x="249" y="279"/>
                  </a:lnTo>
                  <a:lnTo>
                    <a:pt x="239" y="334"/>
                  </a:lnTo>
                  <a:lnTo>
                    <a:pt x="233" y="334"/>
                  </a:lnTo>
                  <a:lnTo>
                    <a:pt x="245" y="367"/>
                  </a:lnTo>
                  <a:lnTo>
                    <a:pt x="231" y="375"/>
                  </a:lnTo>
                  <a:lnTo>
                    <a:pt x="233" y="395"/>
                  </a:lnTo>
                  <a:lnTo>
                    <a:pt x="227" y="397"/>
                  </a:lnTo>
                  <a:lnTo>
                    <a:pt x="229" y="404"/>
                  </a:lnTo>
                  <a:lnTo>
                    <a:pt x="235" y="404"/>
                  </a:lnTo>
                  <a:lnTo>
                    <a:pt x="249" y="416"/>
                  </a:lnTo>
                  <a:lnTo>
                    <a:pt x="286" y="389"/>
                  </a:lnTo>
                  <a:lnTo>
                    <a:pt x="324" y="455"/>
                  </a:lnTo>
                  <a:lnTo>
                    <a:pt x="330" y="463"/>
                  </a:lnTo>
                  <a:lnTo>
                    <a:pt x="330" y="475"/>
                  </a:lnTo>
                  <a:lnTo>
                    <a:pt x="326" y="477"/>
                  </a:lnTo>
                  <a:lnTo>
                    <a:pt x="342" y="495"/>
                  </a:lnTo>
                  <a:lnTo>
                    <a:pt x="352" y="491"/>
                  </a:lnTo>
                  <a:lnTo>
                    <a:pt x="359" y="499"/>
                  </a:lnTo>
                  <a:lnTo>
                    <a:pt x="367" y="512"/>
                  </a:lnTo>
                  <a:lnTo>
                    <a:pt x="363" y="516"/>
                  </a:lnTo>
                  <a:lnTo>
                    <a:pt x="389" y="538"/>
                  </a:lnTo>
                  <a:lnTo>
                    <a:pt x="387" y="821"/>
                  </a:lnTo>
                  <a:close/>
                </a:path>
              </a:pathLst>
            </a:custGeom>
            <a:solidFill>
              <a:srgbClr val="CECBE3"/>
            </a:solidFill>
            <a:ln w="9525" algn="ctr">
              <a:solidFill>
                <a:srgbClr val="64669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98" name="Shape 8199"/>
            <p:cNvSpPr>
              <a:spLocks/>
            </p:cNvSpPr>
            <p:nvPr/>
          </p:nvSpPr>
          <p:spPr bwMode="auto">
            <a:xfrm>
              <a:off x="1903414" y="1363664"/>
              <a:ext cx="3756025" cy="3717925"/>
            </a:xfrm>
            <a:custGeom>
              <a:avLst/>
              <a:gdLst>
                <a:gd name="T0" fmla="*/ 2147483647 w 2366"/>
                <a:gd name="T1" fmla="*/ 2147483647 h 2342"/>
                <a:gd name="T2" fmla="*/ 2147483647 w 2366"/>
                <a:gd name="T3" fmla="*/ 2147483647 h 2342"/>
                <a:gd name="T4" fmla="*/ 2147483647 w 2366"/>
                <a:gd name="T5" fmla="*/ 2147483647 h 2342"/>
                <a:gd name="T6" fmla="*/ 2147483647 w 2366"/>
                <a:gd name="T7" fmla="*/ 2147483647 h 2342"/>
                <a:gd name="T8" fmla="*/ 2147483647 w 2366"/>
                <a:gd name="T9" fmla="*/ 2147483647 h 2342"/>
                <a:gd name="T10" fmla="*/ 2147483647 w 2366"/>
                <a:gd name="T11" fmla="*/ 2147483647 h 2342"/>
                <a:gd name="T12" fmla="*/ 2147483647 w 2366"/>
                <a:gd name="T13" fmla="*/ 2147483647 h 2342"/>
                <a:gd name="T14" fmla="*/ 2147483647 w 2366"/>
                <a:gd name="T15" fmla="*/ 2147483647 h 2342"/>
                <a:gd name="T16" fmla="*/ 2147483647 w 2366"/>
                <a:gd name="T17" fmla="*/ 2147483647 h 2342"/>
                <a:gd name="T18" fmla="*/ 2147483647 w 2366"/>
                <a:gd name="T19" fmla="*/ 2147483647 h 2342"/>
                <a:gd name="T20" fmla="*/ 2147483647 w 2366"/>
                <a:gd name="T21" fmla="*/ 2147483647 h 2342"/>
                <a:gd name="T22" fmla="*/ 2147483647 w 2366"/>
                <a:gd name="T23" fmla="*/ 2147483647 h 2342"/>
                <a:gd name="T24" fmla="*/ 2147483647 w 2366"/>
                <a:gd name="T25" fmla="*/ 2147483647 h 2342"/>
                <a:gd name="T26" fmla="*/ 2147483647 w 2366"/>
                <a:gd name="T27" fmla="*/ 2147483647 h 2342"/>
                <a:gd name="T28" fmla="*/ 2147483647 w 2366"/>
                <a:gd name="T29" fmla="*/ 2147483647 h 2342"/>
                <a:gd name="T30" fmla="*/ 2147483647 w 2366"/>
                <a:gd name="T31" fmla="*/ 2147483647 h 2342"/>
                <a:gd name="T32" fmla="*/ 2147483647 w 2366"/>
                <a:gd name="T33" fmla="*/ 2147483647 h 2342"/>
                <a:gd name="T34" fmla="*/ 2147483647 w 2366"/>
                <a:gd name="T35" fmla="*/ 2147483647 h 2342"/>
                <a:gd name="T36" fmla="*/ 2147483647 w 2366"/>
                <a:gd name="T37" fmla="*/ 2147483647 h 2342"/>
                <a:gd name="T38" fmla="*/ 2147483647 w 2366"/>
                <a:gd name="T39" fmla="*/ 2147483647 h 2342"/>
                <a:gd name="T40" fmla="*/ 2147483647 w 2366"/>
                <a:gd name="T41" fmla="*/ 2147483647 h 2342"/>
                <a:gd name="T42" fmla="*/ 2147483647 w 2366"/>
                <a:gd name="T43" fmla="*/ 0 h 2342"/>
                <a:gd name="T44" fmla="*/ 2147483647 w 2366"/>
                <a:gd name="T45" fmla="*/ 2147483647 h 2342"/>
                <a:gd name="T46" fmla="*/ 2147483647 w 2366"/>
                <a:gd name="T47" fmla="*/ 2147483647 h 2342"/>
                <a:gd name="T48" fmla="*/ 2147483647 w 2366"/>
                <a:gd name="T49" fmla="*/ 2147483647 h 2342"/>
                <a:gd name="T50" fmla="*/ 2147483647 w 2366"/>
                <a:gd name="T51" fmla="*/ 2147483647 h 2342"/>
                <a:gd name="T52" fmla="*/ 2147483647 w 2366"/>
                <a:gd name="T53" fmla="*/ 2147483647 h 2342"/>
                <a:gd name="T54" fmla="*/ 2147483647 w 2366"/>
                <a:gd name="T55" fmla="*/ 2147483647 h 2342"/>
                <a:gd name="T56" fmla="*/ 2147483647 w 2366"/>
                <a:gd name="T57" fmla="*/ 2147483647 h 2342"/>
                <a:gd name="T58" fmla="*/ 2147483647 w 2366"/>
                <a:gd name="T59" fmla="*/ 2147483647 h 2342"/>
                <a:gd name="T60" fmla="*/ 2147483647 w 2366"/>
                <a:gd name="T61" fmla="*/ 2147483647 h 2342"/>
                <a:gd name="T62" fmla="*/ 2147483647 w 2366"/>
                <a:gd name="T63" fmla="*/ 2147483647 h 2342"/>
                <a:gd name="T64" fmla="*/ 2147483647 w 2366"/>
                <a:gd name="T65" fmla="*/ 2147483647 h 2342"/>
                <a:gd name="T66" fmla="*/ 2147483647 w 2366"/>
                <a:gd name="T67" fmla="*/ 2147483647 h 2342"/>
                <a:gd name="T68" fmla="*/ 2147483647 w 2366"/>
                <a:gd name="T69" fmla="*/ 2147483647 h 2342"/>
                <a:gd name="T70" fmla="*/ 2147483647 w 2366"/>
                <a:gd name="T71" fmla="*/ 2147483647 h 2342"/>
                <a:gd name="T72" fmla="*/ 2147483647 w 2366"/>
                <a:gd name="T73" fmla="*/ 2147483647 h 2342"/>
                <a:gd name="T74" fmla="*/ 2147483647 w 2366"/>
                <a:gd name="T75" fmla="*/ 2147483647 h 2342"/>
                <a:gd name="T76" fmla="*/ 2147483647 w 2366"/>
                <a:gd name="T77" fmla="*/ 2147483647 h 2342"/>
                <a:gd name="T78" fmla="*/ 2147483647 w 2366"/>
                <a:gd name="T79" fmla="*/ 2147483647 h 2342"/>
                <a:gd name="T80" fmla="*/ 2147483647 w 2366"/>
                <a:gd name="T81" fmla="*/ 2147483647 h 2342"/>
                <a:gd name="T82" fmla="*/ 2147483647 w 2366"/>
                <a:gd name="T83" fmla="*/ 2147483647 h 2342"/>
                <a:gd name="T84" fmla="*/ 2147483647 w 2366"/>
                <a:gd name="T85" fmla="*/ 2147483647 h 2342"/>
                <a:gd name="T86" fmla="*/ 2147483647 w 2366"/>
                <a:gd name="T87" fmla="*/ 2147483647 h 2342"/>
                <a:gd name="T88" fmla="*/ 2147483647 w 2366"/>
                <a:gd name="T89" fmla="*/ 2147483647 h 2342"/>
                <a:gd name="T90" fmla="*/ 2147483647 w 2366"/>
                <a:gd name="T91" fmla="*/ 2147483647 h 2342"/>
                <a:gd name="T92" fmla="*/ 2147483647 w 2366"/>
                <a:gd name="T93" fmla="*/ 2147483647 h 2342"/>
                <a:gd name="T94" fmla="*/ 2147483647 w 2366"/>
                <a:gd name="T95" fmla="*/ 2147483647 h 2342"/>
                <a:gd name="T96" fmla="*/ 2147483647 w 2366"/>
                <a:gd name="T97" fmla="*/ 2147483647 h 2342"/>
                <a:gd name="T98" fmla="*/ 2147483647 w 2366"/>
                <a:gd name="T99" fmla="*/ 2147483647 h 2342"/>
                <a:gd name="T100" fmla="*/ 2147483647 w 2366"/>
                <a:gd name="T101" fmla="*/ 2147483647 h 2342"/>
                <a:gd name="T102" fmla="*/ 2147483647 w 2366"/>
                <a:gd name="T103" fmla="*/ 2147483647 h 2342"/>
                <a:gd name="T104" fmla="*/ 2147483647 w 2366"/>
                <a:gd name="T105" fmla="*/ 2147483647 h 2342"/>
                <a:gd name="T106" fmla="*/ 2147483647 w 2366"/>
                <a:gd name="T107" fmla="*/ 2147483647 h 2342"/>
                <a:gd name="T108" fmla="*/ 2147483647 w 2366"/>
                <a:gd name="T109" fmla="*/ 2147483647 h 2342"/>
                <a:gd name="T110" fmla="*/ 2147483647 w 2366"/>
                <a:gd name="T111" fmla="*/ 2147483647 h 2342"/>
                <a:gd name="T112" fmla="*/ 2147483647 w 2366"/>
                <a:gd name="T113" fmla="*/ 2147483647 h 2342"/>
                <a:gd name="T114" fmla="*/ 2147483647 w 2366"/>
                <a:gd name="T115" fmla="*/ 2147483647 h 2342"/>
                <a:gd name="T116" fmla="*/ 2147483647 w 2366"/>
                <a:gd name="T117" fmla="*/ 2147483647 h 23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66"/>
                <a:gd name="T178" fmla="*/ 0 h 2342"/>
                <a:gd name="T179" fmla="*/ 2366 w 2366"/>
                <a:gd name="T180" fmla="*/ 2342 h 23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66" h="2342">
                  <a:moveTo>
                    <a:pt x="115" y="328"/>
                  </a:moveTo>
                  <a:lnTo>
                    <a:pt x="118" y="330"/>
                  </a:lnTo>
                  <a:lnTo>
                    <a:pt x="120" y="332"/>
                  </a:lnTo>
                  <a:lnTo>
                    <a:pt x="122" y="328"/>
                  </a:lnTo>
                  <a:lnTo>
                    <a:pt x="118" y="324"/>
                  </a:lnTo>
                  <a:lnTo>
                    <a:pt x="113" y="322"/>
                  </a:lnTo>
                  <a:lnTo>
                    <a:pt x="107" y="324"/>
                  </a:lnTo>
                  <a:lnTo>
                    <a:pt x="101" y="322"/>
                  </a:lnTo>
                  <a:lnTo>
                    <a:pt x="97" y="320"/>
                  </a:lnTo>
                  <a:lnTo>
                    <a:pt x="93" y="318"/>
                  </a:lnTo>
                  <a:lnTo>
                    <a:pt x="89" y="322"/>
                  </a:lnTo>
                  <a:lnTo>
                    <a:pt x="76" y="324"/>
                  </a:lnTo>
                  <a:lnTo>
                    <a:pt x="74" y="322"/>
                  </a:lnTo>
                  <a:lnTo>
                    <a:pt x="70" y="318"/>
                  </a:lnTo>
                  <a:lnTo>
                    <a:pt x="64" y="318"/>
                  </a:lnTo>
                  <a:lnTo>
                    <a:pt x="62" y="320"/>
                  </a:lnTo>
                  <a:lnTo>
                    <a:pt x="60" y="318"/>
                  </a:lnTo>
                  <a:lnTo>
                    <a:pt x="58" y="283"/>
                  </a:lnTo>
                  <a:lnTo>
                    <a:pt x="60" y="281"/>
                  </a:lnTo>
                  <a:lnTo>
                    <a:pt x="62" y="283"/>
                  </a:lnTo>
                  <a:lnTo>
                    <a:pt x="64" y="289"/>
                  </a:lnTo>
                  <a:lnTo>
                    <a:pt x="66" y="312"/>
                  </a:lnTo>
                  <a:lnTo>
                    <a:pt x="72" y="310"/>
                  </a:lnTo>
                  <a:lnTo>
                    <a:pt x="74" y="302"/>
                  </a:lnTo>
                  <a:lnTo>
                    <a:pt x="74" y="296"/>
                  </a:lnTo>
                  <a:lnTo>
                    <a:pt x="76" y="294"/>
                  </a:lnTo>
                  <a:lnTo>
                    <a:pt x="68" y="281"/>
                  </a:lnTo>
                  <a:lnTo>
                    <a:pt x="74" y="279"/>
                  </a:lnTo>
                  <a:lnTo>
                    <a:pt x="76" y="275"/>
                  </a:lnTo>
                  <a:lnTo>
                    <a:pt x="82" y="271"/>
                  </a:lnTo>
                  <a:lnTo>
                    <a:pt x="76" y="267"/>
                  </a:lnTo>
                  <a:lnTo>
                    <a:pt x="72" y="269"/>
                  </a:lnTo>
                  <a:lnTo>
                    <a:pt x="68" y="267"/>
                  </a:lnTo>
                  <a:lnTo>
                    <a:pt x="66" y="271"/>
                  </a:lnTo>
                  <a:lnTo>
                    <a:pt x="62" y="271"/>
                  </a:lnTo>
                  <a:lnTo>
                    <a:pt x="60" y="271"/>
                  </a:lnTo>
                  <a:lnTo>
                    <a:pt x="56" y="267"/>
                  </a:lnTo>
                  <a:lnTo>
                    <a:pt x="58" y="261"/>
                  </a:lnTo>
                  <a:lnTo>
                    <a:pt x="54" y="247"/>
                  </a:lnTo>
                  <a:lnTo>
                    <a:pt x="58" y="249"/>
                  </a:lnTo>
                  <a:lnTo>
                    <a:pt x="60" y="253"/>
                  </a:lnTo>
                  <a:lnTo>
                    <a:pt x="62" y="255"/>
                  </a:lnTo>
                  <a:lnTo>
                    <a:pt x="64" y="253"/>
                  </a:lnTo>
                  <a:lnTo>
                    <a:pt x="62" y="249"/>
                  </a:lnTo>
                  <a:lnTo>
                    <a:pt x="83" y="240"/>
                  </a:lnTo>
                  <a:lnTo>
                    <a:pt x="74" y="238"/>
                  </a:lnTo>
                  <a:lnTo>
                    <a:pt x="68" y="238"/>
                  </a:lnTo>
                  <a:lnTo>
                    <a:pt x="64" y="232"/>
                  </a:lnTo>
                  <a:lnTo>
                    <a:pt x="56" y="232"/>
                  </a:lnTo>
                  <a:lnTo>
                    <a:pt x="54" y="241"/>
                  </a:lnTo>
                  <a:lnTo>
                    <a:pt x="52" y="240"/>
                  </a:lnTo>
                  <a:lnTo>
                    <a:pt x="48" y="208"/>
                  </a:lnTo>
                  <a:lnTo>
                    <a:pt x="39" y="198"/>
                  </a:lnTo>
                  <a:lnTo>
                    <a:pt x="37" y="190"/>
                  </a:lnTo>
                  <a:lnTo>
                    <a:pt x="33" y="181"/>
                  </a:lnTo>
                  <a:lnTo>
                    <a:pt x="35" y="175"/>
                  </a:lnTo>
                  <a:lnTo>
                    <a:pt x="27" y="149"/>
                  </a:lnTo>
                  <a:lnTo>
                    <a:pt x="23" y="145"/>
                  </a:lnTo>
                  <a:lnTo>
                    <a:pt x="21" y="139"/>
                  </a:lnTo>
                  <a:lnTo>
                    <a:pt x="13" y="137"/>
                  </a:lnTo>
                  <a:lnTo>
                    <a:pt x="10" y="132"/>
                  </a:lnTo>
                  <a:lnTo>
                    <a:pt x="8" y="128"/>
                  </a:lnTo>
                  <a:lnTo>
                    <a:pt x="2" y="122"/>
                  </a:lnTo>
                  <a:lnTo>
                    <a:pt x="2" y="112"/>
                  </a:lnTo>
                  <a:lnTo>
                    <a:pt x="0" y="102"/>
                  </a:lnTo>
                  <a:lnTo>
                    <a:pt x="4" y="86"/>
                  </a:lnTo>
                  <a:lnTo>
                    <a:pt x="4" y="81"/>
                  </a:lnTo>
                  <a:lnTo>
                    <a:pt x="0" y="81"/>
                  </a:lnTo>
                  <a:lnTo>
                    <a:pt x="0" y="75"/>
                  </a:lnTo>
                  <a:lnTo>
                    <a:pt x="8" y="75"/>
                  </a:lnTo>
                  <a:lnTo>
                    <a:pt x="15" y="77"/>
                  </a:lnTo>
                  <a:lnTo>
                    <a:pt x="23" y="83"/>
                  </a:lnTo>
                  <a:lnTo>
                    <a:pt x="47" y="90"/>
                  </a:lnTo>
                  <a:lnTo>
                    <a:pt x="56" y="98"/>
                  </a:lnTo>
                  <a:lnTo>
                    <a:pt x="83" y="102"/>
                  </a:lnTo>
                  <a:lnTo>
                    <a:pt x="95" y="100"/>
                  </a:lnTo>
                  <a:lnTo>
                    <a:pt x="101" y="102"/>
                  </a:lnTo>
                  <a:lnTo>
                    <a:pt x="140" y="106"/>
                  </a:lnTo>
                  <a:lnTo>
                    <a:pt x="144" y="102"/>
                  </a:lnTo>
                  <a:lnTo>
                    <a:pt x="150" y="106"/>
                  </a:lnTo>
                  <a:lnTo>
                    <a:pt x="157" y="116"/>
                  </a:lnTo>
                  <a:lnTo>
                    <a:pt x="159" y="110"/>
                  </a:lnTo>
                  <a:lnTo>
                    <a:pt x="165" y="110"/>
                  </a:lnTo>
                  <a:lnTo>
                    <a:pt x="165" y="116"/>
                  </a:lnTo>
                  <a:lnTo>
                    <a:pt x="171" y="118"/>
                  </a:lnTo>
                  <a:lnTo>
                    <a:pt x="169" y="122"/>
                  </a:lnTo>
                  <a:lnTo>
                    <a:pt x="171" y="122"/>
                  </a:lnTo>
                  <a:lnTo>
                    <a:pt x="175" y="118"/>
                  </a:lnTo>
                  <a:lnTo>
                    <a:pt x="171" y="112"/>
                  </a:lnTo>
                  <a:lnTo>
                    <a:pt x="173" y="106"/>
                  </a:lnTo>
                  <a:lnTo>
                    <a:pt x="179" y="104"/>
                  </a:lnTo>
                  <a:lnTo>
                    <a:pt x="181" y="108"/>
                  </a:lnTo>
                  <a:lnTo>
                    <a:pt x="177" y="112"/>
                  </a:lnTo>
                  <a:lnTo>
                    <a:pt x="179" y="118"/>
                  </a:lnTo>
                  <a:lnTo>
                    <a:pt x="183" y="114"/>
                  </a:lnTo>
                  <a:lnTo>
                    <a:pt x="185" y="118"/>
                  </a:lnTo>
                  <a:lnTo>
                    <a:pt x="185" y="108"/>
                  </a:lnTo>
                  <a:lnTo>
                    <a:pt x="188" y="110"/>
                  </a:lnTo>
                  <a:lnTo>
                    <a:pt x="190" y="120"/>
                  </a:lnTo>
                  <a:lnTo>
                    <a:pt x="187" y="126"/>
                  </a:lnTo>
                  <a:lnTo>
                    <a:pt x="190" y="135"/>
                  </a:lnTo>
                  <a:lnTo>
                    <a:pt x="185" y="141"/>
                  </a:lnTo>
                  <a:lnTo>
                    <a:pt x="181" y="143"/>
                  </a:lnTo>
                  <a:lnTo>
                    <a:pt x="183" y="147"/>
                  </a:lnTo>
                  <a:lnTo>
                    <a:pt x="177" y="149"/>
                  </a:lnTo>
                  <a:lnTo>
                    <a:pt x="179" y="143"/>
                  </a:lnTo>
                  <a:lnTo>
                    <a:pt x="175" y="139"/>
                  </a:lnTo>
                  <a:lnTo>
                    <a:pt x="175" y="145"/>
                  </a:lnTo>
                  <a:lnTo>
                    <a:pt x="171" y="141"/>
                  </a:lnTo>
                  <a:lnTo>
                    <a:pt x="169" y="147"/>
                  </a:lnTo>
                  <a:lnTo>
                    <a:pt x="171" y="151"/>
                  </a:lnTo>
                  <a:lnTo>
                    <a:pt x="169" y="151"/>
                  </a:lnTo>
                  <a:lnTo>
                    <a:pt x="167" y="159"/>
                  </a:lnTo>
                  <a:lnTo>
                    <a:pt x="155" y="165"/>
                  </a:lnTo>
                  <a:lnTo>
                    <a:pt x="153" y="167"/>
                  </a:lnTo>
                  <a:lnTo>
                    <a:pt x="144" y="196"/>
                  </a:lnTo>
                  <a:lnTo>
                    <a:pt x="155" y="196"/>
                  </a:lnTo>
                  <a:lnTo>
                    <a:pt x="173" y="188"/>
                  </a:lnTo>
                  <a:lnTo>
                    <a:pt x="169" y="188"/>
                  </a:lnTo>
                  <a:lnTo>
                    <a:pt x="155" y="194"/>
                  </a:lnTo>
                  <a:lnTo>
                    <a:pt x="150" y="192"/>
                  </a:lnTo>
                  <a:lnTo>
                    <a:pt x="150" y="190"/>
                  </a:lnTo>
                  <a:lnTo>
                    <a:pt x="157" y="177"/>
                  </a:lnTo>
                  <a:lnTo>
                    <a:pt x="159" y="173"/>
                  </a:lnTo>
                  <a:lnTo>
                    <a:pt x="171" y="163"/>
                  </a:lnTo>
                  <a:lnTo>
                    <a:pt x="179" y="161"/>
                  </a:lnTo>
                  <a:lnTo>
                    <a:pt x="185" y="149"/>
                  </a:lnTo>
                  <a:lnTo>
                    <a:pt x="192" y="139"/>
                  </a:lnTo>
                  <a:lnTo>
                    <a:pt x="198" y="141"/>
                  </a:lnTo>
                  <a:lnTo>
                    <a:pt x="192" y="128"/>
                  </a:lnTo>
                  <a:lnTo>
                    <a:pt x="202" y="134"/>
                  </a:lnTo>
                  <a:lnTo>
                    <a:pt x="204" y="139"/>
                  </a:lnTo>
                  <a:lnTo>
                    <a:pt x="204" y="143"/>
                  </a:lnTo>
                  <a:lnTo>
                    <a:pt x="208" y="149"/>
                  </a:lnTo>
                  <a:lnTo>
                    <a:pt x="204" y="151"/>
                  </a:lnTo>
                  <a:lnTo>
                    <a:pt x="200" y="149"/>
                  </a:lnTo>
                  <a:lnTo>
                    <a:pt x="196" y="155"/>
                  </a:lnTo>
                  <a:lnTo>
                    <a:pt x="192" y="151"/>
                  </a:lnTo>
                  <a:lnTo>
                    <a:pt x="188" y="153"/>
                  </a:lnTo>
                  <a:lnTo>
                    <a:pt x="190" y="155"/>
                  </a:lnTo>
                  <a:lnTo>
                    <a:pt x="196" y="169"/>
                  </a:lnTo>
                  <a:lnTo>
                    <a:pt x="192" y="169"/>
                  </a:lnTo>
                  <a:lnTo>
                    <a:pt x="187" y="165"/>
                  </a:lnTo>
                  <a:lnTo>
                    <a:pt x="187" y="169"/>
                  </a:lnTo>
                  <a:lnTo>
                    <a:pt x="188" y="171"/>
                  </a:lnTo>
                  <a:lnTo>
                    <a:pt x="187" y="173"/>
                  </a:lnTo>
                  <a:lnTo>
                    <a:pt x="190" y="177"/>
                  </a:lnTo>
                  <a:lnTo>
                    <a:pt x="198" y="171"/>
                  </a:lnTo>
                  <a:lnTo>
                    <a:pt x="204" y="179"/>
                  </a:lnTo>
                  <a:lnTo>
                    <a:pt x="200" y="190"/>
                  </a:lnTo>
                  <a:lnTo>
                    <a:pt x="200" y="192"/>
                  </a:lnTo>
                  <a:lnTo>
                    <a:pt x="198" y="196"/>
                  </a:lnTo>
                  <a:lnTo>
                    <a:pt x="196" y="198"/>
                  </a:lnTo>
                  <a:lnTo>
                    <a:pt x="198" y="206"/>
                  </a:lnTo>
                  <a:lnTo>
                    <a:pt x="188" y="204"/>
                  </a:lnTo>
                  <a:lnTo>
                    <a:pt x="188" y="198"/>
                  </a:lnTo>
                  <a:lnTo>
                    <a:pt x="192" y="192"/>
                  </a:lnTo>
                  <a:lnTo>
                    <a:pt x="187" y="196"/>
                  </a:lnTo>
                  <a:lnTo>
                    <a:pt x="181" y="200"/>
                  </a:lnTo>
                  <a:lnTo>
                    <a:pt x="181" y="204"/>
                  </a:lnTo>
                  <a:lnTo>
                    <a:pt x="183" y="210"/>
                  </a:lnTo>
                  <a:lnTo>
                    <a:pt x="181" y="216"/>
                  </a:lnTo>
                  <a:lnTo>
                    <a:pt x="177" y="216"/>
                  </a:lnTo>
                  <a:lnTo>
                    <a:pt x="175" y="210"/>
                  </a:lnTo>
                  <a:lnTo>
                    <a:pt x="177" y="200"/>
                  </a:lnTo>
                  <a:lnTo>
                    <a:pt x="177" y="194"/>
                  </a:lnTo>
                  <a:lnTo>
                    <a:pt x="175" y="192"/>
                  </a:lnTo>
                  <a:lnTo>
                    <a:pt x="173" y="200"/>
                  </a:lnTo>
                  <a:lnTo>
                    <a:pt x="165" y="204"/>
                  </a:lnTo>
                  <a:lnTo>
                    <a:pt x="163" y="212"/>
                  </a:lnTo>
                  <a:lnTo>
                    <a:pt x="155" y="212"/>
                  </a:lnTo>
                  <a:lnTo>
                    <a:pt x="157" y="210"/>
                  </a:lnTo>
                  <a:lnTo>
                    <a:pt x="152" y="210"/>
                  </a:lnTo>
                  <a:lnTo>
                    <a:pt x="150" y="216"/>
                  </a:lnTo>
                  <a:lnTo>
                    <a:pt x="159" y="216"/>
                  </a:lnTo>
                  <a:lnTo>
                    <a:pt x="153" y="222"/>
                  </a:lnTo>
                  <a:lnTo>
                    <a:pt x="153" y="226"/>
                  </a:lnTo>
                  <a:lnTo>
                    <a:pt x="161" y="218"/>
                  </a:lnTo>
                  <a:lnTo>
                    <a:pt x="163" y="220"/>
                  </a:lnTo>
                  <a:lnTo>
                    <a:pt x="159" y="228"/>
                  </a:lnTo>
                  <a:lnTo>
                    <a:pt x="161" y="228"/>
                  </a:lnTo>
                  <a:lnTo>
                    <a:pt x="163" y="226"/>
                  </a:lnTo>
                  <a:lnTo>
                    <a:pt x="165" y="234"/>
                  </a:lnTo>
                  <a:lnTo>
                    <a:pt x="169" y="234"/>
                  </a:lnTo>
                  <a:lnTo>
                    <a:pt x="169" y="222"/>
                  </a:lnTo>
                  <a:lnTo>
                    <a:pt x="173" y="222"/>
                  </a:lnTo>
                  <a:lnTo>
                    <a:pt x="175" y="226"/>
                  </a:lnTo>
                  <a:lnTo>
                    <a:pt x="175" y="220"/>
                  </a:lnTo>
                  <a:lnTo>
                    <a:pt x="179" y="220"/>
                  </a:lnTo>
                  <a:lnTo>
                    <a:pt x="181" y="226"/>
                  </a:lnTo>
                  <a:lnTo>
                    <a:pt x="188" y="228"/>
                  </a:lnTo>
                  <a:lnTo>
                    <a:pt x="202" y="206"/>
                  </a:lnTo>
                  <a:lnTo>
                    <a:pt x="202" y="202"/>
                  </a:lnTo>
                  <a:lnTo>
                    <a:pt x="208" y="208"/>
                  </a:lnTo>
                  <a:lnTo>
                    <a:pt x="214" y="208"/>
                  </a:lnTo>
                  <a:lnTo>
                    <a:pt x="212" y="200"/>
                  </a:lnTo>
                  <a:lnTo>
                    <a:pt x="220" y="194"/>
                  </a:lnTo>
                  <a:lnTo>
                    <a:pt x="212" y="171"/>
                  </a:lnTo>
                  <a:lnTo>
                    <a:pt x="218" y="169"/>
                  </a:lnTo>
                  <a:lnTo>
                    <a:pt x="220" y="165"/>
                  </a:lnTo>
                  <a:lnTo>
                    <a:pt x="214" y="163"/>
                  </a:lnTo>
                  <a:lnTo>
                    <a:pt x="212" y="159"/>
                  </a:lnTo>
                  <a:lnTo>
                    <a:pt x="216" y="159"/>
                  </a:lnTo>
                  <a:lnTo>
                    <a:pt x="216" y="149"/>
                  </a:lnTo>
                  <a:lnTo>
                    <a:pt x="214" y="143"/>
                  </a:lnTo>
                  <a:lnTo>
                    <a:pt x="223" y="126"/>
                  </a:lnTo>
                  <a:lnTo>
                    <a:pt x="229" y="122"/>
                  </a:lnTo>
                  <a:lnTo>
                    <a:pt x="231" y="116"/>
                  </a:lnTo>
                  <a:lnTo>
                    <a:pt x="225" y="116"/>
                  </a:lnTo>
                  <a:lnTo>
                    <a:pt x="218" y="110"/>
                  </a:lnTo>
                  <a:lnTo>
                    <a:pt x="216" y="94"/>
                  </a:lnTo>
                  <a:lnTo>
                    <a:pt x="216" y="86"/>
                  </a:lnTo>
                  <a:lnTo>
                    <a:pt x="200" y="77"/>
                  </a:lnTo>
                  <a:lnTo>
                    <a:pt x="198" y="71"/>
                  </a:lnTo>
                  <a:lnTo>
                    <a:pt x="194" y="73"/>
                  </a:lnTo>
                  <a:lnTo>
                    <a:pt x="190" y="71"/>
                  </a:lnTo>
                  <a:lnTo>
                    <a:pt x="190" y="69"/>
                  </a:lnTo>
                  <a:lnTo>
                    <a:pt x="187" y="65"/>
                  </a:lnTo>
                  <a:lnTo>
                    <a:pt x="190" y="63"/>
                  </a:lnTo>
                  <a:lnTo>
                    <a:pt x="196" y="63"/>
                  </a:lnTo>
                  <a:lnTo>
                    <a:pt x="196" y="67"/>
                  </a:lnTo>
                  <a:lnTo>
                    <a:pt x="200" y="65"/>
                  </a:lnTo>
                  <a:lnTo>
                    <a:pt x="206" y="69"/>
                  </a:lnTo>
                  <a:lnTo>
                    <a:pt x="206" y="61"/>
                  </a:lnTo>
                  <a:lnTo>
                    <a:pt x="206" y="57"/>
                  </a:lnTo>
                  <a:lnTo>
                    <a:pt x="210" y="55"/>
                  </a:lnTo>
                  <a:lnTo>
                    <a:pt x="210" y="51"/>
                  </a:lnTo>
                  <a:lnTo>
                    <a:pt x="204" y="45"/>
                  </a:lnTo>
                  <a:lnTo>
                    <a:pt x="202" y="37"/>
                  </a:lnTo>
                  <a:lnTo>
                    <a:pt x="206" y="35"/>
                  </a:lnTo>
                  <a:lnTo>
                    <a:pt x="200" y="30"/>
                  </a:lnTo>
                  <a:lnTo>
                    <a:pt x="196" y="30"/>
                  </a:lnTo>
                  <a:lnTo>
                    <a:pt x="190" y="35"/>
                  </a:lnTo>
                  <a:lnTo>
                    <a:pt x="188" y="35"/>
                  </a:lnTo>
                  <a:lnTo>
                    <a:pt x="190" y="30"/>
                  </a:lnTo>
                  <a:lnTo>
                    <a:pt x="185" y="30"/>
                  </a:lnTo>
                  <a:lnTo>
                    <a:pt x="185" y="22"/>
                  </a:lnTo>
                  <a:lnTo>
                    <a:pt x="177" y="18"/>
                  </a:lnTo>
                  <a:lnTo>
                    <a:pt x="177" y="14"/>
                  </a:lnTo>
                  <a:lnTo>
                    <a:pt x="181" y="12"/>
                  </a:lnTo>
                  <a:lnTo>
                    <a:pt x="181" y="10"/>
                  </a:lnTo>
                  <a:lnTo>
                    <a:pt x="175" y="10"/>
                  </a:lnTo>
                  <a:lnTo>
                    <a:pt x="177" y="8"/>
                  </a:lnTo>
                  <a:lnTo>
                    <a:pt x="181" y="8"/>
                  </a:lnTo>
                  <a:lnTo>
                    <a:pt x="181" y="6"/>
                  </a:lnTo>
                  <a:lnTo>
                    <a:pt x="352" y="2"/>
                  </a:lnTo>
                  <a:lnTo>
                    <a:pt x="538" y="2"/>
                  </a:lnTo>
                  <a:lnTo>
                    <a:pt x="597" y="2"/>
                  </a:lnTo>
                  <a:lnTo>
                    <a:pt x="669" y="2"/>
                  </a:lnTo>
                  <a:lnTo>
                    <a:pt x="706" y="2"/>
                  </a:lnTo>
                  <a:lnTo>
                    <a:pt x="704" y="2"/>
                  </a:lnTo>
                  <a:lnTo>
                    <a:pt x="795" y="2"/>
                  </a:lnTo>
                  <a:lnTo>
                    <a:pt x="918" y="4"/>
                  </a:lnTo>
                  <a:lnTo>
                    <a:pt x="922" y="4"/>
                  </a:lnTo>
                  <a:lnTo>
                    <a:pt x="922" y="2"/>
                  </a:lnTo>
                  <a:lnTo>
                    <a:pt x="982" y="4"/>
                  </a:lnTo>
                  <a:lnTo>
                    <a:pt x="1155" y="2"/>
                  </a:lnTo>
                  <a:lnTo>
                    <a:pt x="1242" y="2"/>
                  </a:lnTo>
                  <a:lnTo>
                    <a:pt x="1289" y="2"/>
                  </a:lnTo>
                  <a:lnTo>
                    <a:pt x="1408" y="2"/>
                  </a:lnTo>
                  <a:lnTo>
                    <a:pt x="1522" y="2"/>
                  </a:lnTo>
                  <a:lnTo>
                    <a:pt x="1620" y="0"/>
                  </a:lnTo>
                  <a:lnTo>
                    <a:pt x="1717" y="0"/>
                  </a:lnTo>
                  <a:lnTo>
                    <a:pt x="1816" y="0"/>
                  </a:lnTo>
                  <a:lnTo>
                    <a:pt x="1907" y="0"/>
                  </a:lnTo>
                  <a:lnTo>
                    <a:pt x="1907" y="43"/>
                  </a:lnTo>
                  <a:lnTo>
                    <a:pt x="1909" y="73"/>
                  </a:lnTo>
                  <a:lnTo>
                    <a:pt x="1907" y="120"/>
                  </a:lnTo>
                  <a:lnTo>
                    <a:pt x="1907" y="188"/>
                  </a:lnTo>
                  <a:lnTo>
                    <a:pt x="1909" y="196"/>
                  </a:lnTo>
                  <a:lnTo>
                    <a:pt x="1944" y="196"/>
                  </a:lnTo>
                  <a:lnTo>
                    <a:pt x="1997" y="196"/>
                  </a:lnTo>
                  <a:lnTo>
                    <a:pt x="2003" y="196"/>
                  </a:lnTo>
                  <a:lnTo>
                    <a:pt x="2005" y="238"/>
                  </a:lnTo>
                  <a:lnTo>
                    <a:pt x="1985" y="238"/>
                  </a:lnTo>
                  <a:lnTo>
                    <a:pt x="1985" y="277"/>
                  </a:lnTo>
                  <a:lnTo>
                    <a:pt x="2014" y="277"/>
                  </a:lnTo>
                  <a:lnTo>
                    <a:pt x="2014" y="318"/>
                  </a:lnTo>
                  <a:lnTo>
                    <a:pt x="2007" y="318"/>
                  </a:lnTo>
                  <a:lnTo>
                    <a:pt x="1909" y="320"/>
                  </a:lnTo>
                  <a:lnTo>
                    <a:pt x="1909" y="365"/>
                  </a:lnTo>
                  <a:lnTo>
                    <a:pt x="1909" y="444"/>
                  </a:lnTo>
                  <a:lnTo>
                    <a:pt x="1909" y="469"/>
                  </a:lnTo>
                  <a:lnTo>
                    <a:pt x="1818" y="469"/>
                  </a:lnTo>
                  <a:lnTo>
                    <a:pt x="1818" y="563"/>
                  </a:lnTo>
                  <a:lnTo>
                    <a:pt x="1818" y="644"/>
                  </a:lnTo>
                  <a:lnTo>
                    <a:pt x="1830" y="644"/>
                  </a:lnTo>
                  <a:lnTo>
                    <a:pt x="1832" y="748"/>
                  </a:lnTo>
                  <a:lnTo>
                    <a:pt x="1853" y="748"/>
                  </a:lnTo>
                  <a:lnTo>
                    <a:pt x="1907" y="748"/>
                  </a:lnTo>
                  <a:lnTo>
                    <a:pt x="1909" y="819"/>
                  </a:lnTo>
                  <a:lnTo>
                    <a:pt x="1970" y="819"/>
                  </a:lnTo>
                  <a:lnTo>
                    <a:pt x="1976" y="821"/>
                  </a:lnTo>
                  <a:lnTo>
                    <a:pt x="1974" y="854"/>
                  </a:lnTo>
                  <a:lnTo>
                    <a:pt x="1974" y="885"/>
                  </a:lnTo>
                  <a:lnTo>
                    <a:pt x="2034" y="883"/>
                  </a:lnTo>
                  <a:lnTo>
                    <a:pt x="2036" y="819"/>
                  </a:lnTo>
                  <a:lnTo>
                    <a:pt x="2092" y="819"/>
                  </a:lnTo>
                  <a:lnTo>
                    <a:pt x="2094" y="848"/>
                  </a:lnTo>
                  <a:lnTo>
                    <a:pt x="2102" y="850"/>
                  </a:lnTo>
                  <a:lnTo>
                    <a:pt x="2102" y="889"/>
                  </a:lnTo>
                  <a:lnTo>
                    <a:pt x="2154" y="889"/>
                  </a:lnTo>
                  <a:lnTo>
                    <a:pt x="2166" y="889"/>
                  </a:lnTo>
                  <a:lnTo>
                    <a:pt x="2168" y="936"/>
                  </a:lnTo>
                  <a:lnTo>
                    <a:pt x="2092" y="936"/>
                  </a:lnTo>
                  <a:lnTo>
                    <a:pt x="2094" y="966"/>
                  </a:lnTo>
                  <a:lnTo>
                    <a:pt x="2094" y="972"/>
                  </a:lnTo>
                  <a:lnTo>
                    <a:pt x="2094" y="1001"/>
                  </a:lnTo>
                  <a:lnTo>
                    <a:pt x="2094" y="1013"/>
                  </a:lnTo>
                  <a:lnTo>
                    <a:pt x="2094" y="1052"/>
                  </a:lnTo>
                  <a:lnTo>
                    <a:pt x="2154" y="1052"/>
                  </a:lnTo>
                  <a:lnTo>
                    <a:pt x="2154" y="1103"/>
                  </a:lnTo>
                  <a:lnTo>
                    <a:pt x="2158" y="1103"/>
                  </a:lnTo>
                  <a:lnTo>
                    <a:pt x="2158" y="1154"/>
                  </a:lnTo>
                  <a:lnTo>
                    <a:pt x="2209" y="1154"/>
                  </a:lnTo>
                  <a:lnTo>
                    <a:pt x="2211" y="1205"/>
                  </a:lnTo>
                  <a:lnTo>
                    <a:pt x="2180" y="1205"/>
                  </a:lnTo>
                  <a:lnTo>
                    <a:pt x="2149" y="1205"/>
                  </a:lnTo>
                  <a:lnTo>
                    <a:pt x="2141" y="1205"/>
                  </a:lnTo>
                  <a:lnTo>
                    <a:pt x="2141" y="1256"/>
                  </a:lnTo>
                  <a:lnTo>
                    <a:pt x="2143" y="1256"/>
                  </a:lnTo>
                  <a:lnTo>
                    <a:pt x="2145" y="1317"/>
                  </a:lnTo>
                  <a:lnTo>
                    <a:pt x="2145" y="1358"/>
                  </a:lnTo>
                  <a:lnTo>
                    <a:pt x="2141" y="1358"/>
                  </a:lnTo>
                  <a:lnTo>
                    <a:pt x="2137" y="1362"/>
                  </a:lnTo>
                  <a:lnTo>
                    <a:pt x="2139" y="1403"/>
                  </a:lnTo>
                  <a:lnTo>
                    <a:pt x="2195" y="1403"/>
                  </a:lnTo>
                  <a:lnTo>
                    <a:pt x="2195" y="1462"/>
                  </a:lnTo>
                  <a:lnTo>
                    <a:pt x="2232" y="1462"/>
                  </a:lnTo>
                  <a:lnTo>
                    <a:pt x="2281" y="1462"/>
                  </a:lnTo>
                  <a:lnTo>
                    <a:pt x="2281" y="1515"/>
                  </a:lnTo>
                  <a:lnTo>
                    <a:pt x="2281" y="1535"/>
                  </a:lnTo>
                  <a:lnTo>
                    <a:pt x="2283" y="1564"/>
                  </a:lnTo>
                  <a:lnTo>
                    <a:pt x="2283" y="1590"/>
                  </a:lnTo>
                  <a:lnTo>
                    <a:pt x="2283" y="1615"/>
                  </a:lnTo>
                  <a:lnTo>
                    <a:pt x="2283" y="1633"/>
                  </a:lnTo>
                  <a:lnTo>
                    <a:pt x="2283" y="1666"/>
                  </a:lnTo>
                  <a:lnTo>
                    <a:pt x="2283" y="1688"/>
                  </a:lnTo>
                  <a:lnTo>
                    <a:pt x="2291" y="1688"/>
                  </a:lnTo>
                  <a:lnTo>
                    <a:pt x="2298" y="1694"/>
                  </a:lnTo>
                  <a:lnTo>
                    <a:pt x="2310" y="1710"/>
                  </a:lnTo>
                  <a:lnTo>
                    <a:pt x="2320" y="1710"/>
                  </a:lnTo>
                  <a:lnTo>
                    <a:pt x="2324" y="1706"/>
                  </a:lnTo>
                  <a:lnTo>
                    <a:pt x="2331" y="1706"/>
                  </a:lnTo>
                  <a:lnTo>
                    <a:pt x="2331" y="1743"/>
                  </a:lnTo>
                  <a:lnTo>
                    <a:pt x="2331" y="1774"/>
                  </a:lnTo>
                  <a:lnTo>
                    <a:pt x="2333" y="1784"/>
                  </a:lnTo>
                  <a:lnTo>
                    <a:pt x="2333" y="1825"/>
                  </a:lnTo>
                  <a:lnTo>
                    <a:pt x="2333" y="1878"/>
                  </a:lnTo>
                  <a:lnTo>
                    <a:pt x="2366" y="1878"/>
                  </a:lnTo>
                  <a:lnTo>
                    <a:pt x="2366" y="1927"/>
                  </a:lnTo>
                  <a:lnTo>
                    <a:pt x="2364" y="1927"/>
                  </a:lnTo>
                  <a:lnTo>
                    <a:pt x="2364" y="1977"/>
                  </a:lnTo>
                  <a:lnTo>
                    <a:pt x="2316" y="1979"/>
                  </a:lnTo>
                  <a:lnTo>
                    <a:pt x="2308" y="1979"/>
                  </a:lnTo>
                  <a:lnTo>
                    <a:pt x="2269" y="1979"/>
                  </a:lnTo>
                  <a:lnTo>
                    <a:pt x="2261" y="1979"/>
                  </a:lnTo>
                  <a:lnTo>
                    <a:pt x="2259" y="2018"/>
                  </a:lnTo>
                  <a:lnTo>
                    <a:pt x="2259" y="2039"/>
                  </a:lnTo>
                  <a:lnTo>
                    <a:pt x="2269" y="2043"/>
                  </a:lnTo>
                  <a:lnTo>
                    <a:pt x="2269" y="2094"/>
                  </a:lnTo>
                  <a:lnTo>
                    <a:pt x="2219" y="2094"/>
                  </a:lnTo>
                  <a:lnTo>
                    <a:pt x="2191" y="2096"/>
                  </a:lnTo>
                  <a:lnTo>
                    <a:pt x="2166" y="2096"/>
                  </a:lnTo>
                  <a:lnTo>
                    <a:pt x="2119" y="2096"/>
                  </a:lnTo>
                  <a:lnTo>
                    <a:pt x="2071" y="2096"/>
                  </a:lnTo>
                  <a:lnTo>
                    <a:pt x="2065" y="2096"/>
                  </a:lnTo>
                  <a:lnTo>
                    <a:pt x="2104" y="2120"/>
                  </a:lnTo>
                  <a:lnTo>
                    <a:pt x="2121" y="2147"/>
                  </a:lnTo>
                  <a:lnTo>
                    <a:pt x="2086" y="2147"/>
                  </a:lnTo>
                  <a:lnTo>
                    <a:pt x="2084" y="2153"/>
                  </a:lnTo>
                  <a:lnTo>
                    <a:pt x="2065" y="2155"/>
                  </a:lnTo>
                  <a:lnTo>
                    <a:pt x="2065" y="2189"/>
                  </a:lnTo>
                  <a:lnTo>
                    <a:pt x="2046" y="2191"/>
                  </a:lnTo>
                  <a:lnTo>
                    <a:pt x="2047" y="2220"/>
                  </a:lnTo>
                  <a:lnTo>
                    <a:pt x="2069" y="2238"/>
                  </a:lnTo>
                  <a:lnTo>
                    <a:pt x="2063" y="2249"/>
                  </a:lnTo>
                  <a:lnTo>
                    <a:pt x="2036" y="2253"/>
                  </a:lnTo>
                  <a:lnTo>
                    <a:pt x="2022" y="2296"/>
                  </a:lnTo>
                  <a:lnTo>
                    <a:pt x="2018" y="2298"/>
                  </a:lnTo>
                  <a:lnTo>
                    <a:pt x="2016" y="2308"/>
                  </a:lnTo>
                  <a:lnTo>
                    <a:pt x="2018" y="2314"/>
                  </a:lnTo>
                  <a:lnTo>
                    <a:pt x="2005" y="2320"/>
                  </a:lnTo>
                  <a:lnTo>
                    <a:pt x="1999" y="2328"/>
                  </a:lnTo>
                  <a:lnTo>
                    <a:pt x="1995" y="2342"/>
                  </a:lnTo>
                  <a:lnTo>
                    <a:pt x="1979" y="2342"/>
                  </a:lnTo>
                  <a:lnTo>
                    <a:pt x="1962" y="2332"/>
                  </a:lnTo>
                  <a:lnTo>
                    <a:pt x="1960" y="2326"/>
                  </a:lnTo>
                  <a:lnTo>
                    <a:pt x="1933" y="2314"/>
                  </a:lnTo>
                  <a:lnTo>
                    <a:pt x="1933" y="2308"/>
                  </a:lnTo>
                  <a:lnTo>
                    <a:pt x="1900" y="2295"/>
                  </a:lnTo>
                  <a:lnTo>
                    <a:pt x="1863" y="2263"/>
                  </a:lnTo>
                  <a:lnTo>
                    <a:pt x="1851" y="2234"/>
                  </a:lnTo>
                  <a:lnTo>
                    <a:pt x="1849" y="2198"/>
                  </a:lnTo>
                  <a:lnTo>
                    <a:pt x="1836" y="2179"/>
                  </a:lnTo>
                  <a:lnTo>
                    <a:pt x="1832" y="2159"/>
                  </a:lnTo>
                  <a:lnTo>
                    <a:pt x="1824" y="2151"/>
                  </a:lnTo>
                  <a:lnTo>
                    <a:pt x="1822" y="2147"/>
                  </a:lnTo>
                  <a:lnTo>
                    <a:pt x="1785" y="2124"/>
                  </a:lnTo>
                  <a:lnTo>
                    <a:pt x="1765" y="2098"/>
                  </a:lnTo>
                  <a:lnTo>
                    <a:pt x="1758" y="2090"/>
                  </a:lnTo>
                  <a:lnTo>
                    <a:pt x="1750" y="2088"/>
                  </a:lnTo>
                  <a:lnTo>
                    <a:pt x="1746" y="2085"/>
                  </a:lnTo>
                  <a:lnTo>
                    <a:pt x="1732" y="2059"/>
                  </a:lnTo>
                  <a:lnTo>
                    <a:pt x="1721" y="2061"/>
                  </a:lnTo>
                  <a:lnTo>
                    <a:pt x="1709" y="2051"/>
                  </a:lnTo>
                  <a:lnTo>
                    <a:pt x="1678" y="2014"/>
                  </a:lnTo>
                  <a:lnTo>
                    <a:pt x="1608" y="2014"/>
                  </a:lnTo>
                  <a:lnTo>
                    <a:pt x="1524" y="2014"/>
                  </a:lnTo>
                  <a:lnTo>
                    <a:pt x="1522" y="2028"/>
                  </a:lnTo>
                  <a:lnTo>
                    <a:pt x="1522" y="2065"/>
                  </a:lnTo>
                  <a:lnTo>
                    <a:pt x="1447" y="2065"/>
                  </a:lnTo>
                  <a:lnTo>
                    <a:pt x="1314" y="2065"/>
                  </a:lnTo>
                  <a:lnTo>
                    <a:pt x="1256" y="2065"/>
                  </a:lnTo>
                  <a:lnTo>
                    <a:pt x="1231" y="2055"/>
                  </a:lnTo>
                  <a:lnTo>
                    <a:pt x="1050" y="1982"/>
                  </a:lnTo>
                  <a:lnTo>
                    <a:pt x="914" y="1929"/>
                  </a:lnTo>
                  <a:lnTo>
                    <a:pt x="918" y="1912"/>
                  </a:lnTo>
                  <a:lnTo>
                    <a:pt x="922" y="1904"/>
                  </a:lnTo>
                  <a:lnTo>
                    <a:pt x="795" y="1918"/>
                  </a:lnTo>
                  <a:lnTo>
                    <a:pt x="702" y="1927"/>
                  </a:lnTo>
                  <a:lnTo>
                    <a:pt x="702" y="1918"/>
                  </a:lnTo>
                  <a:lnTo>
                    <a:pt x="698" y="1912"/>
                  </a:lnTo>
                  <a:lnTo>
                    <a:pt x="696" y="1910"/>
                  </a:lnTo>
                  <a:lnTo>
                    <a:pt x="698" y="1910"/>
                  </a:lnTo>
                  <a:lnTo>
                    <a:pt x="704" y="1916"/>
                  </a:lnTo>
                  <a:lnTo>
                    <a:pt x="704" y="1910"/>
                  </a:lnTo>
                  <a:lnTo>
                    <a:pt x="698" y="1904"/>
                  </a:lnTo>
                  <a:lnTo>
                    <a:pt x="696" y="1906"/>
                  </a:lnTo>
                  <a:lnTo>
                    <a:pt x="692" y="1910"/>
                  </a:lnTo>
                  <a:lnTo>
                    <a:pt x="690" y="1908"/>
                  </a:lnTo>
                  <a:lnTo>
                    <a:pt x="692" y="1902"/>
                  </a:lnTo>
                  <a:lnTo>
                    <a:pt x="696" y="1900"/>
                  </a:lnTo>
                  <a:lnTo>
                    <a:pt x="690" y="1890"/>
                  </a:lnTo>
                  <a:lnTo>
                    <a:pt x="692" y="1882"/>
                  </a:lnTo>
                  <a:lnTo>
                    <a:pt x="688" y="1871"/>
                  </a:lnTo>
                  <a:lnTo>
                    <a:pt x="671" y="1837"/>
                  </a:lnTo>
                  <a:lnTo>
                    <a:pt x="659" y="1822"/>
                  </a:lnTo>
                  <a:lnTo>
                    <a:pt x="649" y="1816"/>
                  </a:lnTo>
                  <a:lnTo>
                    <a:pt x="636" y="1802"/>
                  </a:lnTo>
                  <a:lnTo>
                    <a:pt x="630" y="1800"/>
                  </a:lnTo>
                  <a:lnTo>
                    <a:pt x="626" y="1796"/>
                  </a:lnTo>
                  <a:lnTo>
                    <a:pt x="610" y="1782"/>
                  </a:lnTo>
                  <a:lnTo>
                    <a:pt x="605" y="1782"/>
                  </a:lnTo>
                  <a:lnTo>
                    <a:pt x="599" y="1784"/>
                  </a:lnTo>
                  <a:lnTo>
                    <a:pt x="597" y="1788"/>
                  </a:lnTo>
                  <a:lnTo>
                    <a:pt x="585" y="1782"/>
                  </a:lnTo>
                  <a:lnTo>
                    <a:pt x="585" y="1776"/>
                  </a:lnTo>
                  <a:lnTo>
                    <a:pt x="585" y="1772"/>
                  </a:lnTo>
                  <a:lnTo>
                    <a:pt x="577" y="1755"/>
                  </a:lnTo>
                  <a:lnTo>
                    <a:pt x="570" y="1751"/>
                  </a:lnTo>
                  <a:lnTo>
                    <a:pt x="548" y="1753"/>
                  </a:lnTo>
                  <a:lnTo>
                    <a:pt x="544" y="1751"/>
                  </a:lnTo>
                  <a:lnTo>
                    <a:pt x="535" y="1749"/>
                  </a:lnTo>
                  <a:lnTo>
                    <a:pt x="533" y="1749"/>
                  </a:lnTo>
                  <a:lnTo>
                    <a:pt x="517" y="1743"/>
                  </a:lnTo>
                  <a:lnTo>
                    <a:pt x="511" y="1739"/>
                  </a:lnTo>
                  <a:lnTo>
                    <a:pt x="505" y="1723"/>
                  </a:lnTo>
                  <a:lnTo>
                    <a:pt x="496" y="1719"/>
                  </a:lnTo>
                  <a:lnTo>
                    <a:pt x="486" y="1710"/>
                  </a:lnTo>
                  <a:lnTo>
                    <a:pt x="474" y="1706"/>
                  </a:lnTo>
                  <a:lnTo>
                    <a:pt x="467" y="1708"/>
                  </a:lnTo>
                  <a:lnTo>
                    <a:pt x="445" y="1706"/>
                  </a:lnTo>
                  <a:lnTo>
                    <a:pt x="439" y="1702"/>
                  </a:lnTo>
                  <a:lnTo>
                    <a:pt x="395" y="1702"/>
                  </a:lnTo>
                  <a:lnTo>
                    <a:pt x="389" y="1692"/>
                  </a:lnTo>
                  <a:lnTo>
                    <a:pt x="379" y="1690"/>
                  </a:lnTo>
                  <a:lnTo>
                    <a:pt x="377" y="1684"/>
                  </a:lnTo>
                  <a:lnTo>
                    <a:pt x="381" y="1668"/>
                  </a:lnTo>
                  <a:lnTo>
                    <a:pt x="379" y="1661"/>
                  </a:lnTo>
                  <a:lnTo>
                    <a:pt x="381" y="1655"/>
                  </a:lnTo>
                  <a:lnTo>
                    <a:pt x="377" y="1647"/>
                  </a:lnTo>
                  <a:lnTo>
                    <a:pt x="377" y="1645"/>
                  </a:lnTo>
                  <a:lnTo>
                    <a:pt x="377" y="1639"/>
                  </a:lnTo>
                  <a:lnTo>
                    <a:pt x="379" y="1625"/>
                  </a:lnTo>
                  <a:lnTo>
                    <a:pt x="377" y="1619"/>
                  </a:lnTo>
                  <a:lnTo>
                    <a:pt x="369" y="1619"/>
                  </a:lnTo>
                  <a:lnTo>
                    <a:pt x="360" y="1613"/>
                  </a:lnTo>
                  <a:lnTo>
                    <a:pt x="356" y="1602"/>
                  </a:lnTo>
                  <a:lnTo>
                    <a:pt x="358" y="1600"/>
                  </a:lnTo>
                  <a:lnTo>
                    <a:pt x="356" y="1586"/>
                  </a:lnTo>
                  <a:lnTo>
                    <a:pt x="346" y="1584"/>
                  </a:lnTo>
                  <a:lnTo>
                    <a:pt x="330" y="1566"/>
                  </a:lnTo>
                  <a:lnTo>
                    <a:pt x="319" y="1557"/>
                  </a:lnTo>
                  <a:lnTo>
                    <a:pt x="315" y="1551"/>
                  </a:lnTo>
                  <a:lnTo>
                    <a:pt x="317" y="1551"/>
                  </a:lnTo>
                  <a:lnTo>
                    <a:pt x="301" y="1535"/>
                  </a:lnTo>
                  <a:lnTo>
                    <a:pt x="299" y="1527"/>
                  </a:lnTo>
                  <a:lnTo>
                    <a:pt x="284" y="1506"/>
                  </a:lnTo>
                  <a:lnTo>
                    <a:pt x="278" y="1500"/>
                  </a:lnTo>
                  <a:lnTo>
                    <a:pt x="270" y="1496"/>
                  </a:lnTo>
                  <a:lnTo>
                    <a:pt x="266" y="1492"/>
                  </a:lnTo>
                  <a:lnTo>
                    <a:pt x="260" y="1472"/>
                  </a:lnTo>
                  <a:lnTo>
                    <a:pt x="257" y="1462"/>
                  </a:lnTo>
                  <a:lnTo>
                    <a:pt x="257" y="1456"/>
                  </a:lnTo>
                  <a:lnTo>
                    <a:pt x="260" y="1451"/>
                  </a:lnTo>
                  <a:lnTo>
                    <a:pt x="268" y="1449"/>
                  </a:lnTo>
                  <a:lnTo>
                    <a:pt x="272" y="1435"/>
                  </a:lnTo>
                  <a:lnTo>
                    <a:pt x="272" y="1423"/>
                  </a:lnTo>
                  <a:lnTo>
                    <a:pt x="264" y="1413"/>
                  </a:lnTo>
                  <a:lnTo>
                    <a:pt x="258" y="1411"/>
                  </a:lnTo>
                  <a:lnTo>
                    <a:pt x="257" y="1413"/>
                  </a:lnTo>
                  <a:lnTo>
                    <a:pt x="251" y="1411"/>
                  </a:lnTo>
                  <a:lnTo>
                    <a:pt x="247" y="1411"/>
                  </a:lnTo>
                  <a:lnTo>
                    <a:pt x="239" y="1411"/>
                  </a:lnTo>
                  <a:lnTo>
                    <a:pt x="229" y="1401"/>
                  </a:lnTo>
                  <a:lnTo>
                    <a:pt x="225" y="1396"/>
                  </a:lnTo>
                  <a:lnTo>
                    <a:pt x="223" y="1396"/>
                  </a:lnTo>
                  <a:lnTo>
                    <a:pt x="222" y="1392"/>
                  </a:lnTo>
                  <a:lnTo>
                    <a:pt x="218" y="1386"/>
                  </a:lnTo>
                  <a:lnTo>
                    <a:pt x="216" y="1382"/>
                  </a:lnTo>
                  <a:lnTo>
                    <a:pt x="214" y="1378"/>
                  </a:lnTo>
                  <a:lnTo>
                    <a:pt x="216" y="1366"/>
                  </a:lnTo>
                  <a:lnTo>
                    <a:pt x="216" y="1360"/>
                  </a:lnTo>
                  <a:lnTo>
                    <a:pt x="212" y="1360"/>
                  </a:lnTo>
                  <a:lnTo>
                    <a:pt x="212" y="1350"/>
                  </a:lnTo>
                  <a:lnTo>
                    <a:pt x="210" y="1348"/>
                  </a:lnTo>
                  <a:lnTo>
                    <a:pt x="206" y="1348"/>
                  </a:lnTo>
                  <a:lnTo>
                    <a:pt x="204" y="1337"/>
                  </a:lnTo>
                  <a:lnTo>
                    <a:pt x="208" y="1335"/>
                  </a:lnTo>
                  <a:lnTo>
                    <a:pt x="206" y="1331"/>
                  </a:lnTo>
                  <a:lnTo>
                    <a:pt x="206" y="1327"/>
                  </a:lnTo>
                  <a:lnTo>
                    <a:pt x="204" y="1317"/>
                  </a:lnTo>
                  <a:lnTo>
                    <a:pt x="208" y="1315"/>
                  </a:lnTo>
                  <a:lnTo>
                    <a:pt x="212" y="1313"/>
                  </a:lnTo>
                  <a:lnTo>
                    <a:pt x="214" y="1315"/>
                  </a:lnTo>
                  <a:lnTo>
                    <a:pt x="218" y="1315"/>
                  </a:lnTo>
                  <a:lnTo>
                    <a:pt x="218" y="1319"/>
                  </a:lnTo>
                  <a:lnTo>
                    <a:pt x="220" y="1321"/>
                  </a:lnTo>
                  <a:lnTo>
                    <a:pt x="216" y="1327"/>
                  </a:lnTo>
                  <a:lnTo>
                    <a:pt x="218" y="1331"/>
                  </a:lnTo>
                  <a:lnTo>
                    <a:pt x="218" y="1337"/>
                  </a:lnTo>
                  <a:lnTo>
                    <a:pt x="225" y="1339"/>
                  </a:lnTo>
                  <a:lnTo>
                    <a:pt x="231" y="1345"/>
                  </a:lnTo>
                  <a:lnTo>
                    <a:pt x="239" y="1347"/>
                  </a:lnTo>
                  <a:lnTo>
                    <a:pt x="245" y="1352"/>
                  </a:lnTo>
                  <a:lnTo>
                    <a:pt x="245" y="1354"/>
                  </a:lnTo>
                  <a:lnTo>
                    <a:pt x="249" y="1354"/>
                  </a:lnTo>
                  <a:lnTo>
                    <a:pt x="251" y="1354"/>
                  </a:lnTo>
                  <a:lnTo>
                    <a:pt x="255" y="1352"/>
                  </a:lnTo>
                  <a:lnTo>
                    <a:pt x="243" y="1345"/>
                  </a:lnTo>
                  <a:lnTo>
                    <a:pt x="241" y="1339"/>
                  </a:lnTo>
                  <a:lnTo>
                    <a:pt x="237" y="1327"/>
                  </a:lnTo>
                  <a:lnTo>
                    <a:pt x="227" y="1319"/>
                  </a:lnTo>
                  <a:lnTo>
                    <a:pt x="223" y="1315"/>
                  </a:lnTo>
                  <a:lnTo>
                    <a:pt x="223" y="1305"/>
                  </a:lnTo>
                  <a:lnTo>
                    <a:pt x="223" y="1303"/>
                  </a:lnTo>
                  <a:lnTo>
                    <a:pt x="214" y="1295"/>
                  </a:lnTo>
                  <a:lnTo>
                    <a:pt x="218" y="1288"/>
                  </a:lnTo>
                  <a:lnTo>
                    <a:pt x="225" y="1288"/>
                  </a:lnTo>
                  <a:lnTo>
                    <a:pt x="227" y="1284"/>
                  </a:lnTo>
                  <a:lnTo>
                    <a:pt x="235" y="1286"/>
                  </a:lnTo>
                  <a:lnTo>
                    <a:pt x="237" y="1286"/>
                  </a:lnTo>
                  <a:lnTo>
                    <a:pt x="237" y="1284"/>
                  </a:lnTo>
                  <a:lnTo>
                    <a:pt x="233" y="1282"/>
                  </a:lnTo>
                  <a:lnTo>
                    <a:pt x="229" y="1280"/>
                  </a:lnTo>
                  <a:lnTo>
                    <a:pt x="225" y="1278"/>
                  </a:lnTo>
                  <a:lnTo>
                    <a:pt x="225" y="1276"/>
                  </a:lnTo>
                  <a:lnTo>
                    <a:pt x="216" y="1270"/>
                  </a:lnTo>
                  <a:lnTo>
                    <a:pt x="212" y="1270"/>
                  </a:lnTo>
                  <a:lnTo>
                    <a:pt x="208" y="1276"/>
                  </a:lnTo>
                  <a:lnTo>
                    <a:pt x="204" y="1274"/>
                  </a:lnTo>
                  <a:lnTo>
                    <a:pt x="206" y="1278"/>
                  </a:lnTo>
                  <a:lnTo>
                    <a:pt x="204" y="1288"/>
                  </a:lnTo>
                  <a:lnTo>
                    <a:pt x="208" y="1290"/>
                  </a:lnTo>
                  <a:lnTo>
                    <a:pt x="206" y="1294"/>
                  </a:lnTo>
                  <a:lnTo>
                    <a:pt x="208" y="1299"/>
                  </a:lnTo>
                  <a:lnTo>
                    <a:pt x="212" y="1305"/>
                  </a:lnTo>
                  <a:lnTo>
                    <a:pt x="210" y="1305"/>
                  </a:lnTo>
                  <a:lnTo>
                    <a:pt x="206" y="1303"/>
                  </a:lnTo>
                  <a:lnTo>
                    <a:pt x="206" y="1311"/>
                  </a:lnTo>
                  <a:lnTo>
                    <a:pt x="204" y="1309"/>
                  </a:lnTo>
                  <a:lnTo>
                    <a:pt x="198" y="1305"/>
                  </a:lnTo>
                  <a:lnTo>
                    <a:pt x="190" y="1299"/>
                  </a:lnTo>
                  <a:lnTo>
                    <a:pt x="188" y="1301"/>
                  </a:lnTo>
                  <a:lnTo>
                    <a:pt x="183" y="1297"/>
                  </a:lnTo>
                  <a:lnTo>
                    <a:pt x="179" y="1295"/>
                  </a:lnTo>
                  <a:lnTo>
                    <a:pt x="177" y="1292"/>
                  </a:lnTo>
                  <a:lnTo>
                    <a:pt x="173" y="1288"/>
                  </a:lnTo>
                  <a:lnTo>
                    <a:pt x="169" y="1288"/>
                  </a:lnTo>
                  <a:lnTo>
                    <a:pt x="167" y="1282"/>
                  </a:lnTo>
                  <a:lnTo>
                    <a:pt x="165" y="1286"/>
                  </a:lnTo>
                  <a:lnTo>
                    <a:pt x="163" y="1290"/>
                  </a:lnTo>
                  <a:lnTo>
                    <a:pt x="159" y="1292"/>
                  </a:lnTo>
                  <a:lnTo>
                    <a:pt x="159" y="1290"/>
                  </a:lnTo>
                  <a:lnTo>
                    <a:pt x="161" y="1270"/>
                  </a:lnTo>
                  <a:lnTo>
                    <a:pt x="161" y="1266"/>
                  </a:lnTo>
                  <a:lnTo>
                    <a:pt x="161" y="1264"/>
                  </a:lnTo>
                  <a:lnTo>
                    <a:pt x="165" y="1268"/>
                  </a:lnTo>
                  <a:lnTo>
                    <a:pt x="169" y="1268"/>
                  </a:lnTo>
                  <a:lnTo>
                    <a:pt x="163" y="1260"/>
                  </a:lnTo>
                  <a:lnTo>
                    <a:pt x="161" y="1256"/>
                  </a:lnTo>
                  <a:lnTo>
                    <a:pt x="157" y="1252"/>
                  </a:lnTo>
                  <a:lnTo>
                    <a:pt x="153" y="1252"/>
                  </a:lnTo>
                  <a:lnTo>
                    <a:pt x="150" y="1239"/>
                  </a:lnTo>
                  <a:lnTo>
                    <a:pt x="138" y="1231"/>
                  </a:lnTo>
                  <a:lnTo>
                    <a:pt x="132" y="1227"/>
                  </a:lnTo>
                  <a:lnTo>
                    <a:pt x="122" y="1215"/>
                  </a:lnTo>
                  <a:lnTo>
                    <a:pt x="118" y="1209"/>
                  </a:lnTo>
                  <a:lnTo>
                    <a:pt x="115" y="1207"/>
                  </a:lnTo>
                  <a:lnTo>
                    <a:pt x="113" y="1203"/>
                  </a:lnTo>
                  <a:lnTo>
                    <a:pt x="105" y="1195"/>
                  </a:lnTo>
                  <a:lnTo>
                    <a:pt x="97" y="1188"/>
                  </a:lnTo>
                  <a:lnTo>
                    <a:pt x="93" y="1184"/>
                  </a:lnTo>
                  <a:lnTo>
                    <a:pt x="91" y="1180"/>
                  </a:lnTo>
                  <a:lnTo>
                    <a:pt x="93" y="1166"/>
                  </a:lnTo>
                  <a:lnTo>
                    <a:pt x="89" y="1156"/>
                  </a:lnTo>
                  <a:lnTo>
                    <a:pt x="83" y="1142"/>
                  </a:lnTo>
                  <a:lnTo>
                    <a:pt x="82" y="1135"/>
                  </a:lnTo>
                  <a:lnTo>
                    <a:pt x="82" y="1123"/>
                  </a:lnTo>
                  <a:lnTo>
                    <a:pt x="83" y="1117"/>
                  </a:lnTo>
                  <a:lnTo>
                    <a:pt x="87" y="1109"/>
                  </a:lnTo>
                  <a:lnTo>
                    <a:pt x="85" y="1093"/>
                  </a:lnTo>
                  <a:lnTo>
                    <a:pt x="82" y="1087"/>
                  </a:lnTo>
                  <a:lnTo>
                    <a:pt x="82" y="1080"/>
                  </a:lnTo>
                  <a:lnTo>
                    <a:pt x="74" y="1072"/>
                  </a:lnTo>
                  <a:lnTo>
                    <a:pt x="72" y="1068"/>
                  </a:lnTo>
                  <a:lnTo>
                    <a:pt x="64" y="1056"/>
                  </a:lnTo>
                  <a:lnTo>
                    <a:pt x="60" y="1052"/>
                  </a:lnTo>
                  <a:lnTo>
                    <a:pt x="56" y="1044"/>
                  </a:lnTo>
                  <a:lnTo>
                    <a:pt x="48" y="1038"/>
                  </a:lnTo>
                  <a:lnTo>
                    <a:pt x="33" y="1023"/>
                  </a:lnTo>
                  <a:lnTo>
                    <a:pt x="33" y="1021"/>
                  </a:lnTo>
                  <a:lnTo>
                    <a:pt x="33" y="1015"/>
                  </a:lnTo>
                  <a:lnTo>
                    <a:pt x="33" y="1009"/>
                  </a:lnTo>
                  <a:lnTo>
                    <a:pt x="29" y="1005"/>
                  </a:lnTo>
                  <a:lnTo>
                    <a:pt x="29" y="997"/>
                  </a:lnTo>
                  <a:lnTo>
                    <a:pt x="33" y="985"/>
                  </a:lnTo>
                  <a:lnTo>
                    <a:pt x="54" y="936"/>
                  </a:lnTo>
                  <a:lnTo>
                    <a:pt x="50" y="923"/>
                  </a:lnTo>
                  <a:lnTo>
                    <a:pt x="52" y="917"/>
                  </a:lnTo>
                  <a:lnTo>
                    <a:pt x="54" y="919"/>
                  </a:lnTo>
                  <a:lnTo>
                    <a:pt x="54" y="909"/>
                  </a:lnTo>
                  <a:lnTo>
                    <a:pt x="58" y="893"/>
                  </a:lnTo>
                  <a:lnTo>
                    <a:pt x="60" y="887"/>
                  </a:lnTo>
                  <a:lnTo>
                    <a:pt x="60" y="885"/>
                  </a:lnTo>
                  <a:lnTo>
                    <a:pt x="56" y="875"/>
                  </a:lnTo>
                  <a:lnTo>
                    <a:pt x="60" y="875"/>
                  </a:lnTo>
                  <a:lnTo>
                    <a:pt x="54" y="864"/>
                  </a:lnTo>
                  <a:lnTo>
                    <a:pt x="50" y="850"/>
                  </a:lnTo>
                  <a:lnTo>
                    <a:pt x="45" y="844"/>
                  </a:lnTo>
                  <a:lnTo>
                    <a:pt x="47" y="821"/>
                  </a:lnTo>
                  <a:lnTo>
                    <a:pt x="45" y="819"/>
                  </a:lnTo>
                  <a:lnTo>
                    <a:pt x="37" y="811"/>
                  </a:lnTo>
                  <a:lnTo>
                    <a:pt x="31" y="793"/>
                  </a:lnTo>
                  <a:lnTo>
                    <a:pt x="29" y="791"/>
                  </a:lnTo>
                  <a:lnTo>
                    <a:pt x="29" y="787"/>
                  </a:lnTo>
                  <a:lnTo>
                    <a:pt x="27" y="781"/>
                  </a:lnTo>
                  <a:lnTo>
                    <a:pt x="29" y="777"/>
                  </a:lnTo>
                  <a:lnTo>
                    <a:pt x="29" y="766"/>
                  </a:lnTo>
                  <a:lnTo>
                    <a:pt x="31" y="756"/>
                  </a:lnTo>
                  <a:lnTo>
                    <a:pt x="29" y="744"/>
                  </a:lnTo>
                  <a:lnTo>
                    <a:pt x="25" y="740"/>
                  </a:lnTo>
                  <a:lnTo>
                    <a:pt x="23" y="736"/>
                  </a:lnTo>
                  <a:lnTo>
                    <a:pt x="19" y="734"/>
                  </a:lnTo>
                  <a:lnTo>
                    <a:pt x="17" y="728"/>
                  </a:lnTo>
                  <a:lnTo>
                    <a:pt x="13" y="722"/>
                  </a:lnTo>
                  <a:lnTo>
                    <a:pt x="21" y="711"/>
                  </a:lnTo>
                  <a:lnTo>
                    <a:pt x="31" y="673"/>
                  </a:lnTo>
                  <a:lnTo>
                    <a:pt x="29" y="669"/>
                  </a:lnTo>
                  <a:lnTo>
                    <a:pt x="31" y="665"/>
                  </a:lnTo>
                  <a:lnTo>
                    <a:pt x="37" y="662"/>
                  </a:lnTo>
                  <a:lnTo>
                    <a:pt x="47" y="634"/>
                  </a:lnTo>
                  <a:lnTo>
                    <a:pt x="48" y="628"/>
                  </a:lnTo>
                  <a:lnTo>
                    <a:pt x="50" y="624"/>
                  </a:lnTo>
                  <a:lnTo>
                    <a:pt x="48" y="622"/>
                  </a:lnTo>
                  <a:lnTo>
                    <a:pt x="50" y="610"/>
                  </a:lnTo>
                  <a:lnTo>
                    <a:pt x="50" y="607"/>
                  </a:lnTo>
                  <a:lnTo>
                    <a:pt x="54" y="569"/>
                  </a:lnTo>
                  <a:lnTo>
                    <a:pt x="56" y="557"/>
                  </a:lnTo>
                  <a:lnTo>
                    <a:pt x="58" y="542"/>
                  </a:lnTo>
                  <a:lnTo>
                    <a:pt x="60" y="538"/>
                  </a:lnTo>
                  <a:lnTo>
                    <a:pt x="60" y="528"/>
                  </a:lnTo>
                  <a:lnTo>
                    <a:pt x="60" y="510"/>
                  </a:lnTo>
                  <a:lnTo>
                    <a:pt x="60" y="506"/>
                  </a:lnTo>
                  <a:lnTo>
                    <a:pt x="62" y="503"/>
                  </a:lnTo>
                  <a:lnTo>
                    <a:pt x="60" y="497"/>
                  </a:lnTo>
                  <a:lnTo>
                    <a:pt x="66" y="475"/>
                  </a:lnTo>
                  <a:lnTo>
                    <a:pt x="64" y="471"/>
                  </a:lnTo>
                  <a:lnTo>
                    <a:pt x="64" y="467"/>
                  </a:lnTo>
                  <a:lnTo>
                    <a:pt x="68" y="450"/>
                  </a:lnTo>
                  <a:lnTo>
                    <a:pt x="68" y="446"/>
                  </a:lnTo>
                  <a:lnTo>
                    <a:pt x="70" y="436"/>
                  </a:lnTo>
                  <a:lnTo>
                    <a:pt x="68" y="430"/>
                  </a:lnTo>
                  <a:lnTo>
                    <a:pt x="72" y="422"/>
                  </a:lnTo>
                  <a:lnTo>
                    <a:pt x="68" y="414"/>
                  </a:lnTo>
                  <a:lnTo>
                    <a:pt x="70" y="412"/>
                  </a:lnTo>
                  <a:lnTo>
                    <a:pt x="78" y="414"/>
                  </a:lnTo>
                  <a:lnTo>
                    <a:pt x="78" y="410"/>
                  </a:lnTo>
                  <a:lnTo>
                    <a:pt x="72" y="402"/>
                  </a:lnTo>
                  <a:lnTo>
                    <a:pt x="74" y="393"/>
                  </a:lnTo>
                  <a:lnTo>
                    <a:pt x="68" y="383"/>
                  </a:lnTo>
                  <a:lnTo>
                    <a:pt x="70" y="367"/>
                  </a:lnTo>
                  <a:lnTo>
                    <a:pt x="66" y="357"/>
                  </a:lnTo>
                  <a:lnTo>
                    <a:pt x="74" y="349"/>
                  </a:lnTo>
                  <a:lnTo>
                    <a:pt x="68" y="334"/>
                  </a:lnTo>
                  <a:lnTo>
                    <a:pt x="66" y="330"/>
                  </a:lnTo>
                  <a:lnTo>
                    <a:pt x="68" y="328"/>
                  </a:lnTo>
                  <a:lnTo>
                    <a:pt x="78" y="334"/>
                  </a:lnTo>
                  <a:lnTo>
                    <a:pt x="83" y="338"/>
                  </a:lnTo>
                  <a:lnTo>
                    <a:pt x="85" y="336"/>
                  </a:lnTo>
                  <a:lnTo>
                    <a:pt x="82" y="330"/>
                  </a:lnTo>
                  <a:lnTo>
                    <a:pt x="89" y="330"/>
                  </a:lnTo>
                  <a:lnTo>
                    <a:pt x="93" y="334"/>
                  </a:lnTo>
                  <a:lnTo>
                    <a:pt x="105" y="332"/>
                  </a:lnTo>
                  <a:lnTo>
                    <a:pt x="107" y="328"/>
                  </a:lnTo>
                  <a:lnTo>
                    <a:pt x="115" y="328"/>
                  </a:lnTo>
                  <a:lnTo>
                    <a:pt x="115" y="332"/>
                  </a:lnTo>
                </a:path>
              </a:pathLst>
            </a:cu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3498" name="Group 300"/>
            <p:cNvGrpSpPr>
              <a:grpSpLocks/>
            </p:cNvGrpSpPr>
            <p:nvPr/>
          </p:nvGrpSpPr>
          <p:grpSpPr bwMode="auto">
            <a:xfrm>
              <a:off x="2919413" y="958850"/>
              <a:ext cx="1263650" cy="361950"/>
              <a:chOff x="1395095" y="976001"/>
              <a:chExt cx="1263650" cy="361950"/>
            </a:xfrm>
          </p:grpSpPr>
          <p:sp>
            <p:nvSpPr>
              <p:cNvPr id="12303" name="Rectangle 8204"/>
              <p:cNvSpPr>
                <a:spLocks noChangeArrowheads="1"/>
              </p:cNvSpPr>
              <p:nvPr/>
            </p:nvSpPr>
            <p:spPr bwMode="auto">
              <a:xfrm>
                <a:off x="1395095" y="976001"/>
                <a:ext cx="1263650" cy="361950"/>
              </a:xfrm>
              <a:prstGeom prst="rect">
                <a:avLst/>
              </a:prstGeom>
              <a:solidFill>
                <a:srgbClr val="CECBE3"/>
              </a:solidFill>
              <a:ln w="9525" algn="ctr">
                <a:solidFill>
                  <a:srgbClr val="646698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305" name="TextBox 8206"/>
              <p:cNvSpPr txBox="1">
                <a:spLocks noChangeArrowheads="1"/>
              </p:cNvSpPr>
              <p:nvPr/>
            </p:nvSpPr>
            <p:spPr bwMode="auto">
              <a:xfrm>
                <a:off x="1431607" y="1034739"/>
                <a:ext cx="1174750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REGION 1</a:t>
                </a:r>
              </a:p>
            </p:txBody>
          </p:sp>
        </p:grpSp>
        <p:sp>
          <p:nvSpPr>
            <p:cNvPr id="12350" name="Shape 8272"/>
            <p:cNvSpPr>
              <a:spLocks/>
            </p:cNvSpPr>
            <p:nvPr/>
          </p:nvSpPr>
          <p:spPr bwMode="auto">
            <a:xfrm>
              <a:off x="4776788" y="1295401"/>
              <a:ext cx="2330450" cy="1903413"/>
            </a:xfrm>
            <a:custGeom>
              <a:avLst/>
              <a:gdLst>
                <a:gd name="T0" fmla="*/ 2147483647 w 1468"/>
                <a:gd name="T1" fmla="*/ 2147483647 h 1199"/>
                <a:gd name="T2" fmla="*/ 2147483647 w 1468"/>
                <a:gd name="T3" fmla="*/ 2147483647 h 1199"/>
                <a:gd name="T4" fmla="*/ 2147483647 w 1468"/>
                <a:gd name="T5" fmla="*/ 2147483647 h 1199"/>
                <a:gd name="T6" fmla="*/ 2147483647 w 1468"/>
                <a:gd name="T7" fmla="*/ 2147483647 h 1199"/>
                <a:gd name="T8" fmla="*/ 2147483647 w 1468"/>
                <a:gd name="T9" fmla="*/ 2147483647 h 1199"/>
                <a:gd name="T10" fmla="*/ 2147483647 w 1468"/>
                <a:gd name="T11" fmla="*/ 2147483647 h 1199"/>
                <a:gd name="T12" fmla="*/ 2147483647 w 1468"/>
                <a:gd name="T13" fmla="*/ 2147483647 h 1199"/>
                <a:gd name="T14" fmla="*/ 2147483647 w 1468"/>
                <a:gd name="T15" fmla="*/ 2147483647 h 1199"/>
                <a:gd name="T16" fmla="*/ 2147483647 w 1468"/>
                <a:gd name="T17" fmla="*/ 2147483647 h 1199"/>
                <a:gd name="T18" fmla="*/ 2147483647 w 1468"/>
                <a:gd name="T19" fmla="*/ 2147483647 h 1199"/>
                <a:gd name="T20" fmla="*/ 2147483647 w 1468"/>
                <a:gd name="T21" fmla="*/ 2147483647 h 1199"/>
                <a:gd name="T22" fmla="*/ 2147483647 w 1468"/>
                <a:gd name="T23" fmla="*/ 2147483647 h 1199"/>
                <a:gd name="T24" fmla="*/ 2147483647 w 1468"/>
                <a:gd name="T25" fmla="*/ 2147483647 h 1199"/>
                <a:gd name="T26" fmla="*/ 2147483647 w 1468"/>
                <a:gd name="T27" fmla="*/ 2147483647 h 1199"/>
                <a:gd name="T28" fmla="*/ 2147483647 w 1468"/>
                <a:gd name="T29" fmla="*/ 2147483647 h 1199"/>
                <a:gd name="T30" fmla="*/ 2147483647 w 1468"/>
                <a:gd name="T31" fmla="*/ 2147483647 h 1199"/>
                <a:gd name="T32" fmla="*/ 2147483647 w 1468"/>
                <a:gd name="T33" fmla="*/ 2147483647 h 1199"/>
                <a:gd name="T34" fmla="*/ 2147483647 w 1468"/>
                <a:gd name="T35" fmla="*/ 2147483647 h 1199"/>
                <a:gd name="T36" fmla="*/ 2147483647 w 1468"/>
                <a:gd name="T37" fmla="*/ 2147483647 h 1199"/>
                <a:gd name="T38" fmla="*/ 2147483647 w 1468"/>
                <a:gd name="T39" fmla="*/ 2147483647 h 1199"/>
                <a:gd name="T40" fmla="*/ 2147483647 w 1468"/>
                <a:gd name="T41" fmla="*/ 2147483647 h 1199"/>
                <a:gd name="T42" fmla="*/ 2147483647 w 1468"/>
                <a:gd name="T43" fmla="*/ 2147483647 h 1199"/>
                <a:gd name="T44" fmla="*/ 2147483647 w 1468"/>
                <a:gd name="T45" fmla="*/ 0 h 1199"/>
                <a:gd name="T46" fmla="*/ 2147483647 w 1468"/>
                <a:gd name="T47" fmla="*/ 2147483647 h 1199"/>
                <a:gd name="T48" fmla="*/ 2147483647 w 1468"/>
                <a:gd name="T49" fmla="*/ 2147483647 h 1199"/>
                <a:gd name="T50" fmla="*/ 2147483647 w 1468"/>
                <a:gd name="T51" fmla="*/ 2147483647 h 1199"/>
                <a:gd name="T52" fmla="*/ 2147483647 w 1468"/>
                <a:gd name="T53" fmla="*/ 2147483647 h 1199"/>
                <a:gd name="T54" fmla="*/ 2147483647 w 1468"/>
                <a:gd name="T55" fmla="*/ 2147483647 h 1199"/>
                <a:gd name="T56" fmla="*/ 2147483647 w 1468"/>
                <a:gd name="T57" fmla="*/ 2147483647 h 1199"/>
                <a:gd name="T58" fmla="*/ 2147483647 w 1468"/>
                <a:gd name="T59" fmla="*/ 2147483647 h 1199"/>
                <a:gd name="T60" fmla="*/ 2147483647 w 1468"/>
                <a:gd name="T61" fmla="*/ 2147483647 h 1199"/>
                <a:gd name="T62" fmla="*/ 2147483647 w 1468"/>
                <a:gd name="T63" fmla="*/ 2147483647 h 1199"/>
                <a:gd name="T64" fmla="*/ 2147483647 w 1468"/>
                <a:gd name="T65" fmla="*/ 2147483647 h 1199"/>
                <a:gd name="T66" fmla="*/ 2147483647 w 1468"/>
                <a:gd name="T67" fmla="*/ 2147483647 h 1199"/>
                <a:gd name="T68" fmla="*/ 2147483647 w 1468"/>
                <a:gd name="T69" fmla="*/ 2147483647 h 1199"/>
                <a:gd name="T70" fmla="*/ 2147483647 w 1468"/>
                <a:gd name="T71" fmla="*/ 2147483647 h 1199"/>
                <a:gd name="T72" fmla="*/ 2147483647 w 1468"/>
                <a:gd name="T73" fmla="*/ 2147483647 h 1199"/>
                <a:gd name="T74" fmla="*/ 2147483647 w 1468"/>
                <a:gd name="T75" fmla="*/ 2147483647 h 1199"/>
                <a:gd name="T76" fmla="*/ 2147483647 w 1468"/>
                <a:gd name="T77" fmla="*/ 2147483647 h 1199"/>
                <a:gd name="T78" fmla="*/ 2147483647 w 1468"/>
                <a:gd name="T79" fmla="*/ 2147483647 h 1199"/>
                <a:gd name="T80" fmla="*/ 2147483647 w 1468"/>
                <a:gd name="T81" fmla="*/ 2147483647 h 1199"/>
                <a:gd name="T82" fmla="*/ 2147483647 w 1468"/>
                <a:gd name="T83" fmla="*/ 2147483647 h 1199"/>
                <a:gd name="T84" fmla="*/ 2147483647 w 1468"/>
                <a:gd name="T85" fmla="*/ 2147483647 h 1199"/>
                <a:gd name="T86" fmla="*/ 2147483647 w 1468"/>
                <a:gd name="T87" fmla="*/ 2147483647 h 1199"/>
                <a:gd name="T88" fmla="*/ 2147483647 w 1468"/>
                <a:gd name="T89" fmla="*/ 2147483647 h 1199"/>
                <a:gd name="T90" fmla="*/ 2147483647 w 1468"/>
                <a:gd name="T91" fmla="*/ 2147483647 h 1199"/>
                <a:gd name="T92" fmla="*/ 2147483647 w 1468"/>
                <a:gd name="T93" fmla="*/ 2147483647 h 1199"/>
                <a:gd name="T94" fmla="*/ 2147483647 w 1468"/>
                <a:gd name="T95" fmla="*/ 2147483647 h 1199"/>
                <a:gd name="T96" fmla="*/ 2147483647 w 1468"/>
                <a:gd name="T97" fmla="*/ 2147483647 h 1199"/>
                <a:gd name="T98" fmla="*/ 2147483647 w 1468"/>
                <a:gd name="T99" fmla="*/ 2147483647 h 1199"/>
                <a:gd name="T100" fmla="*/ 2147483647 w 1468"/>
                <a:gd name="T101" fmla="*/ 2147483647 h 1199"/>
                <a:gd name="T102" fmla="*/ 2147483647 w 1468"/>
                <a:gd name="T103" fmla="*/ 2147483647 h 1199"/>
                <a:gd name="T104" fmla="*/ 2147483647 w 1468"/>
                <a:gd name="T105" fmla="*/ 2147483647 h 1199"/>
                <a:gd name="T106" fmla="*/ 2147483647 w 1468"/>
                <a:gd name="T107" fmla="*/ 2147483647 h 1199"/>
                <a:gd name="T108" fmla="*/ 2147483647 w 1468"/>
                <a:gd name="T109" fmla="*/ 2147483647 h 1199"/>
                <a:gd name="T110" fmla="*/ 2147483647 w 1468"/>
                <a:gd name="T111" fmla="*/ 2147483647 h 1199"/>
                <a:gd name="T112" fmla="*/ 2147483647 w 1468"/>
                <a:gd name="T113" fmla="*/ 2147483647 h 1199"/>
                <a:gd name="T114" fmla="*/ 2147483647 w 1468"/>
                <a:gd name="T115" fmla="*/ 2147483647 h 1199"/>
                <a:gd name="T116" fmla="*/ 2147483647 w 1468"/>
                <a:gd name="T117" fmla="*/ 2147483647 h 119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68"/>
                <a:gd name="T178" fmla="*/ 0 h 1199"/>
                <a:gd name="T179" fmla="*/ 1468 w 1468"/>
                <a:gd name="T180" fmla="*/ 1199 h 119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68" h="1199">
                  <a:moveTo>
                    <a:pt x="1276" y="687"/>
                  </a:moveTo>
                  <a:lnTo>
                    <a:pt x="1274" y="681"/>
                  </a:lnTo>
                  <a:lnTo>
                    <a:pt x="1276" y="671"/>
                  </a:lnTo>
                  <a:lnTo>
                    <a:pt x="1272" y="663"/>
                  </a:lnTo>
                  <a:lnTo>
                    <a:pt x="1274" y="659"/>
                  </a:lnTo>
                  <a:lnTo>
                    <a:pt x="1276" y="650"/>
                  </a:lnTo>
                  <a:lnTo>
                    <a:pt x="1270" y="646"/>
                  </a:lnTo>
                  <a:lnTo>
                    <a:pt x="1256" y="628"/>
                  </a:lnTo>
                  <a:lnTo>
                    <a:pt x="1247" y="624"/>
                  </a:lnTo>
                  <a:lnTo>
                    <a:pt x="1247" y="612"/>
                  </a:lnTo>
                  <a:lnTo>
                    <a:pt x="1241" y="602"/>
                  </a:lnTo>
                  <a:lnTo>
                    <a:pt x="1249" y="599"/>
                  </a:lnTo>
                  <a:lnTo>
                    <a:pt x="1249" y="557"/>
                  </a:lnTo>
                  <a:lnTo>
                    <a:pt x="1282" y="557"/>
                  </a:lnTo>
                  <a:lnTo>
                    <a:pt x="1305" y="557"/>
                  </a:lnTo>
                  <a:lnTo>
                    <a:pt x="1309" y="528"/>
                  </a:lnTo>
                  <a:lnTo>
                    <a:pt x="1307" y="506"/>
                  </a:lnTo>
                  <a:lnTo>
                    <a:pt x="1307" y="477"/>
                  </a:lnTo>
                  <a:lnTo>
                    <a:pt x="1309" y="469"/>
                  </a:lnTo>
                  <a:lnTo>
                    <a:pt x="1326" y="467"/>
                  </a:lnTo>
                  <a:lnTo>
                    <a:pt x="1326" y="436"/>
                  </a:lnTo>
                  <a:lnTo>
                    <a:pt x="1326" y="396"/>
                  </a:lnTo>
                  <a:lnTo>
                    <a:pt x="1309" y="394"/>
                  </a:lnTo>
                  <a:lnTo>
                    <a:pt x="1309" y="375"/>
                  </a:lnTo>
                  <a:lnTo>
                    <a:pt x="1307" y="330"/>
                  </a:lnTo>
                  <a:lnTo>
                    <a:pt x="1319" y="316"/>
                  </a:lnTo>
                  <a:lnTo>
                    <a:pt x="1311" y="308"/>
                  </a:lnTo>
                  <a:lnTo>
                    <a:pt x="1313" y="302"/>
                  </a:lnTo>
                  <a:lnTo>
                    <a:pt x="1319" y="298"/>
                  </a:lnTo>
                  <a:lnTo>
                    <a:pt x="1321" y="290"/>
                  </a:lnTo>
                  <a:lnTo>
                    <a:pt x="1319" y="288"/>
                  </a:lnTo>
                  <a:lnTo>
                    <a:pt x="1307" y="284"/>
                  </a:lnTo>
                  <a:lnTo>
                    <a:pt x="1299" y="286"/>
                  </a:lnTo>
                  <a:lnTo>
                    <a:pt x="1295" y="292"/>
                  </a:lnTo>
                  <a:lnTo>
                    <a:pt x="1282" y="298"/>
                  </a:lnTo>
                  <a:lnTo>
                    <a:pt x="1274" y="296"/>
                  </a:lnTo>
                  <a:lnTo>
                    <a:pt x="1268" y="302"/>
                  </a:lnTo>
                  <a:lnTo>
                    <a:pt x="1245" y="308"/>
                  </a:lnTo>
                  <a:lnTo>
                    <a:pt x="1239" y="308"/>
                  </a:lnTo>
                  <a:lnTo>
                    <a:pt x="1225" y="314"/>
                  </a:lnTo>
                  <a:lnTo>
                    <a:pt x="1208" y="316"/>
                  </a:lnTo>
                  <a:lnTo>
                    <a:pt x="1196" y="310"/>
                  </a:lnTo>
                  <a:lnTo>
                    <a:pt x="1192" y="314"/>
                  </a:lnTo>
                  <a:lnTo>
                    <a:pt x="1190" y="308"/>
                  </a:lnTo>
                  <a:lnTo>
                    <a:pt x="1198" y="300"/>
                  </a:lnTo>
                  <a:lnTo>
                    <a:pt x="1219" y="288"/>
                  </a:lnTo>
                  <a:lnTo>
                    <a:pt x="1223" y="284"/>
                  </a:lnTo>
                  <a:lnTo>
                    <a:pt x="1239" y="275"/>
                  </a:lnTo>
                  <a:lnTo>
                    <a:pt x="1247" y="267"/>
                  </a:lnTo>
                  <a:lnTo>
                    <a:pt x="1258" y="259"/>
                  </a:lnTo>
                  <a:lnTo>
                    <a:pt x="1297" y="224"/>
                  </a:lnTo>
                  <a:lnTo>
                    <a:pt x="1315" y="210"/>
                  </a:lnTo>
                  <a:lnTo>
                    <a:pt x="1344" y="196"/>
                  </a:lnTo>
                  <a:lnTo>
                    <a:pt x="1371" y="188"/>
                  </a:lnTo>
                  <a:lnTo>
                    <a:pt x="1420" y="167"/>
                  </a:lnTo>
                  <a:lnTo>
                    <a:pt x="1428" y="163"/>
                  </a:lnTo>
                  <a:lnTo>
                    <a:pt x="1437" y="159"/>
                  </a:lnTo>
                  <a:lnTo>
                    <a:pt x="1429" y="157"/>
                  </a:lnTo>
                  <a:lnTo>
                    <a:pt x="1410" y="157"/>
                  </a:lnTo>
                  <a:lnTo>
                    <a:pt x="1402" y="161"/>
                  </a:lnTo>
                  <a:lnTo>
                    <a:pt x="1393" y="155"/>
                  </a:lnTo>
                  <a:lnTo>
                    <a:pt x="1383" y="147"/>
                  </a:lnTo>
                  <a:lnTo>
                    <a:pt x="1373" y="145"/>
                  </a:lnTo>
                  <a:lnTo>
                    <a:pt x="1367" y="147"/>
                  </a:lnTo>
                  <a:lnTo>
                    <a:pt x="1350" y="147"/>
                  </a:lnTo>
                  <a:lnTo>
                    <a:pt x="1344" y="149"/>
                  </a:lnTo>
                  <a:lnTo>
                    <a:pt x="1336" y="145"/>
                  </a:lnTo>
                  <a:lnTo>
                    <a:pt x="1323" y="149"/>
                  </a:lnTo>
                  <a:lnTo>
                    <a:pt x="1313" y="131"/>
                  </a:lnTo>
                  <a:lnTo>
                    <a:pt x="1307" y="129"/>
                  </a:lnTo>
                  <a:lnTo>
                    <a:pt x="1295" y="137"/>
                  </a:lnTo>
                  <a:lnTo>
                    <a:pt x="1288" y="139"/>
                  </a:lnTo>
                  <a:lnTo>
                    <a:pt x="1276" y="149"/>
                  </a:lnTo>
                  <a:lnTo>
                    <a:pt x="1258" y="153"/>
                  </a:lnTo>
                  <a:lnTo>
                    <a:pt x="1245" y="151"/>
                  </a:lnTo>
                  <a:lnTo>
                    <a:pt x="1245" y="147"/>
                  </a:lnTo>
                  <a:lnTo>
                    <a:pt x="1235" y="147"/>
                  </a:lnTo>
                  <a:lnTo>
                    <a:pt x="1231" y="137"/>
                  </a:lnTo>
                  <a:lnTo>
                    <a:pt x="1225" y="137"/>
                  </a:lnTo>
                  <a:lnTo>
                    <a:pt x="1218" y="135"/>
                  </a:lnTo>
                  <a:lnTo>
                    <a:pt x="1216" y="133"/>
                  </a:lnTo>
                  <a:lnTo>
                    <a:pt x="1206" y="131"/>
                  </a:lnTo>
                  <a:lnTo>
                    <a:pt x="1204" y="127"/>
                  </a:lnTo>
                  <a:lnTo>
                    <a:pt x="1206" y="124"/>
                  </a:lnTo>
                  <a:lnTo>
                    <a:pt x="1196" y="118"/>
                  </a:lnTo>
                  <a:lnTo>
                    <a:pt x="1179" y="120"/>
                  </a:lnTo>
                  <a:lnTo>
                    <a:pt x="1179" y="131"/>
                  </a:lnTo>
                  <a:lnTo>
                    <a:pt x="1171" y="133"/>
                  </a:lnTo>
                  <a:lnTo>
                    <a:pt x="1163" y="122"/>
                  </a:lnTo>
                  <a:lnTo>
                    <a:pt x="1163" y="112"/>
                  </a:lnTo>
                  <a:lnTo>
                    <a:pt x="1157" y="108"/>
                  </a:lnTo>
                  <a:lnTo>
                    <a:pt x="1142" y="108"/>
                  </a:lnTo>
                  <a:lnTo>
                    <a:pt x="1142" y="102"/>
                  </a:lnTo>
                  <a:lnTo>
                    <a:pt x="1148" y="102"/>
                  </a:lnTo>
                  <a:lnTo>
                    <a:pt x="1148" y="96"/>
                  </a:lnTo>
                  <a:lnTo>
                    <a:pt x="1136" y="96"/>
                  </a:lnTo>
                  <a:lnTo>
                    <a:pt x="1114" y="86"/>
                  </a:lnTo>
                  <a:lnTo>
                    <a:pt x="1105" y="88"/>
                  </a:lnTo>
                  <a:lnTo>
                    <a:pt x="1095" y="86"/>
                  </a:lnTo>
                  <a:lnTo>
                    <a:pt x="1072" y="92"/>
                  </a:lnTo>
                  <a:lnTo>
                    <a:pt x="1070" y="96"/>
                  </a:lnTo>
                  <a:lnTo>
                    <a:pt x="1041" y="102"/>
                  </a:lnTo>
                  <a:lnTo>
                    <a:pt x="1039" y="90"/>
                  </a:lnTo>
                  <a:lnTo>
                    <a:pt x="1033" y="86"/>
                  </a:lnTo>
                  <a:lnTo>
                    <a:pt x="1006" y="84"/>
                  </a:lnTo>
                  <a:lnTo>
                    <a:pt x="998" y="86"/>
                  </a:lnTo>
                  <a:lnTo>
                    <a:pt x="996" y="80"/>
                  </a:lnTo>
                  <a:lnTo>
                    <a:pt x="988" y="76"/>
                  </a:lnTo>
                  <a:lnTo>
                    <a:pt x="982" y="78"/>
                  </a:lnTo>
                  <a:lnTo>
                    <a:pt x="963" y="74"/>
                  </a:lnTo>
                  <a:lnTo>
                    <a:pt x="955" y="69"/>
                  </a:lnTo>
                  <a:lnTo>
                    <a:pt x="955" y="47"/>
                  </a:lnTo>
                  <a:lnTo>
                    <a:pt x="951" y="37"/>
                  </a:lnTo>
                  <a:lnTo>
                    <a:pt x="945" y="4"/>
                  </a:lnTo>
                  <a:lnTo>
                    <a:pt x="934" y="0"/>
                  </a:lnTo>
                  <a:lnTo>
                    <a:pt x="924" y="2"/>
                  </a:lnTo>
                  <a:lnTo>
                    <a:pt x="912" y="0"/>
                  </a:lnTo>
                  <a:lnTo>
                    <a:pt x="912" y="43"/>
                  </a:lnTo>
                  <a:lnTo>
                    <a:pt x="901" y="43"/>
                  </a:lnTo>
                  <a:lnTo>
                    <a:pt x="799" y="43"/>
                  </a:lnTo>
                  <a:lnTo>
                    <a:pt x="720" y="43"/>
                  </a:lnTo>
                  <a:lnTo>
                    <a:pt x="656" y="43"/>
                  </a:lnTo>
                  <a:lnTo>
                    <a:pt x="556" y="43"/>
                  </a:lnTo>
                  <a:lnTo>
                    <a:pt x="508" y="45"/>
                  </a:lnTo>
                  <a:lnTo>
                    <a:pt x="447" y="45"/>
                  </a:lnTo>
                  <a:lnTo>
                    <a:pt x="327" y="45"/>
                  </a:lnTo>
                  <a:lnTo>
                    <a:pt x="278" y="45"/>
                  </a:lnTo>
                  <a:lnTo>
                    <a:pt x="193" y="45"/>
                  </a:lnTo>
                  <a:lnTo>
                    <a:pt x="90" y="45"/>
                  </a:lnTo>
                  <a:lnTo>
                    <a:pt x="90" y="88"/>
                  </a:lnTo>
                  <a:lnTo>
                    <a:pt x="92" y="116"/>
                  </a:lnTo>
                  <a:lnTo>
                    <a:pt x="90" y="165"/>
                  </a:lnTo>
                  <a:lnTo>
                    <a:pt x="90" y="233"/>
                  </a:lnTo>
                  <a:lnTo>
                    <a:pt x="92" y="241"/>
                  </a:lnTo>
                  <a:lnTo>
                    <a:pt x="127" y="241"/>
                  </a:lnTo>
                  <a:lnTo>
                    <a:pt x="179" y="241"/>
                  </a:lnTo>
                  <a:lnTo>
                    <a:pt x="185" y="241"/>
                  </a:lnTo>
                  <a:lnTo>
                    <a:pt x="187" y="283"/>
                  </a:lnTo>
                  <a:lnTo>
                    <a:pt x="167" y="283"/>
                  </a:lnTo>
                  <a:lnTo>
                    <a:pt x="167" y="322"/>
                  </a:lnTo>
                  <a:lnTo>
                    <a:pt x="197" y="322"/>
                  </a:lnTo>
                  <a:lnTo>
                    <a:pt x="197" y="363"/>
                  </a:lnTo>
                  <a:lnTo>
                    <a:pt x="189" y="363"/>
                  </a:lnTo>
                  <a:lnTo>
                    <a:pt x="92" y="365"/>
                  </a:lnTo>
                  <a:lnTo>
                    <a:pt x="92" y="404"/>
                  </a:lnTo>
                  <a:lnTo>
                    <a:pt x="92" y="410"/>
                  </a:lnTo>
                  <a:lnTo>
                    <a:pt x="92" y="489"/>
                  </a:lnTo>
                  <a:lnTo>
                    <a:pt x="92" y="512"/>
                  </a:lnTo>
                  <a:lnTo>
                    <a:pt x="0" y="512"/>
                  </a:lnTo>
                  <a:lnTo>
                    <a:pt x="2" y="685"/>
                  </a:lnTo>
                  <a:lnTo>
                    <a:pt x="12" y="691"/>
                  </a:lnTo>
                  <a:lnTo>
                    <a:pt x="16" y="793"/>
                  </a:lnTo>
                  <a:lnTo>
                    <a:pt x="35" y="793"/>
                  </a:lnTo>
                  <a:lnTo>
                    <a:pt x="90" y="793"/>
                  </a:lnTo>
                  <a:lnTo>
                    <a:pt x="92" y="864"/>
                  </a:lnTo>
                  <a:lnTo>
                    <a:pt x="152" y="864"/>
                  </a:lnTo>
                  <a:lnTo>
                    <a:pt x="158" y="864"/>
                  </a:lnTo>
                  <a:lnTo>
                    <a:pt x="156" y="897"/>
                  </a:lnTo>
                  <a:lnTo>
                    <a:pt x="158" y="924"/>
                  </a:lnTo>
                  <a:lnTo>
                    <a:pt x="218" y="926"/>
                  </a:lnTo>
                  <a:lnTo>
                    <a:pt x="218" y="864"/>
                  </a:lnTo>
                  <a:lnTo>
                    <a:pt x="274" y="864"/>
                  </a:lnTo>
                  <a:lnTo>
                    <a:pt x="276" y="893"/>
                  </a:lnTo>
                  <a:lnTo>
                    <a:pt x="284" y="895"/>
                  </a:lnTo>
                  <a:lnTo>
                    <a:pt x="282" y="895"/>
                  </a:lnTo>
                  <a:lnTo>
                    <a:pt x="282" y="934"/>
                  </a:lnTo>
                  <a:lnTo>
                    <a:pt x="337" y="934"/>
                  </a:lnTo>
                  <a:lnTo>
                    <a:pt x="348" y="934"/>
                  </a:lnTo>
                  <a:lnTo>
                    <a:pt x="350" y="981"/>
                  </a:lnTo>
                  <a:lnTo>
                    <a:pt x="274" y="981"/>
                  </a:lnTo>
                  <a:lnTo>
                    <a:pt x="274" y="1011"/>
                  </a:lnTo>
                  <a:lnTo>
                    <a:pt x="274" y="1017"/>
                  </a:lnTo>
                  <a:lnTo>
                    <a:pt x="274" y="1046"/>
                  </a:lnTo>
                  <a:lnTo>
                    <a:pt x="274" y="1058"/>
                  </a:lnTo>
                  <a:lnTo>
                    <a:pt x="276" y="1097"/>
                  </a:lnTo>
                  <a:lnTo>
                    <a:pt x="337" y="1097"/>
                  </a:lnTo>
                  <a:lnTo>
                    <a:pt x="344" y="1097"/>
                  </a:lnTo>
                  <a:lnTo>
                    <a:pt x="397" y="1097"/>
                  </a:lnTo>
                  <a:lnTo>
                    <a:pt x="399" y="1097"/>
                  </a:lnTo>
                  <a:lnTo>
                    <a:pt x="449" y="1097"/>
                  </a:lnTo>
                  <a:lnTo>
                    <a:pt x="449" y="1148"/>
                  </a:lnTo>
                  <a:lnTo>
                    <a:pt x="451" y="1148"/>
                  </a:lnTo>
                  <a:lnTo>
                    <a:pt x="502" y="1148"/>
                  </a:lnTo>
                  <a:lnTo>
                    <a:pt x="504" y="1148"/>
                  </a:lnTo>
                  <a:lnTo>
                    <a:pt x="552" y="1148"/>
                  </a:lnTo>
                  <a:lnTo>
                    <a:pt x="554" y="1148"/>
                  </a:lnTo>
                  <a:lnTo>
                    <a:pt x="554" y="1199"/>
                  </a:lnTo>
                  <a:lnTo>
                    <a:pt x="605" y="1199"/>
                  </a:lnTo>
                  <a:lnTo>
                    <a:pt x="607" y="1189"/>
                  </a:lnTo>
                  <a:lnTo>
                    <a:pt x="605" y="1148"/>
                  </a:lnTo>
                  <a:lnTo>
                    <a:pt x="657" y="1150"/>
                  </a:lnTo>
                  <a:lnTo>
                    <a:pt x="657" y="1140"/>
                  </a:lnTo>
                  <a:lnTo>
                    <a:pt x="656" y="1097"/>
                  </a:lnTo>
                  <a:lnTo>
                    <a:pt x="667" y="1097"/>
                  </a:lnTo>
                  <a:lnTo>
                    <a:pt x="708" y="1097"/>
                  </a:lnTo>
                  <a:lnTo>
                    <a:pt x="710" y="1140"/>
                  </a:lnTo>
                  <a:lnTo>
                    <a:pt x="710" y="1150"/>
                  </a:lnTo>
                  <a:lnTo>
                    <a:pt x="747" y="1148"/>
                  </a:lnTo>
                  <a:lnTo>
                    <a:pt x="761" y="1148"/>
                  </a:lnTo>
                  <a:lnTo>
                    <a:pt x="761" y="1097"/>
                  </a:lnTo>
                  <a:lnTo>
                    <a:pt x="794" y="1097"/>
                  </a:lnTo>
                  <a:lnTo>
                    <a:pt x="813" y="1097"/>
                  </a:lnTo>
                  <a:lnTo>
                    <a:pt x="834" y="1097"/>
                  </a:lnTo>
                  <a:lnTo>
                    <a:pt x="854" y="1097"/>
                  </a:lnTo>
                  <a:lnTo>
                    <a:pt x="897" y="1095"/>
                  </a:lnTo>
                  <a:lnTo>
                    <a:pt x="891" y="1087"/>
                  </a:lnTo>
                  <a:lnTo>
                    <a:pt x="893" y="1081"/>
                  </a:lnTo>
                  <a:lnTo>
                    <a:pt x="891" y="1075"/>
                  </a:lnTo>
                  <a:lnTo>
                    <a:pt x="879" y="1066"/>
                  </a:lnTo>
                  <a:lnTo>
                    <a:pt x="912" y="1064"/>
                  </a:lnTo>
                  <a:lnTo>
                    <a:pt x="908" y="1026"/>
                  </a:lnTo>
                  <a:lnTo>
                    <a:pt x="936" y="1026"/>
                  </a:lnTo>
                  <a:lnTo>
                    <a:pt x="963" y="1028"/>
                  </a:lnTo>
                  <a:lnTo>
                    <a:pt x="976" y="1028"/>
                  </a:lnTo>
                  <a:lnTo>
                    <a:pt x="998" y="1026"/>
                  </a:lnTo>
                  <a:lnTo>
                    <a:pt x="1002" y="1050"/>
                  </a:lnTo>
                  <a:lnTo>
                    <a:pt x="1002" y="1081"/>
                  </a:lnTo>
                  <a:lnTo>
                    <a:pt x="1043" y="1081"/>
                  </a:lnTo>
                  <a:lnTo>
                    <a:pt x="1043" y="1064"/>
                  </a:lnTo>
                  <a:lnTo>
                    <a:pt x="1079" y="1064"/>
                  </a:lnTo>
                  <a:lnTo>
                    <a:pt x="1079" y="1052"/>
                  </a:lnTo>
                  <a:lnTo>
                    <a:pt x="1078" y="1026"/>
                  </a:lnTo>
                  <a:lnTo>
                    <a:pt x="1105" y="1026"/>
                  </a:lnTo>
                  <a:lnTo>
                    <a:pt x="1142" y="1024"/>
                  </a:lnTo>
                  <a:lnTo>
                    <a:pt x="1148" y="1026"/>
                  </a:lnTo>
                  <a:lnTo>
                    <a:pt x="1175" y="1024"/>
                  </a:lnTo>
                  <a:lnTo>
                    <a:pt x="1188" y="1024"/>
                  </a:lnTo>
                  <a:lnTo>
                    <a:pt x="1212" y="1024"/>
                  </a:lnTo>
                  <a:lnTo>
                    <a:pt x="1212" y="1060"/>
                  </a:lnTo>
                  <a:lnTo>
                    <a:pt x="1212" y="1066"/>
                  </a:lnTo>
                  <a:lnTo>
                    <a:pt x="1253" y="1068"/>
                  </a:lnTo>
                  <a:lnTo>
                    <a:pt x="1253" y="1072"/>
                  </a:lnTo>
                  <a:lnTo>
                    <a:pt x="1253" y="1091"/>
                  </a:lnTo>
                  <a:lnTo>
                    <a:pt x="1258" y="1103"/>
                  </a:lnTo>
                  <a:lnTo>
                    <a:pt x="1256" y="1109"/>
                  </a:lnTo>
                  <a:lnTo>
                    <a:pt x="1264" y="1123"/>
                  </a:lnTo>
                  <a:lnTo>
                    <a:pt x="1270" y="1128"/>
                  </a:lnTo>
                  <a:lnTo>
                    <a:pt x="1282" y="1130"/>
                  </a:lnTo>
                  <a:lnTo>
                    <a:pt x="1334" y="1121"/>
                  </a:lnTo>
                  <a:lnTo>
                    <a:pt x="1346" y="1121"/>
                  </a:lnTo>
                  <a:lnTo>
                    <a:pt x="1375" y="1121"/>
                  </a:lnTo>
                  <a:lnTo>
                    <a:pt x="1391" y="1119"/>
                  </a:lnTo>
                  <a:lnTo>
                    <a:pt x="1391" y="1111"/>
                  </a:lnTo>
                  <a:lnTo>
                    <a:pt x="1391" y="1109"/>
                  </a:lnTo>
                  <a:lnTo>
                    <a:pt x="1391" y="1081"/>
                  </a:lnTo>
                  <a:lnTo>
                    <a:pt x="1369" y="1091"/>
                  </a:lnTo>
                  <a:lnTo>
                    <a:pt x="1363" y="1091"/>
                  </a:lnTo>
                  <a:lnTo>
                    <a:pt x="1361" y="1087"/>
                  </a:lnTo>
                  <a:lnTo>
                    <a:pt x="1358" y="1081"/>
                  </a:lnTo>
                  <a:lnTo>
                    <a:pt x="1352" y="1087"/>
                  </a:lnTo>
                  <a:lnTo>
                    <a:pt x="1348" y="1091"/>
                  </a:lnTo>
                  <a:lnTo>
                    <a:pt x="1344" y="1097"/>
                  </a:lnTo>
                  <a:lnTo>
                    <a:pt x="1336" y="1101"/>
                  </a:lnTo>
                  <a:lnTo>
                    <a:pt x="1334" y="1091"/>
                  </a:lnTo>
                  <a:lnTo>
                    <a:pt x="1328" y="1087"/>
                  </a:lnTo>
                  <a:lnTo>
                    <a:pt x="1323" y="1083"/>
                  </a:lnTo>
                  <a:lnTo>
                    <a:pt x="1307" y="1083"/>
                  </a:lnTo>
                  <a:lnTo>
                    <a:pt x="1309" y="1068"/>
                  </a:lnTo>
                  <a:lnTo>
                    <a:pt x="1348" y="1064"/>
                  </a:lnTo>
                  <a:lnTo>
                    <a:pt x="1350" y="1024"/>
                  </a:lnTo>
                  <a:lnTo>
                    <a:pt x="1350" y="1015"/>
                  </a:lnTo>
                  <a:lnTo>
                    <a:pt x="1393" y="1015"/>
                  </a:lnTo>
                  <a:lnTo>
                    <a:pt x="1391" y="981"/>
                  </a:lnTo>
                  <a:lnTo>
                    <a:pt x="1391" y="964"/>
                  </a:lnTo>
                  <a:lnTo>
                    <a:pt x="1402" y="964"/>
                  </a:lnTo>
                  <a:lnTo>
                    <a:pt x="1404" y="954"/>
                  </a:lnTo>
                  <a:lnTo>
                    <a:pt x="1424" y="954"/>
                  </a:lnTo>
                  <a:lnTo>
                    <a:pt x="1424" y="962"/>
                  </a:lnTo>
                  <a:lnTo>
                    <a:pt x="1439" y="962"/>
                  </a:lnTo>
                  <a:lnTo>
                    <a:pt x="1451" y="962"/>
                  </a:lnTo>
                  <a:lnTo>
                    <a:pt x="1451" y="968"/>
                  </a:lnTo>
                  <a:lnTo>
                    <a:pt x="1466" y="968"/>
                  </a:lnTo>
                  <a:lnTo>
                    <a:pt x="1468" y="942"/>
                  </a:lnTo>
                  <a:lnTo>
                    <a:pt x="1468" y="911"/>
                  </a:lnTo>
                  <a:lnTo>
                    <a:pt x="1424" y="911"/>
                  </a:lnTo>
                  <a:lnTo>
                    <a:pt x="1424" y="873"/>
                  </a:lnTo>
                  <a:lnTo>
                    <a:pt x="1424" y="871"/>
                  </a:lnTo>
                  <a:lnTo>
                    <a:pt x="1420" y="869"/>
                  </a:lnTo>
                  <a:lnTo>
                    <a:pt x="1418" y="838"/>
                  </a:lnTo>
                  <a:lnTo>
                    <a:pt x="1396" y="838"/>
                  </a:lnTo>
                  <a:lnTo>
                    <a:pt x="1396" y="803"/>
                  </a:lnTo>
                  <a:lnTo>
                    <a:pt x="1352" y="803"/>
                  </a:lnTo>
                  <a:lnTo>
                    <a:pt x="1330" y="803"/>
                  </a:lnTo>
                  <a:lnTo>
                    <a:pt x="1321" y="787"/>
                  </a:lnTo>
                  <a:lnTo>
                    <a:pt x="1309" y="783"/>
                  </a:lnTo>
                  <a:lnTo>
                    <a:pt x="1291" y="775"/>
                  </a:lnTo>
                  <a:lnTo>
                    <a:pt x="1284" y="746"/>
                  </a:lnTo>
                  <a:lnTo>
                    <a:pt x="1280" y="736"/>
                  </a:lnTo>
                  <a:lnTo>
                    <a:pt x="1284" y="724"/>
                  </a:lnTo>
                  <a:lnTo>
                    <a:pt x="1291" y="714"/>
                  </a:lnTo>
                  <a:lnTo>
                    <a:pt x="1278" y="697"/>
                  </a:lnTo>
                  <a:lnTo>
                    <a:pt x="1276" y="687"/>
                  </a:lnTo>
                  <a:close/>
                </a:path>
              </a:pathLst>
            </a:custGeom>
            <a:solidFill>
              <a:srgbClr val="F8CCCC"/>
            </a:solidFill>
            <a:ln w="9525" algn="ctr">
              <a:solidFill>
                <a:srgbClr val="9966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51" name="Shape 8273"/>
            <p:cNvSpPr>
              <a:spLocks/>
            </p:cNvSpPr>
            <p:nvPr/>
          </p:nvSpPr>
          <p:spPr bwMode="auto">
            <a:xfrm>
              <a:off x="5292726" y="2917825"/>
              <a:ext cx="2170113" cy="882650"/>
            </a:xfrm>
            <a:custGeom>
              <a:avLst/>
              <a:gdLst>
                <a:gd name="T0" fmla="*/ 2147483647 w 1367"/>
                <a:gd name="T1" fmla="*/ 2147483647 h 556"/>
                <a:gd name="T2" fmla="*/ 2147483647 w 1367"/>
                <a:gd name="T3" fmla="*/ 2147483647 h 556"/>
                <a:gd name="T4" fmla="*/ 2147483647 w 1367"/>
                <a:gd name="T5" fmla="*/ 2147483647 h 556"/>
                <a:gd name="T6" fmla="*/ 2147483647 w 1367"/>
                <a:gd name="T7" fmla="*/ 2147483647 h 556"/>
                <a:gd name="T8" fmla="*/ 2147483647 w 1367"/>
                <a:gd name="T9" fmla="*/ 2147483647 h 556"/>
                <a:gd name="T10" fmla="*/ 2147483647 w 1367"/>
                <a:gd name="T11" fmla="*/ 2147483647 h 556"/>
                <a:gd name="T12" fmla="*/ 2147483647 w 1367"/>
                <a:gd name="T13" fmla="*/ 2147483647 h 556"/>
                <a:gd name="T14" fmla="*/ 2147483647 w 1367"/>
                <a:gd name="T15" fmla="*/ 2147483647 h 556"/>
                <a:gd name="T16" fmla="*/ 2147483647 w 1367"/>
                <a:gd name="T17" fmla="*/ 2147483647 h 556"/>
                <a:gd name="T18" fmla="*/ 2147483647 w 1367"/>
                <a:gd name="T19" fmla="*/ 2147483647 h 556"/>
                <a:gd name="T20" fmla="*/ 2147483647 w 1367"/>
                <a:gd name="T21" fmla="*/ 0 h 556"/>
                <a:gd name="T22" fmla="*/ 2147483647 w 1367"/>
                <a:gd name="T23" fmla="*/ 2147483647 h 556"/>
                <a:gd name="T24" fmla="*/ 2147483647 w 1367"/>
                <a:gd name="T25" fmla="*/ 2147483647 h 556"/>
                <a:gd name="T26" fmla="*/ 2147483647 w 1367"/>
                <a:gd name="T27" fmla="*/ 2147483647 h 556"/>
                <a:gd name="T28" fmla="*/ 2147483647 w 1367"/>
                <a:gd name="T29" fmla="*/ 2147483647 h 556"/>
                <a:gd name="T30" fmla="*/ 2147483647 w 1367"/>
                <a:gd name="T31" fmla="*/ 2147483647 h 556"/>
                <a:gd name="T32" fmla="*/ 2147483647 w 1367"/>
                <a:gd name="T33" fmla="*/ 2147483647 h 556"/>
                <a:gd name="T34" fmla="*/ 2147483647 w 1367"/>
                <a:gd name="T35" fmla="*/ 2147483647 h 556"/>
                <a:gd name="T36" fmla="*/ 2147483647 w 1367"/>
                <a:gd name="T37" fmla="*/ 2147483647 h 556"/>
                <a:gd name="T38" fmla="*/ 2147483647 w 1367"/>
                <a:gd name="T39" fmla="*/ 2147483647 h 556"/>
                <a:gd name="T40" fmla="*/ 2147483647 w 1367"/>
                <a:gd name="T41" fmla="*/ 2147483647 h 556"/>
                <a:gd name="T42" fmla="*/ 2147483647 w 1367"/>
                <a:gd name="T43" fmla="*/ 2147483647 h 556"/>
                <a:gd name="T44" fmla="*/ 2147483647 w 1367"/>
                <a:gd name="T45" fmla="*/ 2147483647 h 556"/>
                <a:gd name="T46" fmla="*/ 2147483647 w 1367"/>
                <a:gd name="T47" fmla="*/ 2147483647 h 556"/>
                <a:gd name="T48" fmla="*/ 2147483647 w 1367"/>
                <a:gd name="T49" fmla="*/ 2147483647 h 556"/>
                <a:gd name="T50" fmla="*/ 2147483647 w 1367"/>
                <a:gd name="T51" fmla="*/ 2147483647 h 556"/>
                <a:gd name="T52" fmla="*/ 2147483647 w 1367"/>
                <a:gd name="T53" fmla="*/ 2147483647 h 556"/>
                <a:gd name="T54" fmla="*/ 2147483647 w 1367"/>
                <a:gd name="T55" fmla="*/ 2147483647 h 556"/>
                <a:gd name="T56" fmla="*/ 2147483647 w 1367"/>
                <a:gd name="T57" fmla="*/ 2147483647 h 556"/>
                <a:gd name="T58" fmla="*/ 2147483647 w 1367"/>
                <a:gd name="T59" fmla="*/ 2147483647 h 556"/>
                <a:gd name="T60" fmla="*/ 2147483647 w 1367"/>
                <a:gd name="T61" fmla="*/ 2147483647 h 556"/>
                <a:gd name="T62" fmla="*/ 2147483647 w 1367"/>
                <a:gd name="T63" fmla="*/ 2147483647 h 556"/>
                <a:gd name="T64" fmla="*/ 2147483647 w 1367"/>
                <a:gd name="T65" fmla="*/ 2147483647 h 556"/>
                <a:gd name="T66" fmla="*/ 2147483647 w 1367"/>
                <a:gd name="T67" fmla="*/ 2147483647 h 556"/>
                <a:gd name="T68" fmla="*/ 2147483647 w 1367"/>
                <a:gd name="T69" fmla="*/ 2147483647 h 556"/>
                <a:gd name="T70" fmla="*/ 2147483647 w 1367"/>
                <a:gd name="T71" fmla="*/ 2147483647 h 556"/>
                <a:gd name="T72" fmla="*/ 2147483647 w 1367"/>
                <a:gd name="T73" fmla="*/ 2147483647 h 556"/>
                <a:gd name="T74" fmla="*/ 2147483647 w 1367"/>
                <a:gd name="T75" fmla="*/ 2147483647 h 556"/>
                <a:gd name="T76" fmla="*/ 2147483647 w 1367"/>
                <a:gd name="T77" fmla="*/ 2147483647 h 556"/>
                <a:gd name="T78" fmla="*/ 2147483647 w 1367"/>
                <a:gd name="T79" fmla="*/ 2147483647 h 556"/>
                <a:gd name="T80" fmla="*/ 2147483647 w 1367"/>
                <a:gd name="T81" fmla="*/ 2147483647 h 556"/>
                <a:gd name="T82" fmla="*/ 2147483647 w 1367"/>
                <a:gd name="T83" fmla="*/ 2147483647 h 556"/>
                <a:gd name="T84" fmla="*/ 2147483647 w 1367"/>
                <a:gd name="T85" fmla="*/ 2147483647 h 556"/>
                <a:gd name="T86" fmla="*/ 2147483647 w 1367"/>
                <a:gd name="T87" fmla="*/ 2147483647 h 556"/>
                <a:gd name="T88" fmla="*/ 2147483647 w 1367"/>
                <a:gd name="T89" fmla="*/ 2147483647 h 556"/>
                <a:gd name="T90" fmla="*/ 2147483647 w 1367"/>
                <a:gd name="T91" fmla="*/ 2147483647 h 556"/>
                <a:gd name="T92" fmla="*/ 2147483647 w 1367"/>
                <a:gd name="T93" fmla="*/ 2147483647 h 556"/>
                <a:gd name="T94" fmla="*/ 2147483647 w 1367"/>
                <a:gd name="T95" fmla="*/ 2147483647 h 556"/>
                <a:gd name="T96" fmla="*/ 2147483647 w 1367"/>
                <a:gd name="T97" fmla="*/ 2147483647 h 556"/>
                <a:gd name="T98" fmla="*/ 2147483647 w 1367"/>
                <a:gd name="T99" fmla="*/ 2147483647 h 5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367"/>
                <a:gd name="T151" fmla="*/ 0 h 556"/>
                <a:gd name="T152" fmla="*/ 1367 w 1367"/>
                <a:gd name="T153" fmla="*/ 556 h 55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367" h="556">
                  <a:moveTo>
                    <a:pt x="1367" y="307"/>
                  </a:moveTo>
                  <a:lnTo>
                    <a:pt x="1365" y="295"/>
                  </a:lnTo>
                  <a:lnTo>
                    <a:pt x="1365" y="287"/>
                  </a:lnTo>
                  <a:lnTo>
                    <a:pt x="1342" y="285"/>
                  </a:lnTo>
                  <a:lnTo>
                    <a:pt x="1340" y="283"/>
                  </a:lnTo>
                  <a:lnTo>
                    <a:pt x="1340" y="275"/>
                  </a:lnTo>
                  <a:lnTo>
                    <a:pt x="1340" y="248"/>
                  </a:lnTo>
                  <a:lnTo>
                    <a:pt x="1351" y="242"/>
                  </a:lnTo>
                  <a:lnTo>
                    <a:pt x="1353" y="201"/>
                  </a:lnTo>
                  <a:lnTo>
                    <a:pt x="1334" y="201"/>
                  </a:lnTo>
                  <a:lnTo>
                    <a:pt x="1322" y="201"/>
                  </a:lnTo>
                  <a:lnTo>
                    <a:pt x="1299" y="201"/>
                  </a:lnTo>
                  <a:lnTo>
                    <a:pt x="1291" y="207"/>
                  </a:lnTo>
                  <a:lnTo>
                    <a:pt x="1260" y="209"/>
                  </a:lnTo>
                  <a:lnTo>
                    <a:pt x="1256" y="207"/>
                  </a:lnTo>
                  <a:lnTo>
                    <a:pt x="1227" y="209"/>
                  </a:lnTo>
                  <a:lnTo>
                    <a:pt x="1217" y="169"/>
                  </a:lnTo>
                  <a:lnTo>
                    <a:pt x="1208" y="169"/>
                  </a:lnTo>
                  <a:lnTo>
                    <a:pt x="1208" y="163"/>
                  </a:lnTo>
                  <a:lnTo>
                    <a:pt x="1147" y="163"/>
                  </a:lnTo>
                  <a:lnTo>
                    <a:pt x="1147" y="152"/>
                  </a:lnTo>
                  <a:lnTo>
                    <a:pt x="1110" y="150"/>
                  </a:lnTo>
                  <a:lnTo>
                    <a:pt x="1108" y="130"/>
                  </a:lnTo>
                  <a:lnTo>
                    <a:pt x="1073" y="130"/>
                  </a:lnTo>
                  <a:lnTo>
                    <a:pt x="1066" y="97"/>
                  </a:lnTo>
                  <a:lnTo>
                    <a:pt x="1044" y="101"/>
                  </a:lnTo>
                  <a:lnTo>
                    <a:pt x="1036" y="101"/>
                  </a:lnTo>
                  <a:lnTo>
                    <a:pt x="1029" y="99"/>
                  </a:lnTo>
                  <a:lnTo>
                    <a:pt x="1021" y="99"/>
                  </a:lnTo>
                  <a:lnTo>
                    <a:pt x="1009" y="99"/>
                  </a:lnTo>
                  <a:lnTo>
                    <a:pt x="996" y="105"/>
                  </a:lnTo>
                  <a:lnTo>
                    <a:pt x="978" y="108"/>
                  </a:lnTo>
                  <a:lnTo>
                    <a:pt x="966" y="106"/>
                  </a:lnTo>
                  <a:lnTo>
                    <a:pt x="959" y="108"/>
                  </a:lnTo>
                  <a:lnTo>
                    <a:pt x="953" y="108"/>
                  </a:lnTo>
                  <a:lnTo>
                    <a:pt x="947" y="108"/>
                  </a:lnTo>
                  <a:lnTo>
                    <a:pt x="941" y="101"/>
                  </a:lnTo>
                  <a:lnTo>
                    <a:pt x="931" y="87"/>
                  </a:lnTo>
                  <a:lnTo>
                    <a:pt x="933" y="81"/>
                  </a:lnTo>
                  <a:lnTo>
                    <a:pt x="929" y="69"/>
                  </a:lnTo>
                  <a:lnTo>
                    <a:pt x="928" y="50"/>
                  </a:lnTo>
                  <a:lnTo>
                    <a:pt x="928" y="46"/>
                  </a:lnTo>
                  <a:lnTo>
                    <a:pt x="891" y="44"/>
                  </a:lnTo>
                  <a:lnTo>
                    <a:pt x="887" y="0"/>
                  </a:lnTo>
                  <a:lnTo>
                    <a:pt x="865" y="2"/>
                  </a:lnTo>
                  <a:lnTo>
                    <a:pt x="850" y="2"/>
                  </a:lnTo>
                  <a:lnTo>
                    <a:pt x="824" y="4"/>
                  </a:lnTo>
                  <a:lnTo>
                    <a:pt x="819" y="2"/>
                  </a:lnTo>
                  <a:lnTo>
                    <a:pt x="780" y="4"/>
                  </a:lnTo>
                  <a:lnTo>
                    <a:pt x="754" y="4"/>
                  </a:lnTo>
                  <a:lnTo>
                    <a:pt x="753" y="30"/>
                  </a:lnTo>
                  <a:lnTo>
                    <a:pt x="751" y="42"/>
                  </a:lnTo>
                  <a:lnTo>
                    <a:pt x="716" y="42"/>
                  </a:lnTo>
                  <a:lnTo>
                    <a:pt x="716" y="57"/>
                  </a:lnTo>
                  <a:lnTo>
                    <a:pt x="679" y="55"/>
                  </a:lnTo>
                  <a:lnTo>
                    <a:pt x="677" y="28"/>
                  </a:lnTo>
                  <a:lnTo>
                    <a:pt x="675" y="4"/>
                  </a:lnTo>
                  <a:lnTo>
                    <a:pt x="651" y="6"/>
                  </a:lnTo>
                  <a:lnTo>
                    <a:pt x="638" y="6"/>
                  </a:lnTo>
                  <a:lnTo>
                    <a:pt x="613" y="4"/>
                  </a:lnTo>
                  <a:lnTo>
                    <a:pt x="585" y="4"/>
                  </a:lnTo>
                  <a:lnTo>
                    <a:pt x="583" y="44"/>
                  </a:lnTo>
                  <a:lnTo>
                    <a:pt x="554" y="44"/>
                  </a:lnTo>
                  <a:lnTo>
                    <a:pt x="564" y="55"/>
                  </a:lnTo>
                  <a:lnTo>
                    <a:pt x="568" y="59"/>
                  </a:lnTo>
                  <a:lnTo>
                    <a:pt x="568" y="65"/>
                  </a:lnTo>
                  <a:lnTo>
                    <a:pt x="574" y="73"/>
                  </a:lnTo>
                  <a:lnTo>
                    <a:pt x="572" y="73"/>
                  </a:lnTo>
                  <a:lnTo>
                    <a:pt x="531" y="75"/>
                  </a:lnTo>
                  <a:lnTo>
                    <a:pt x="509" y="75"/>
                  </a:lnTo>
                  <a:lnTo>
                    <a:pt x="490" y="75"/>
                  </a:lnTo>
                  <a:lnTo>
                    <a:pt x="471" y="75"/>
                  </a:lnTo>
                  <a:lnTo>
                    <a:pt x="436" y="75"/>
                  </a:lnTo>
                  <a:lnTo>
                    <a:pt x="437" y="126"/>
                  </a:lnTo>
                  <a:lnTo>
                    <a:pt x="422" y="126"/>
                  </a:lnTo>
                  <a:lnTo>
                    <a:pt x="385" y="128"/>
                  </a:lnTo>
                  <a:lnTo>
                    <a:pt x="385" y="118"/>
                  </a:lnTo>
                  <a:lnTo>
                    <a:pt x="385" y="75"/>
                  </a:lnTo>
                  <a:lnTo>
                    <a:pt x="344" y="75"/>
                  </a:lnTo>
                  <a:lnTo>
                    <a:pt x="332" y="75"/>
                  </a:lnTo>
                  <a:lnTo>
                    <a:pt x="332" y="118"/>
                  </a:lnTo>
                  <a:lnTo>
                    <a:pt x="332" y="128"/>
                  </a:lnTo>
                  <a:lnTo>
                    <a:pt x="280" y="128"/>
                  </a:lnTo>
                  <a:lnTo>
                    <a:pt x="280" y="167"/>
                  </a:lnTo>
                  <a:lnTo>
                    <a:pt x="278" y="175"/>
                  </a:lnTo>
                  <a:lnTo>
                    <a:pt x="231" y="175"/>
                  </a:lnTo>
                  <a:lnTo>
                    <a:pt x="231" y="128"/>
                  </a:lnTo>
                  <a:lnTo>
                    <a:pt x="229" y="126"/>
                  </a:lnTo>
                  <a:lnTo>
                    <a:pt x="179" y="126"/>
                  </a:lnTo>
                  <a:lnTo>
                    <a:pt x="177" y="126"/>
                  </a:lnTo>
                  <a:lnTo>
                    <a:pt x="136" y="124"/>
                  </a:lnTo>
                  <a:lnTo>
                    <a:pt x="128" y="124"/>
                  </a:lnTo>
                  <a:lnTo>
                    <a:pt x="126" y="75"/>
                  </a:lnTo>
                  <a:lnTo>
                    <a:pt x="74" y="75"/>
                  </a:lnTo>
                  <a:lnTo>
                    <a:pt x="76" y="75"/>
                  </a:lnTo>
                  <a:lnTo>
                    <a:pt x="14" y="75"/>
                  </a:lnTo>
                  <a:lnTo>
                    <a:pt x="16" y="175"/>
                  </a:lnTo>
                  <a:lnTo>
                    <a:pt x="68" y="177"/>
                  </a:lnTo>
                  <a:lnTo>
                    <a:pt x="66" y="226"/>
                  </a:lnTo>
                  <a:lnTo>
                    <a:pt x="39" y="228"/>
                  </a:lnTo>
                  <a:lnTo>
                    <a:pt x="2" y="226"/>
                  </a:lnTo>
                  <a:lnTo>
                    <a:pt x="0" y="426"/>
                  </a:lnTo>
                  <a:lnTo>
                    <a:pt x="45" y="426"/>
                  </a:lnTo>
                  <a:lnTo>
                    <a:pt x="56" y="426"/>
                  </a:lnTo>
                  <a:lnTo>
                    <a:pt x="86" y="426"/>
                  </a:lnTo>
                  <a:lnTo>
                    <a:pt x="134" y="426"/>
                  </a:lnTo>
                  <a:lnTo>
                    <a:pt x="142" y="426"/>
                  </a:lnTo>
                  <a:lnTo>
                    <a:pt x="185" y="426"/>
                  </a:lnTo>
                  <a:lnTo>
                    <a:pt x="192" y="426"/>
                  </a:lnTo>
                  <a:lnTo>
                    <a:pt x="235" y="426"/>
                  </a:lnTo>
                  <a:lnTo>
                    <a:pt x="276" y="426"/>
                  </a:lnTo>
                  <a:lnTo>
                    <a:pt x="296" y="426"/>
                  </a:lnTo>
                  <a:lnTo>
                    <a:pt x="317" y="426"/>
                  </a:lnTo>
                  <a:lnTo>
                    <a:pt x="344" y="426"/>
                  </a:lnTo>
                  <a:lnTo>
                    <a:pt x="377" y="426"/>
                  </a:lnTo>
                  <a:lnTo>
                    <a:pt x="404" y="426"/>
                  </a:lnTo>
                  <a:lnTo>
                    <a:pt x="443" y="426"/>
                  </a:lnTo>
                  <a:lnTo>
                    <a:pt x="463" y="426"/>
                  </a:lnTo>
                  <a:lnTo>
                    <a:pt x="511" y="424"/>
                  </a:lnTo>
                  <a:lnTo>
                    <a:pt x="515" y="424"/>
                  </a:lnTo>
                  <a:lnTo>
                    <a:pt x="531" y="424"/>
                  </a:lnTo>
                  <a:lnTo>
                    <a:pt x="556" y="422"/>
                  </a:lnTo>
                  <a:lnTo>
                    <a:pt x="566" y="424"/>
                  </a:lnTo>
                  <a:lnTo>
                    <a:pt x="597" y="424"/>
                  </a:lnTo>
                  <a:lnTo>
                    <a:pt x="605" y="424"/>
                  </a:lnTo>
                  <a:lnTo>
                    <a:pt x="638" y="422"/>
                  </a:lnTo>
                  <a:lnTo>
                    <a:pt x="638" y="417"/>
                  </a:lnTo>
                  <a:lnTo>
                    <a:pt x="638" y="385"/>
                  </a:lnTo>
                  <a:lnTo>
                    <a:pt x="640" y="381"/>
                  </a:lnTo>
                  <a:lnTo>
                    <a:pt x="690" y="383"/>
                  </a:lnTo>
                  <a:lnTo>
                    <a:pt x="690" y="358"/>
                  </a:lnTo>
                  <a:lnTo>
                    <a:pt x="731" y="358"/>
                  </a:lnTo>
                  <a:lnTo>
                    <a:pt x="731" y="375"/>
                  </a:lnTo>
                  <a:lnTo>
                    <a:pt x="772" y="377"/>
                  </a:lnTo>
                  <a:lnTo>
                    <a:pt x="782" y="377"/>
                  </a:lnTo>
                  <a:lnTo>
                    <a:pt x="782" y="415"/>
                  </a:lnTo>
                  <a:lnTo>
                    <a:pt x="797" y="417"/>
                  </a:lnTo>
                  <a:lnTo>
                    <a:pt x="797" y="448"/>
                  </a:lnTo>
                  <a:lnTo>
                    <a:pt x="813" y="448"/>
                  </a:lnTo>
                  <a:lnTo>
                    <a:pt x="811" y="483"/>
                  </a:lnTo>
                  <a:lnTo>
                    <a:pt x="830" y="483"/>
                  </a:lnTo>
                  <a:lnTo>
                    <a:pt x="867" y="483"/>
                  </a:lnTo>
                  <a:lnTo>
                    <a:pt x="867" y="513"/>
                  </a:lnTo>
                  <a:lnTo>
                    <a:pt x="910" y="513"/>
                  </a:lnTo>
                  <a:lnTo>
                    <a:pt x="922" y="513"/>
                  </a:lnTo>
                  <a:lnTo>
                    <a:pt x="922" y="503"/>
                  </a:lnTo>
                  <a:lnTo>
                    <a:pt x="931" y="503"/>
                  </a:lnTo>
                  <a:lnTo>
                    <a:pt x="931" y="483"/>
                  </a:lnTo>
                  <a:lnTo>
                    <a:pt x="935" y="485"/>
                  </a:lnTo>
                  <a:lnTo>
                    <a:pt x="951" y="505"/>
                  </a:lnTo>
                  <a:lnTo>
                    <a:pt x="949" y="515"/>
                  </a:lnTo>
                  <a:lnTo>
                    <a:pt x="941" y="517"/>
                  </a:lnTo>
                  <a:lnTo>
                    <a:pt x="939" y="556"/>
                  </a:lnTo>
                  <a:lnTo>
                    <a:pt x="955" y="556"/>
                  </a:lnTo>
                  <a:lnTo>
                    <a:pt x="970" y="556"/>
                  </a:lnTo>
                  <a:lnTo>
                    <a:pt x="984" y="556"/>
                  </a:lnTo>
                  <a:lnTo>
                    <a:pt x="982" y="546"/>
                  </a:lnTo>
                  <a:lnTo>
                    <a:pt x="1033" y="540"/>
                  </a:lnTo>
                  <a:lnTo>
                    <a:pt x="1040" y="542"/>
                  </a:lnTo>
                  <a:lnTo>
                    <a:pt x="1069" y="540"/>
                  </a:lnTo>
                  <a:lnTo>
                    <a:pt x="1093" y="540"/>
                  </a:lnTo>
                  <a:lnTo>
                    <a:pt x="1099" y="530"/>
                  </a:lnTo>
                  <a:lnTo>
                    <a:pt x="1106" y="521"/>
                  </a:lnTo>
                  <a:lnTo>
                    <a:pt x="1097" y="517"/>
                  </a:lnTo>
                  <a:lnTo>
                    <a:pt x="1099" y="511"/>
                  </a:lnTo>
                  <a:lnTo>
                    <a:pt x="1104" y="513"/>
                  </a:lnTo>
                  <a:lnTo>
                    <a:pt x="1108" y="511"/>
                  </a:lnTo>
                  <a:lnTo>
                    <a:pt x="1104" y="501"/>
                  </a:lnTo>
                  <a:lnTo>
                    <a:pt x="1106" y="499"/>
                  </a:lnTo>
                  <a:lnTo>
                    <a:pt x="1112" y="495"/>
                  </a:lnTo>
                  <a:lnTo>
                    <a:pt x="1108" y="489"/>
                  </a:lnTo>
                  <a:lnTo>
                    <a:pt x="1110" y="485"/>
                  </a:lnTo>
                  <a:lnTo>
                    <a:pt x="1112" y="481"/>
                  </a:lnTo>
                  <a:lnTo>
                    <a:pt x="1108" y="477"/>
                  </a:lnTo>
                  <a:lnTo>
                    <a:pt x="1110" y="474"/>
                  </a:lnTo>
                  <a:lnTo>
                    <a:pt x="1116" y="479"/>
                  </a:lnTo>
                  <a:lnTo>
                    <a:pt x="1116" y="485"/>
                  </a:lnTo>
                  <a:lnTo>
                    <a:pt x="1118" y="487"/>
                  </a:lnTo>
                  <a:lnTo>
                    <a:pt x="1122" y="481"/>
                  </a:lnTo>
                  <a:lnTo>
                    <a:pt x="1118" y="481"/>
                  </a:lnTo>
                  <a:lnTo>
                    <a:pt x="1124" y="483"/>
                  </a:lnTo>
                  <a:lnTo>
                    <a:pt x="1173" y="481"/>
                  </a:lnTo>
                  <a:lnTo>
                    <a:pt x="1176" y="481"/>
                  </a:lnTo>
                  <a:lnTo>
                    <a:pt x="1204" y="483"/>
                  </a:lnTo>
                  <a:lnTo>
                    <a:pt x="1211" y="481"/>
                  </a:lnTo>
                  <a:lnTo>
                    <a:pt x="1211" y="454"/>
                  </a:lnTo>
                  <a:lnTo>
                    <a:pt x="1243" y="454"/>
                  </a:lnTo>
                  <a:lnTo>
                    <a:pt x="1241" y="442"/>
                  </a:lnTo>
                  <a:lnTo>
                    <a:pt x="1266" y="434"/>
                  </a:lnTo>
                  <a:lnTo>
                    <a:pt x="1279" y="428"/>
                  </a:lnTo>
                  <a:lnTo>
                    <a:pt x="1283" y="409"/>
                  </a:lnTo>
                  <a:lnTo>
                    <a:pt x="1289" y="407"/>
                  </a:lnTo>
                  <a:lnTo>
                    <a:pt x="1297" y="415"/>
                  </a:lnTo>
                  <a:lnTo>
                    <a:pt x="1318" y="407"/>
                  </a:lnTo>
                  <a:lnTo>
                    <a:pt x="1309" y="393"/>
                  </a:lnTo>
                  <a:lnTo>
                    <a:pt x="1318" y="379"/>
                  </a:lnTo>
                  <a:lnTo>
                    <a:pt x="1336" y="375"/>
                  </a:lnTo>
                  <a:lnTo>
                    <a:pt x="1361" y="346"/>
                  </a:lnTo>
                  <a:lnTo>
                    <a:pt x="1361" y="332"/>
                  </a:lnTo>
                  <a:lnTo>
                    <a:pt x="1346" y="318"/>
                  </a:lnTo>
                  <a:lnTo>
                    <a:pt x="1367" y="307"/>
                  </a:lnTo>
                  <a:close/>
                </a:path>
              </a:pathLst>
            </a:custGeom>
            <a:solidFill>
              <a:srgbClr val="F8CCCC"/>
            </a:solidFill>
            <a:ln w="9525" algn="ctr">
              <a:solidFill>
                <a:srgbClr val="9966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52" name="Shape 8274"/>
            <p:cNvSpPr>
              <a:spLocks/>
            </p:cNvSpPr>
            <p:nvPr/>
          </p:nvSpPr>
          <p:spPr bwMode="auto">
            <a:xfrm>
              <a:off x="5375276" y="3486151"/>
              <a:ext cx="2284413" cy="1700213"/>
            </a:xfrm>
            <a:custGeom>
              <a:avLst/>
              <a:gdLst>
                <a:gd name="T0" fmla="*/ 2147483647 w 1439"/>
                <a:gd name="T1" fmla="*/ 2147483647 h 1071"/>
                <a:gd name="T2" fmla="*/ 2147483647 w 1439"/>
                <a:gd name="T3" fmla="*/ 2147483647 h 1071"/>
                <a:gd name="T4" fmla="*/ 2147483647 w 1439"/>
                <a:gd name="T5" fmla="*/ 2147483647 h 1071"/>
                <a:gd name="T6" fmla="*/ 2147483647 w 1439"/>
                <a:gd name="T7" fmla="*/ 2147483647 h 1071"/>
                <a:gd name="T8" fmla="*/ 2147483647 w 1439"/>
                <a:gd name="T9" fmla="*/ 2147483647 h 1071"/>
                <a:gd name="T10" fmla="*/ 2147483647 w 1439"/>
                <a:gd name="T11" fmla="*/ 2147483647 h 1071"/>
                <a:gd name="T12" fmla="*/ 2147483647 w 1439"/>
                <a:gd name="T13" fmla="*/ 2147483647 h 1071"/>
                <a:gd name="T14" fmla="*/ 2147483647 w 1439"/>
                <a:gd name="T15" fmla="*/ 2147483647 h 1071"/>
                <a:gd name="T16" fmla="*/ 2147483647 w 1439"/>
                <a:gd name="T17" fmla="*/ 2147483647 h 1071"/>
                <a:gd name="T18" fmla="*/ 2147483647 w 1439"/>
                <a:gd name="T19" fmla="*/ 2147483647 h 1071"/>
                <a:gd name="T20" fmla="*/ 2147483647 w 1439"/>
                <a:gd name="T21" fmla="*/ 2147483647 h 1071"/>
                <a:gd name="T22" fmla="*/ 2147483647 w 1439"/>
                <a:gd name="T23" fmla="*/ 2147483647 h 1071"/>
                <a:gd name="T24" fmla="*/ 2147483647 w 1439"/>
                <a:gd name="T25" fmla="*/ 2147483647 h 1071"/>
                <a:gd name="T26" fmla="*/ 2147483647 w 1439"/>
                <a:gd name="T27" fmla="*/ 2147483647 h 1071"/>
                <a:gd name="T28" fmla="*/ 2147483647 w 1439"/>
                <a:gd name="T29" fmla="*/ 2147483647 h 1071"/>
                <a:gd name="T30" fmla="*/ 2147483647 w 1439"/>
                <a:gd name="T31" fmla="*/ 2147483647 h 1071"/>
                <a:gd name="T32" fmla="*/ 2147483647 w 1439"/>
                <a:gd name="T33" fmla="*/ 2147483647 h 1071"/>
                <a:gd name="T34" fmla="*/ 2147483647 w 1439"/>
                <a:gd name="T35" fmla="*/ 2147483647 h 1071"/>
                <a:gd name="T36" fmla="*/ 2147483647 w 1439"/>
                <a:gd name="T37" fmla="*/ 2147483647 h 1071"/>
                <a:gd name="T38" fmla="*/ 2147483647 w 1439"/>
                <a:gd name="T39" fmla="*/ 2147483647 h 1071"/>
                <a:gd name="T40" fmla="*/ 2147483647 w 1439"/>
                <a:gd name="T41" fmla="*/ 2147483647 h 1071"/>
                <a:gd name="T42" fmla="*/ 2147483647 w 1439"/>
                <a:gd name="T43" fmla="*/ 2147483647 h 1071"/>
                <a:gd name="T44" fmla="*/ 2147483647 w 1439"/>
                <a:gd name="T45" fmla="*/ 2147483647 h 1071"/>
                <a:gd name="T46" fmla="*/ 2147483647 w 1439"/>
                <a:gd name="T47" fmla="*/ 2147483647 h 1071"/>
                <a:gd name="T48" fmla="*/ 2147483647 w 1439"/>
                <a:gd name="T49" fmla="*/ 2147483647 h 1071"/>
                <a:gd name="T50" fmla="*/ 2147483647 w 1439"/>
                <a:gd name="T51" fmla="*/ 2147483647 h 1071"/>
                <a:gd name="T52" fmla="*/ 2147483647 w 1439"/>
                <a:gd name="T53" fmla="*/ 2147483647 h 1071"/>
                <a:gd name="T54" fmla="*/ 2147483647 w 1439"/>
                <a:gd name="T55" fmla="*/ 2147483647 h 1071"/>
                <a:gd name="T56" fmla="*/ 2147483647 w 1439"/>
                <a:gd name="T57" fmla="*/ 2147483647 h 1071"/>
                <a:gd name="T58" fmla="*/ 2147483647 w 1439"/>
                <a:gd name="T59" fmla="*/ 2147483647 h 1071"/>
                <a:gd name="T60" fmla="*/ 2147483647 w 1439"/>
                <a:gd name="T61" fmla="*/ 2147483647 h 1071"/>
                <a:gd name="T62" fmla="*/ 2147483647 w 1439"/>
                <a:gd name="T63" fmla="*/ 2147483647 h 1071"/>
                <a:gd name="T64" fmla="*/ 2147483647 w 1439"/>
                <a:gd name="T65" fmla="*/ 2147483647 h 1071"/>
                <a:gd name="T66" fmla="*/ 2147483647 w 1439"/>
                <a:gd name="T67" fmla="*/ 2147483647 h 1071"/>
                <a:gd name="T68" fmla="*/ 2147483647 w 1439"/>
                <a:gd name="T69" fmla="*/ 2147483647 h 1071"/>
                <a:gd name="T70" fmla="*/ 2147483647 w 1439"/>
                <a:gd name="T71" fmla="*/ 2147483647 h 1071"/>
                <a:gd name="T72" fmla="*/ 2147483647 w 1439"/>
                <a:gd name="T73" fmla="*/ 2147483647 h 1071"/>
                <a:gd name="T74" fmla="*/ 2147483647 w 1439"/>
                <a:gd name="T75" fmla="*/ 2147483647 h 1071"/>
                <a:gd name="T76" fmla="*/ 2147483647 w 1439"/>
                <a:gd name="T77" fmla="*/ 2147483647 h 1071"/>
                <a:gd name="T78" fmla="*/ 2147483647 w 1439"/>
                <a:gd name="T79" fmla="*/ 2147483647 h 1071"/>
                <a:gd name="T80" fmla="*/ 2147483647 w 1439"/>
                <a:gd name="T81" fmla="*/ 2147483647 h 1071"/>
                <a:gd name="T82" fmla="*/ 2147483647 w 1439"/>
                <a:gd name="T83" fmla="*/ 2147483647 h 1071"/>
                <a:gd name="T84" fmla="*/ 2147483647 w 1439"/>
                <a:gd name="T85" fmla="*/ 2147483647 h 1071"/>
                <a:gd name="T86" fmla="*/ 2147483647 w 1439"/>
                <a:gd name="T87" fmla="*/ 2147483647 h 1071"/>
                <a:gd name="T88" fmla="*/ 2147483647 w 1439"/>
                <a:gd name="T89" fmla="*/ 2147483647 h 1071"/>
                <a:gd name="T90" fmla="*/ 2147483647 w 1439"/>
                <a:gd name="T91" fmla="*/ 2147483647 h 1071"/>
                <a:gd name="T92" fmla="*/ 2147483647 w 1439"/>
                <a:gd name="T93" fmla="*/ 2147483647 h 1071"/>
                <a:gd name="T94" fmla="*/ 2147483647 w 1439"/>
                <a:gd name="T95" fmla="*/ 2147483647 h 1071"/>
                <a:gd name="T96" fmla="*/ 2147483647 w 1439"/>
                <a:gd name="T97" fmla="*/ 2147483647 h 1071"/>
                <a:gd name="T98" fmla="*/ 2147483647 w 1439"/>
                <a:gd name="T99" fmla="*/ 2147483647 h 1071"/>
                <a:gd name="T100" fmla="*/ 2147483647 w 1439"/>
                <a:gd name="T101" fmla="*/ 2147483647 h 1071"/>
                <a:gd name="T102" fmla="*/ 2147483647 w 1439"/>
                <a:gd name="T103" fmla="*/ 2147483647 h 1071"/>
                <a:gd name="T104" fmla="*/ 2147483647 w 1439"/>
                <a:gd name="T105" fmla="*/ 2147483647 h 1071"/>
                <a:gd name="T106" fmla="*/ 2147483647 w 1439"/>
                <a:gd name="T107" fmla="*/ 2147483647 h 1071"/>
                <a:gd name="T108" fmla="*/ 2147483647 w 1439"/>
                <a:gd name="T109" fmla="*/ 2147483647 h 1071"/>
                <a:gd name="T110" fmla="*/ 2147483647 w 1439"/>
                <a:gd name="T111" fmla="*/ 2147483647 h 1071"/>
                <a:gd name="T112" fmla="*/ 2147483647 w 1439"/>
                <a:gd name="T113" fmla="*/ 2147483647 h 1071"/>
                <a:gd name="T114" fmla="*/ 2147483647 w 1439"/>
                <a:gd name="T115" fmla="*/ 2147483647 h 1071"/>
                <a:gd name="T116" fmla="*/ 2147483647 w 1439"/>
                <a:gd name="T117" fmla="*/ 2147483647 h 1071"/>
                <a:gd name="T118" fmla="*/ 2147483647 w 1439"/>
                <a:gd name="T119" fmla="*/ 2147483647 h 10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39"/>
                <a:gd name="T181" fmla="*/ 0 h 1071"/>
                <a:gd name="T182" fmla="*/ 1439 w 1439"/>
                <a:gd name="T183" fmla="*/ 1071 h 10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39" h="1071">
                  <a:moveTo>
                    <a:pt x="238" y="410"/>
                  </a:moveTo>
                  <a:lnTo>
                    <a:pt x="240" y="402"/>
                  </a:lnTo>
                  <a:lnTo>
                    <a:pt x="244" y="402"/>
                  </a:lnTo>
                  <a:lnTo>
                    <a:pt x="247" y="404"/>
                  </a:lnTo>
                  <a:lnTo>
                    <a:pt x="253" y="406"/>
                  </a:lnTo>
                  <a:lnTo>
                    <a:pt x="261" y="402"/>
                  </a:lnTo>
                  <a:lnTo>
                    <a:pt x="267" y="406"/>
                  </a:lnTo>
                  <a:lnTo>
                    <a:pt x="265" y="410"/>
                  </a:lnTo>
                  <a:lnTo>
                    <a:pt x="271" y="420"/>
                  </a:lnTo>
                  <a:lnTo>
                    <a:pt x="275" y="418"/>
                  </a:lnTo>
                  <a:lnTo>
                    <a:pt x="279" y="422"/>
                  </a:lnTo>
                  <a:lnTo>
                    <a:pt x="277" y="430"/>
                  </a:lnTo>
                  <a:lnTo>
                    <a:pt x="286" y="437"/>
                  </a:lnTo>
                  <a:lnTo>
                    <a:pt x="302" y="420"/>
                  </a:lnTo>
                  <a:lnTo>
                    <a:pt x="308" y="422"/>
                  </a:lnTo>
                  <a:lnTo>
                    <a:pt x="317" y="428"/>
                  </a:lnTo>
                  <a:lnTo>
                    <a:pt x="323" y="430"/>
                  </a:lnTo>
                  <a:lnTo>
                    <a:pt x="325" y="439"/>
                  </a:lnTo>
                  <a:lnTo>
                    <a:pt x="331" y="441"/>
                  </a:lnTo>
                  <a:lnTo>
                    <a:pt x="335" y="435"/>
                  </a:lnTo>
                  <a:lnTo>
                    <a:pt x="341" y="435"/>
                  </a:lnTo>
                  <a:lnTo>
                    <a:pt x="345" y="430"/>
                  </a:lnTo>
                  <a:lnTo>
                    <a:pt x="350" y="433"/>
                  </a:lnTo>
                  <a:lnTo>
                    <a:pt x="350" y="439"/>
                  </a:lnTo>
                  <a:lnTo>
                    <a:pt x="352" y="451"/>
                  </a:lnTo>
                  <a:lnTo>
                    <a:pt x="356" y="451"/>
                  </a:lnTo>
                  <a:lnTo>
                    <a:pt x="356" y="435"/>
                  </a:lnTo>
                  <a:lnTo>
                    <a:pt x="362" y="439"/>
                  </a:lnTo>
                  <a:lnTo>
                    <a:pt x="368" y="432"/>
                  </a:lnTo>
                  <a:lnTo>
                    <a:pt x="370" y="424"/>
                  </a:lnTo>
                  <a:lnTo>
                    <a:pt x="376" y="424"/>
                  </a:lnTo>
                  <a:lnTo>
                    <a:pt x="380" y="437"/>
                  </a:lnTo>
                  <a:lnTo>
                    <a:pt x="385" y="435"/>
                  </a:lnTo>
                  <a:lnTo>
                    <a:pt x="391" y="439"/>
                  </a:lnTo>
                  <a:lnTo>
                    <a:pt x="397" y="430"/>
                  </a:lnTo>
                  <a:lnTo>
                    <a:pt x="403" y="432"/>
                  </a:lnTo>
                  <a:lnTo>
                    <a:pt x="403" y="430"/>
                  </a:lnTo>
                  <a:lnTo>
                    <a:pt x="399" y="420"/>
                  </a:lnTo>
                  <a:lnTo>
                    <a:pt x="409" y="412"/>
                  </a:lnTo>
                  <a:lnTo>
                    <a:pt x="401" y="406"/>
                  </a:lnTo>
                  <a:lnTo>
                    <a:pt x="413" y="406"/>
                  </a:lnTo>
                  <a:lnTo>
                    <a:pt x="417" y="400"/>
                  </a:lnTo>
                  <a:lnTo>
                    <a:pt x="424" y="400"/>
                  </a:lnTo>
                  <a:lnTo>
                    <a:pt x="452" y="400"/>
                  </a:lnTo>
                  <a:lnTo>
                    <a:pt x="459" y="394"/>
                  </a:lnTo>
                  <a:lnTo>
                    <a:pt x="477" y="392"/>
                  </a:lnTo>
                  <a:lnTo>
                    <a:pt x="537" y="396"/>
                  </a:lnTo>
                  <a:lnTo>
                    <a:pt x="539" y="420"/>
                  </a:lnTo>
                  <a:lnTo>
                    <a:pt x="561" y="443"/>
                  </a:lnTo>
                  <a:lnTo>
                    <a:pt x="578" y="447"/>
                  </a:lnTo>
                  <a:lnTo>
                    <a:pt x="578" y="494"/>
                  </a:lnTo>
                  <a:lnTo>
                    <a:pt x="570" y="492"/>
                  </a:lnTo>
                  <a:lnTo>
                    <a:pt x="568" y="536"/>
                  </a:lnTo>
                  <a:lnTo>
                    <a:pt x="576" y="543"/>
                  </a:lnTo>
                  <a:lnTo>
                    <a:pt x="537" y="543"/>
                  </a:lnTo>
                  <a:lnTo>
                    <a:pt x="541" y="581"/>
                  </a:lnTo>
                  <a:lnTo>
                    <a:pt x="555" y="587"/>
                  </a:lnTo>
                  <a:lnTo>
                    <a:pt x="555" y="608"/>
                  </a:lnTo>
                  <a:lnTo>
                    <a:pt x="557" y="636"/>
                  </a:lnTo>
                  <a:lnTo>
                    <a:pt x="557" y="669"/>
                  </a:lnTo>
                  <a:lnTo>
                    <a:pt x="559" y="685"/>
                  </a:lnTo>
                  <a:lnTo>
                    <a:pt x="568" y="708"/>
                  </a:lnTo>
                  <a:lnTo>
                    <a:pt x="553" y="718"/>
                  </a:lnTo>
                  <a:lnTo>
                    <a:pt x="559" y="724"/>
                  </a:lnTo>
                  <a:lnTo>
                    <a:pt x="512" y="763"/>
                  </a:lnTo>
                  <a:lnTo>
                    <a:pt x="492" y="777"/>
                  </a:lnTo>
                  <a:lnTo>
                    <a:pt x="475" y="785"/>
                  </a:lnTo>
                  <a:lnTo>
                    <a:pt x="446" y="795"/>
                  </a:lnTo>
                  <a:lnTo>
                    <a:pt x="446" y="850"/>
                  </a:lnTo>
                  <a:lnTo>
                    <a:pt x="454" y="859"/>
                  </a:lnTo>
                  <a:lnTo>
                    <a:pt x="446" y="863"/>
                  </a:lnTo>
                  <a:lnTo>
                    <a:pt x="448" y="881"/>
                  </a:lnTo>
                  <a:lnTo>
                    <a:pt x="434" y="875"/>
                  </a:lnTo>
                  <a:lnTo>
                    <a:pt x="407" y="883"/>
                  </a:lnTo>
                  <a:lnTo>
                    <a:pt x="411" y="891"/>
                  </a:lnTo>
                  <a:lnTo>
                    <a:pt x="382" y="928"/>
                  </a:lnTo>
                  <a:lnTo>
                    <a:pt x="413" y="963"/>
                  </a:lnTo>
                  <a:lnTo>
                    <a:pt x="401" y="971"/>
                  </a:lnTo>
                  <a:lnTo>
                    <a:pt x="403" y="973"/>
                  </a:lnTo>
                  <a:lnTo>
                    <a:pt x="434" y="1009"/>
                  </a:lnTo>
                  <a:lnTo>
                    <a:pt x="430" y="1042"/>
                  </a:lnTo>
                  <a:lnTo>
                    <a:pt x="440" y="1034"/>
                  </a:lnTo>
                  <a:lnTo>
                    <a:pt x="436" y="1048"/>
                  </a:lnTo>
                  <a:lnTo>
                    <a:pt x="438" y="1052"/>
                  </a:lnTo>
                  <a:lnTo>
                    <a:pt x="477" y="1028"/>
                  </a:lnTo>
                  <a:lnTo>
                    <a:pt x="481" y="1030"/>
                  </a:lnTo>
                  <a:lnTo>
                    <a:pt x="424" y="1069"/>
                  </a:lnTo>
                  <a:lnTo>
                    <a:pt x="426" y="1071"/>
                  </a:lnTo>
                  <a:lnTo>
                    <a:pt x="500" y="1022"/>
                  </a:lnTo>
                  <a:lnTo>
                    <a:pt x="533" y="999"/>
                  </a:lnTo>
                  <a:lnTo>
                    <a:pt x="537" y="991"/>
                  </a:lnTo>
                  <a:lnTo>
                    <a:pt x="531" y="987"/>
                  </a:lnTo>
                  <a:lnTo>
                    <a:pt x="537" y="975"/>
                  </a:lnTo>
                  <a:lnTo>
                    <a:pt x="545" y="977"/>
                  </a:lnTo>
                  <a:lnTo>
                    <a:pt x="559" y="963"/>
                  </a:lnTo>
                  <a:lnTo>
                    <a:pt x="561" y="952"/>
                  </a:lnTo>
                  <a:lnTo>
                    <a:pt x="555" y="948"/>
                  </a:lnTo>
                  <a:lnTo>
                    <a:pt x="559" y="942"/>
                  </a:lnTo>
                  <a:lnTo>
                    <a:pt x="549" y="938"/>
                  </a:lnTo>
                  <a:lnTo>
                    <a:pt x="553" y="930"/>
                  </a:lnTo>
                  <a:lnTo>
                    <a:pt x="549" y="918"/>
                  </a:lnTo>
                  <a:lnTo>
                    <a:pt x="553" y="916"/>
                  </a:lnTo>
                  <a:lnTo>
                    <a:pt x="559" y="922"/>
                  </a:lnTo>
                  <a:lnTo>
                    <a:pt x="578" y="905"/>
                  </a:lnTo>
                  <a:lnTo>
                    <a:pt x="580" y="907"/>
                  </a:lnTo>
                  <a:lnTo>
                    <a:pt x="570" y="934"/>
                  </a:lnTo>
                  <a:lnTo>
                    <a:pt x="572" y="938"/>
                  </a:lnTo>
                  <a:lnTo>
                    <a:pt x="592" y="932"/>
                  </a:lnTo>
                  <a:lnTo>
                    <a:pt x="596" y="936"/>
                  </a:lnTo>
                  <a:lnTo>
                    <a:pt x="609" y="932"/>
                  </a:lnTo>
                  <a:lnTo>
                    <a:pt x="609" y="934"/>
                  </a:lnTo>
                  <a:lnTo>
                    <a:pt x="611" y="934"/>
                  </a:lnTo>
                  <a:lnTo>
                    <a:pt x="658" y="916"/>
                  </a:lnTo>
                  <a:lnTo>
                    <a:pt x="662" y="916"/>
                  </a:lnTo>
                  <a:lnTo>
                    <a:pt x="685" y="910"/>
                  </a:lnTo>
                  <a:lnTo>
                    <a:pt x="702" y="910"/>
                  </a:lnTo>
                  <a:lnTo>
                    <a:pt x="704" y="908"/>
                  </a:lnTo>
                  <a:lnTo>
                    <a:pt x="714" y="908"/>
                  </a:lnTo>
                  <a:lnTo>
                    <a:pt x="739" y="916"/>
                  </a:lnTo>
                  <a:lnTo>
                    <a:pt x="745" y="920"/>
                  </a:lnTo>
                  <a:lnTo>
                    <a:pt x="772" y="934"/>
                  </a:lnTo>
                  <a:lnTo>
                    <a:pt x="802" y="936"/>
                  </a:lnTo>
                  <a:lnTo>
                    <a:pt x="806" y="934"/>
                  </a:lnTo>
                  <a:lnTo>
                    <a:pt x="823" y="932"/>
                  </a:lnTo>
                  <a:lnTo>
                    <a:pt x="825" y="928"/>
                  </a:lnTo>
                  <a:lnTo>
                    <a:pt x="823" y="926"/>
                  </a:lnTo>
                  <a:lnTo>
                    <a:pt x="817" y="926"/>
                  </a:lnTo>
                  <a:lnTo>
                    <a:pt x="817" y="918"/>
                  </a:lnTo>
                  <a:lnTo>
                    <a:pt x="813" y="920"/>
                  </a:lnTo>
                  <a:lnTo>
                    <a:pt x="809" y="914"/>
                  </a:lnTo>
                  <a:lnTo>
                    <a:pt x="815" y="910"/>
                  </a:lnTo>
                  <a:lnTo>
                    <a:pt x="817" y="916"/>
                  </a:lnTo>
                  <a:lnTo>
                    <a:pt x="819" y="912"/>
                  </a:lnTo>
                  <a:lnTo>
                    <a:pt x="827" y="908"/>
                  </a:lnTo>
                  <a:lnTo>
                    <a:pt x="833" y="903"/>
                  </a:lnTo>
                  <a:lnTo>
                    <a:pt x="842" y="905"/>
                  </a:lnTo>
                  <a:lnTo>
                    <a:pt x="842" y="907"/>
                  </a:lnTo>
                  <a:lnTo>
                    <a:pt x="841" y="908"/>
                  </a:lnTo>
                  <a:lnTo>
                    <a:pt x="841" y="914"/>
                  </a:lnTo>
                  <a:lnTo>
                    <a:pt x="846" y="914"/>
                  </a:lnTo>
                  <a:lnTo>
                    <a:pt x="864" y="910"/>
                  </a:lnTo>
                  <a:lnTo>
                    <a:pt x="866" y="912"/>
                  </a:lnTo>
                  <a:lnTo>
                    <a:pt x="862" y="922"/>
                  </a:lnTo>
                  <a:lnTo>
                    <a:pt x="862" y="926"/>
                  </a:lnTo>
                  <a:lnTo>
                    <a:pt x="868" y="926"/>
                  </a:lnTo>
                  <a:lnTo>
                    <a:pt x="872" y="934"/>
                  </a:lnTo>
                  <a:lnTo>
                    <a:pt x="870" y="938"/>
                  </a:lnTo>
                  <a:lnTo>
                    <a:pt x="879" y="936"/>
                  </a:lnTo>
                  <a:lnTo>
                    <a:pt x="885" y="942"/>
                  </a:lnTo>
                  <a:lnTo>
                    <a:pt x="891" y="944"/>
                  </a:lnTo>
                  <a:lnTo>
                    <a:pt x="895" y="944"/>
                  </a:lnTo>
                  <a:lnTo>
                    <a:pt x="897" y="950"/>
                  </a:lnTo>
                  <a:lnTo>
                    <a:pt x="901" y="950"/>
                  </a:lnTo>
                  <a:lnTo>
                    <a:pt x="903" y="956"/>
                  </a:lnTo>
                  <a:lnTo>
                    <a:pt x="907" y="958"/>
                  </a:lnTo>
                  <a:lnTo>
                    <a:pt x="912" y="975"/>
                  </a:lnTo>
                  <a:lnTo>
                    <a:pt x="924" y="979"/>
                  </a:lnTo>
                  <a:lnTo>
                    <a:pt x="936" y="989"/>
                  </a:lnTo>
                  <a:lnTo>
                    <a:pt x="940" y="991"/>
                  </a:lnTo>
                  <a:lnTo>
                    <a:pt x="951" y="985"/>
                  </a:lnTo>
                  <a:lnTo>
                    <a:pt x="951" y="981"/>
                  </a:lnTo>
                  <a:lnTo>
                    <a:pt x="955" y="975"/>
                  </a:lnTo>
                  <a:lnTo>
                    <a:pt x="963" y="973"/>
                  </a:lnTo>
                  <a:lnTo>
                    <a:pt x="961" y="963"/>
                  </a:lnTo>
                  <a:lnTo>
                    <a:pt x="971" y="969"/>
                  </a:lnTo>
                  <a:lnTo>
                    <a:pt x="971" y="977"/>
                  </a:lnTo>
                  <a:lnTo>
                    <a:pt x="975" y="979"/>
                  </a:lnTo>
                  <a:lnTo>
                    <a:pt x="981" y="967"/>
                  </a:lnTo>
                  <a:lnTo>
                    <a:pt x="981" y="961"/>
                  </a:lnTo>
                  <a:lnTo>
                    <a:pt x="992" y="991"/>
                  </a:lnTo>
                  <a:lnTo>
                    <a:pt x="1006" y="979"/>
                  </a:lnTo>
                  <a:lnTo>
                    <a:pt x="1012" y="973"/>
                  </a:lnTo>
                  <a:lnTo>
                    <a:pt x="1010" y="942"/>
                  </a:lnTo>
                  <a:lnTo>
                    <a:pt x="1014" y="946"/>
                  </a:lnTo>
                  <a:lnTo>
                    <a:pt x="1019" y="946"/>
                  </a:lnTo>
                  <a:lnTo>
                    <a:pt x="1023" y="948"/>
                  </a:lnTo>
                  <a:lnTo>
                    <a:pt x="1029" y="950"/>
                  </a:lnTo>
                  <a:lnTo>
                    <a:pt x="1031" y="961"/>
                  </a:lnTo>
                  <a:lnTo>
                    <a:pt x="1043" y="963"/>
                  </a:lnTo>
                  <a:lnTo>
                    <a:pt x="1045" y="961"/>
                  </a:lnTo>
                  <a:lnTo>
                    <a:pt x="1049" y="969"/>
                  </a:lnTo>
                  <a:lnTo>
                    <a:pt x="1052" y="969"/>
                  </a:lnTo>
                  <a:lnTo>
                    <a:pt x="1056" y="973"/>
                  </a:lnTo>
                  <a:lnTo>
                    <a:pt x="1060" y="971"/>
                  </a:lnTo>
                  <a:lnTo>
                    <a:pt x="1064" y="981"/>
                  </a:lnTo>
                  <a:lnTo>
                    <a:pt x="1074" y="987"/>
                  </a:lnTo>
                  <a:lnTo>
                    <a:pt x="1074" y="995"/>
                  </a:lnTo>
                  <a:lnTo>
                    <a:pt x="1068" y="1003"/>
                  </a:lnTo>
                  <a:lnTo>
                    <a:pt x="1072" y="1005"/>
                  </a:lnTo>
                  <a:lnTo>
                    <a:pt x="1076" y="999"/>
                  </a:lnTo>
                  <a:lnTo>
                    <a:pt x="1082" y="991"/>
                  </a:lnTo>
                  <a:lnTo>
                    <a:pt x="1086" y="991"/>
                  </a:lnTo>
                  <a:lnTo>
                    <a:pt x="1089" y="1001"/>
                  </a:lnTo>
                  <a:lnTo>
                    <a:pt x="1091" y="999"/>
                  </a:lnTo>
                  <a:lnTo>
                    <a:pt x="1091" y="993"/>
                  </a:lnTo>
                  <a:lnTo>
                    <a:pt x="1091" y="989"/>
                  </a:lnTo>
                  <a:lnTo>
                    <a:pt x="1095" y="989"/>
                  </a:lnTo>
                  <a:lnTo>
                    <a:pt x="1099" y="991"/>
                  </a:lnTo>
                  <a:lnTo>
                    <a:pt x="1103" y="985"/>
                  </a:lnTo>
                  <a:lnTo>
                    <a:pt x="1099" y="981"/>
                  </a:lnTo>
                  <a:lnTo>
                    <a:pt x="1103" y="979"/>
                  </a:lnTo>
                  <a:lnTo>
                    <a:pt x="1103" y="975"/>
                  </a:lnTo>
                  <a:lnTo>
                    <a:pt x="1091" y="975"/>
                  </a:lnTo>
                  <a:lnTo>
                    <a:pt x="1091" y="971"/>
                  </a:lnTo>
                  <a:lnTo>
                    <a:pt x="1087" y="971"/>
                  </a:lnTo>
                  <a:lnTo>
                    <a:pt x="1087" y="967"/>
                  </a:lnTo>
                  <a:lnTo>
                    <a:pt x="1082" y="965"/>
                  </a:lnTo>
                  <a:lnTo>
                    <a:pt x="1076" y="965"/>
                  </a:lnTo>
                  <a:lnTo>
                    <a:pt x="1076" y="961"/>
                  </a:lnTo>
                  <a:lnTo>
                    <a:pt x="1070" y="956"/>
                  </a:lnTo>
                  <a:lnTo>
                    <a:pt x="1062" y="954"/>
                  </a:lnTo>
                  <a:lnTo>
                    <a:pt x="1058" y="956"/>
                  </a:lnTo>
                  <a:lnTo>
                    <a:pt x="1058" y="950"/>
                  </a:lnTo>
                  <a:lnTo>
                    <a:pt x="1052" y="940"/>
                  </a:lnTo>
                  <a:lnTo>
                    <a:pt x="1051" y="934"/>
                  </a:lnTo>
                  <a:lnTo>
                    <a:pt x="1049" y="932"/>
                  </a:lnTo>
                  <a:lnTo>
                    <a:pt x="1051" y="928"/>
                  </a:lnTo>
                  <a:lnTo>
                    <a:pt x="1056" y="926"/>
                  </a:lnTo>
                  <a:lnTo>
                    <a:pt x="1066" y="920"/>
                  </a:lnTo>
                  <a:lnTo>
                    <a:pt x="1070" y="908"/>
                  </a:lnTo>
                  <a:lnTo>
                    <a:pt x="1076" y="907"/>
                  </a:lnTo>
                  <a:lnTo>
                    <a:pt x="1091" y="893"/>
                  </a:lnTo>
                  <a:lnTo>
                    <a:pt x="1087" y="891"/>
                  </a:lnTo>
                  <a:lnTo>
                    <a:pt x="1086" y="885"/>
                  </a:lnTo>
                  <a:lnTo>
                    <a:pt x="1089" y="877"/>
                  </a:lnTo>
                  <a:lnTo>
                    <a:pt x="1086" y="873"/>
                  </a:lnTo>
                  <a:lnTo>
                    <a:pt x="1089" y="867"/>
                  </a:lnTo>
                  <a:lnTo>
                    <a:pt x="1086" y="865"/>
                  </a:lnTo>
                  <a:lnTo>
                    <a:pt x="1074" y="877"/>
                  </a:lnTo>
                  <a:lnTo>
                    <a:pt x="1060" y="875"/>
                  </a:lnTo>
                  <a:lnTo>
                    <a:pt x="1056" y="879"/>
                  </a:lnTo>
                  <a:lnTo>
                    <a:pt x="1051" y="895"/>
                  </a:lnTo>
                  <a:lnTo>
                    <a:pt x="1043" y="899"/>
                  </a:lnTo>
                  <a:lnTo>
                    <a:pt x="1037" y="893"/>
                  </a:lnTo>
                  <a:lnTo>
                    <a:pt x="1031" y="891"/>
                  </a:lnTo>
                  <a:lnTo>
                    <a:pt x="1027" y="887"/>
                  </a:lnTo>
                  <a:lnTo>
                    <a:pt x="1035" y="877"/>
                  </a:lnTo>
                  <a:lnTo>
                    <a:pt x="1037" y="879"/>
                  </a:lnTo>
                  <a:lnTo>
                    <a:pt x="1041" y="879"/>
                  </a:lnTo>
                  <a:lnTo>
                    <a:pt x="1043" y="873"/>
                  </a:lnTo>
                  <a:lnTo>
                    <a:pt x="1039" y="871"/>
                  </a:lnTo>
                  <a:lnTo>
                    <a:pt x="1033" y="871"/>
                  </a:lnTo>
                  <a:lnTo>
                    <a:pt x="1029" y="869"/>
                  </a:lnTo>
                  <a:lnTo>
                    <a:pt x="1027" y="865"/>
                  </a:lnTo>
                  <a:lnTo>
                    <a:pt x="1023" y="865"/>
                  </a:lnTo>
                  <a:lnTo>
                    <a:pt x="1016" y="877"/>
                  </a:lnTo>
                  <a:lnTo>
                    <a:pt x="1000" y="879"/>
                  </a:lnTo>
                  <a:lnTo>
                    <a:pt x="988" y="877"/>
                  </a:lnTo>
                  <a:lnTo>
                    <a:pt x="981" y="875"/>
                  </a:lnTo>
                  <a:lnTo>
                    <a:pt x="975" y="871"/>
                  </a:lnTo>
                  <a:lnTo>
                    <a:pt x="975" y="861"/>
                  </a:lnTo>
                  <a:lnTo>
                    <a:pt x="982" y="850"/>
                  </a:lnTo>
                  <a:lnTo>
                    <a:pt x="992" y="838"/>
                  </a:lnTo>
                  <a:lnTo>
                    <a:pt x="1008" y="842"/>
                  </a:lnTo>
                  <a:lnTo>
                    <a:pt x="1014" y="854"/>
                  </a:lnTo>
                  <a:lnTo>
                    <a:pt x="1021" y="852"/>
                  </a:lnTo>
                  <a:lnTo>
                    <a:pt x="1035" y="859"/>
                  </a:lnTo>
                  <a:lnTo>
                    <a:pt x="1056" y="863"/>
                  </a:lnTo>
                  <a:lnTo>
                    <a:pt x="1064" y="859"/>
                  </a:lnTo>
                  <a:lnTo>
                    <a:pt x="1074" y="848"/>
                  </a:lnTo>
                  <a:lnTo>
                    <a:pt x="1076" y="842"/>
                  </a:lnTo>
                  <a:lnTo>
                    <a:pt x="1078" y="842"/>
                  </a:lnTo>
                  <a:lnTo>
                    <a:pt x="1080" y="848"/>
                  </a:lnTo>
                  <a:lnTo>
                    <a:pt x="1101" y="838"/>
                  </a:lnTo>
                  <a:lnTo>
                    <a:pt x="1115" y="838"/>
                  </a:lnTo>
                  <a:lnTo>
                    <a:pt x="1117" y="838"/>
                  </a:lnTo>
                  <a:lnTo>
                    <a:pt x="1115" y="832"/>
                  </a:lnTo>
                  <a:lnTo>
                    <a:pt x="1117" y="832"/>
                  </a:lnTo>
                  <a:lnTo>
                    <a:pt x="1124" y="838"/>
                  </a:lnTo>
                  <a:lnTo>
                    <a:pt x="1124" y="840"/>
                  </a:lnTo>
                  <a:lnTo>
                    <a:pt x="1134" y="842"/>
                  </a:lnTo>
                  <a:lnTo>
                    <a:pt x="1142" y="838"/>
                  </a:lnTo>
                  <a:lnTo>
                    <a:pt x="1146" y="836"/>
                  </a:lnTo>
                  <a:lnTo>
                    <a:pt x="1148" y="842"/>
                  </a:lnTo>
                  <a:lnTo>
                    <a:pt x="1152" y="844"/>
                  </a:lnTo>
                  <a:lnTo>
                    <a:pt x="1159" y="842"/>
                  </a:lnTo>
                  <a:lnTo>
                    <a:pt x="1161" y="838"/>
                  </a:lnTo>
                  <a:lnTo>
                    <a:pt x="1177" y="838"/>
                  </a:lnTo>
                  <a:lnTo>
                    <a:pt x="1183" y="846"/>
                  </a:lnTo>
                  <a:lnTo>
                    <a:pt x="1185" y="846"/>
                  </a:lnTo>
                  <a:lnTo>
                    <a:pt x="1187" y="834"/>
                  </a:lnTo>
                  <a:lnTo>
                    <a:pt x="1191" y="812"/>
                  </a:lnTo>
                  <a:lnTo>
                    <a:pt x="1194" y="802"/>
                  </a:lnTo>
                  <a:lnTo>
                    <a:pt x="1194" y="799"/>
                  </a:lnTo>
                  <a:lnTo>
                    <a:pt x="1198" y="793"/>
                  </a:lnTo>
                  <a:lnTo>
                    <a:pt x="1204" y="787"/>
                  </a:lnTo>
                  <a:lnTo>
                    <a:pt x="1200" y="793"/>
                  </a:lnTo>
                  <a:lnTo>
                    <a:pt x="1206" y="806"/>
                  </a:lnTo>
                  <a:lnTo>
                    <a:pt x="1206" y="816"/>
                  </a:lnTo>
                  <a:lnTo>
                    <a:pt x="1204" y="822"/>
                  </a:lnTo>
                  <a:lnTo>
                    <a:pt x="1206" y="832"/>
                  </a:lnTo>
                  <a:lnTo>
                    <a:pt x="1218" y="848"/>
                  </a:lnTo>
                  <a:lnTo>
                    <a:pt x="1218" y="852"/>
                  </a:lnTo>
                  <a:lnTo>
                    <a:pt x="1198" y="854"/>
                  </a:lnTo>
                  <a:lnTo>
                    <a:pt x="1196" y="855"/>
                  </a:lnTo>
                  <a:lnTo>
                    <a:pt x="1198" y="857"/>
                  </a:lnTo>
                  <a:lnTo>
                    <a:pt x="1216" y="855"/>
                  </a:lnTo>
                  <a:lnTo>
                    <a:pt x="1237" y="850"/>
                  </a:lnTo>
                  <a:lnTo>
                    <a:pt x="1237" y="846"/>
                  </a:lnTo>
                  <a:lnTo>
                    <a:pt x="1243" y="846"/>
                  </a:lnTo>
                  <a:lnTo>
                    <a:pt x="1243" y="842"/>
                  </a:lnTo>
                  <a:lnTo>
                    <a:pt x="1247" y="842"/>
                  </a:lnTo>
                  <a:lnTo>
                    <a:pt x="1249" y="840"/>
                  </a:lnTo>
                  <a:lnTo>
                    <a:pt x="1247" y="844"/>
                  </a:lnTo>
                  <a:lnTo>
                    <a:pt x="1243" y="846"/>
                  </a:lnTo>
                  <a:lnTo>
                    <a:pt x="1243" y="850"/>
                  </a:lnTo>
                  <a:lnTo>
                    <a:pt x="1255" y="844"/>
                  </a:lnTo>
                  <a:lnTo>
                    <a:pt x="1255" y="842"/>
                  </a:lnTo>
                  <a:lnTo>
                    <a:pt x="1261" y="842"/>
                  </a:lnTo>
                  <a:lnTo>
                    <a:pt x="1262" y="838"/>
                  </a:lnTo>
                  <a:lnTo>
                    <a:pt x="1270" y="834"/>
                  </a:lnTo>
                  <a:lnTo>
                    <a:pt x="1274" y="828"/>
                  </a:lnTo>
                  <a:lnTo>
                    <a:pt x="1272" y="818"/>
                  </a:lnTo>
                  <a:lnTo>
                    <a:pt x="1274" y="814"/>
                  </a:lnTo>
                  <a:lnTo>
                    <a:pt x="1280" y="822"/>
                  </a:lnTo>
                  <a:lnTo>
                    <a:pt x="1280" y="826"/>
                  </a:lnTo>
                  <a:lnTo>
                    <a:pt x="1282" y="828"/>
                  </a:lnTo>
                  <a:lnTo>
                    <a:pt x="1286" y="820"/>
                  </a:lnTo>
                  <a:lnTo>
                    <a:pt x="1288" y="816"/>
                  </a:lnTo>
                  <a:lnTo>
                    <a:pt x="1290" y="824"/>
                  </a:lnTo>
                  <a:lnTo>
                    <a:pt x="1294" y="826"/>
                  </a:lnTo>
                  <a:lnTo>
                    <a:pt x="1292" y="830"/>
                  </a:lnTo>
                  <a:lnTo>
                    <a:pt x="1290" y="832"/>
                  </a:lnTo>
                  <a:lnTo>
                    <a:pt x="1280" y="836"/>
                  </a:lnTo>
                  <a:lnTo>
                    <a:pt x="1276" y="836"/>
                  </a:lnTo>
                  <a:lnTo>
                    <a:pt x="1274" y="838"/>
                  </a:lnTo>
                  <a:lnTo>
                    <a:pt x="1276" y="840"/>
                  </a:lnTo>
                  <a:lnTo>
                    <a:pt x="1284" y="838"/>
                  </a:lnTo>
                  <a:lnTo>
                    <a:pt x="1309" y="832"/>
                  </a:lnTo>
                  <a:lnTo>
                    <a:pt x="1331" y="832"/>
                  </a:lnTo>
                  <a:lnTo>
                    <a:pt x="1331" y="828"/>
                  </a:lnTo>
                  <a:lnTo>
                    <a:pt x="1336" y="828"/>
                  </a:lnTo>
                  <a:lnTo>
                    <a:pt x="1336" y="824"/>
                  </a:lnTo>
                  <a:lnTo>
                    <a:pt x="1340" y="822"/>
                  </a:lnTo>
                  <a:lnTo>
                    <a:pt x="1342" y="828"/>
                  </a:lnTo>
                  <a:lnTo>
                    <a:pt x="1346" y="826"/>
                  </a:lnTo>
                  <a:lnTo>
                    <a:pt x="1350" y="824"/>
                  </a:lnTo>
                  <a:lnTo>
                    <a:pt x="1356" y="826"/>
                  </a:lnTo>
                  <a:lnTo>
                    <a:pt x="1360" y="824"/>
                  </a:lnTo>
                  <a:lnTo>
                    <a:pt x="1369" y="830"/>
                  </a:lnTo>
                  <a:lnTo>
                    <a:pt x="1371" y="834"/>
                  </a:lnTo>
                  <a:lnTo>
                    <a:pt x="1368" y="836"/>
                  </a:lnTo>
                  <a:lnTo>
                    <a:pt x="1362" y="832"/>
                  </a:lnTo>
                  <a:lnTo>
                    <a:pt x="1354" y="832"/>
                  </a:lnTo>
                  <a:lnTo>
                    <a:pt x="1350" y="832"/>
                  </a:lnTo>
                  <a:lnTo>
                    <a:pt x="1346" y="832"/>
                  </a:lnTo>
                  <a:lnTo>
                    <a:pt x="1346" y="838"/>
                  </a:lnTo>
                  <a:lnTo>
                    <a:pt x="1381" y="850"/>
                  </a:lnTo>
                  <a:lnTo>
                    <a:pt x="1383" y="850"/>
                  </a:lnTo>
                  <a:lnTo>
                    <a:pt x="1406" y="867"/>
                  </a:lnTo>
                  <a:lnTo>
                    <a:pt x="1406" y="859"/>
                  </a:lnTo>
                  <a:lnTo>
                    <a:pt x="1406" y="855"/>
                  </a:lnTo>
                  <a:lnTo>
                    <a:pt x="1404" y="855"/>
                  </a:lnTo>
                  <a:lnTo>
                    <a:pt x="1403" y="854"/>
                  </a:lnTo>
                  <a:lnTo>
                    <a:pt x="1397" y="855"/>
                  </a:lnTo>
                  <a:lnTo>
                    <a:pt x="1395" y="854"/>
                  </a:lnTo>
                  <a:lnTo>
                    <a:pt x="1403" y="846"/>
                  </a:lnTo>
                  <a:lnTo>
                    <a:pt x="1406" y="848"/>
                  </a:lnTo>
                  <a:lnTo>
                    <a:pt x="1408" y="854"/>
                  </a:lnTo>
                  <a:lnTo>
                    <a:pt x="1412" y="854"/>
                  </a:lnTo>
                  <a:lnTo>
                    <a:pt x="1410" y="859"/>
                  </a:lnTo>
                  <a:lnTo>
                    <a:pt x="1410" y="863"/>
                  </a:lnTo>
                  <a:lnTo>
                    <a:pt x="1422" y="867"/>
                  </a:lnTo>
                  <a:lnTo>
                    <a:pt x="1424" y="865"/>
                  </a:lnTo>
                  <a:lnTo>
                    <a:pt x="1428" y="867"/>
                  </a:lnTo>
                  <a:lnTo>
                    <a:pt x="1430" y="877"/>
                  </a:lnTo>
                  <a:lnTo>
                    <a:pt x="1428" y="877"/>
                  </a:lnTo>
                  <a:lnTo>
                    <a:pt x="1414" y="867"/>
                  </a:lnTo>
                  <a:lnTo>
                    <a:pt x="1412" y="867"/>
                  </a:lnTo>
                  <a:lnTo>
                    <a:pt x="1412" y="871"/>
                  </a:lnTo>
                  <a:lnTo>
                    <a:pt x="1428" y="881"/>
                  </a:lnTo>
                  <a:lnTo>
                    <a:pt x="1428" y="883"/>
                  </a:lnTo>
                  <a:lnTo>
                    <a:pt x="1438" y="889"/>
                  </a:lnTo>
                  <a:lnTo>
                    <a:pt x="1439" y="859"/>
                  </a:lnTo>
                  <a:lnTo>
                    <a:pt x="1439" y="818"/>
                  </a:lnTo>
                  <a:lnTo>
                    <a:pt x="1438" y="799"/>
                  </a:lnTo>
                  <a:lnTo>
                    <a:pt x="1434" y="793"/>
                  </a:lnTo>
                  <a:lnTo>
                    <a:pt x="1432" y="793"/>
                  </a:lnTo>
                  <a:lnTo>
                    <a:pt x="1430" y="787"/>
                  </a:lnTo>
                  <a:lnTo>
                    <a:pt x="1424" y="789"/>
                  </a:lnTo>
                  <a:lnTo>
                    <a:pt x="1428" y="767"/>
                  </a:lnTo>
                  <a:lnTo>
                    <a:pt x="1379" y="767"/>
                  </a:lnTo>
                  <a:lnTo>
                    <a:pt x="1366" y="767"/>
                  </a:lnTo>
                  <a:lnTo>
                    <a:pt x="1348" y="767"/>
                  </a:lnTo>
                  <a:lnTo>
                    <a:pt x="1319" y="767"/>
                  </a:lnTo>
                  <a:lnTo>
                    <a:pt x="1319" y="746"/>
                  </a:lnTo>
                  <a:lnTo>
                    <a:pt x="1313" y="744"/>
                  </a:lnTo>
                  <a:lnTo>
                    <a:pt x="1313" y="736"/>
                  </a:lnTo>
                  <a:lnTo>
                    <a:pt x="1251" y="738"/>
                  </a:lnTo>
                  <a:lnTo>
                    <a:pt x="1247" y="738"/>
                  </a:lnTo>
                  <a:lnTo>
                    <a:pt x="1241" y="742"/>
                  </a:lnTo>
                  <a:lnTo>
                    <a:pt x="1233" y="740"/>
                  </a:lnTo>
                  <a:lnTo>
                    <a:pt x="1227" y="732"/>
                  </a:lnTo>
                  <a:lnTo>
                    <a:pt x="1224" y="734"/>
                  </a:lnTo>
                  <a:lnTo>
                    <a:pt x="1206" y="751"/>
                  </a:lnTo>
                  <a:lnTo>
                    <a:pt x="1202" y="748"/>
                  </a:lnTo>
                  <a:lnTo>
                    <a:pt x="1204" y="742"/>
                  </a:lnTo>
                  <a:lnTo>
                    <a:pt x="1202" y="738"/>
                  </a:lnTo>
                  <a:lnTo>
                    <a:pt x="1202" y="730"/>
                  </a:lnTo>
                  <a:lnTo>
                    <a:pt x="1208" y="728"/>
                  </a:lnTo>
                  <a:lnTo>
                    <a:pt x="1208" y="708"/>
                  </a:lnTo>
                  <a:lnTo>
                    <a:pt x="1200" y="704"/>
                  </a:lnTo>
                  <a:lnTo>
                    <a:pt x="1191" y="698"/>
                  </a:lnTo>
                  <a:lnTo>
                    <a:pt x="1191" y="685"/>
                  </a:lnTo>
                  <a:lnTo>
                    <a:pt x="1157" y="687"/>
                  </a:lnTo>
                  <a:lnTo>
                    <a:pt x="1156" y="663"/>
                  </a:lnTo>
                  <a:lnTo>
                    <a:pt x="1159" y="628"/>
                  </a:lnTo>
                  <a:lnTo>
                    <a:pt x="1161" y="618"/>
                  </a:lnTo>
                  <a:lnTo>
                    <a:pt x="1161" y="583"/>
                  </a:lnTo>
                  <a:lnTo>
                    <a:pt x="1165" y="543"/>
                  </a:lnTo>
                  <a:lnTo>
                    <a:pt x="1167" y="536"/>
                  </a:lnTo>
                  <a:lnTo>
                    <a:pt x="1169" y="502"/>
                  </a:lnTo>
                  <a:lnTo>
                    <a:pt x="1173" y="473"/>
                  </a:lnTo>
                  <a:lnTo>
                    <a:pt x="1175" y="449"/>
                  </a:lnTo>
                  <a:lnTo>
                    <a:pt x="1167" y="457"/>
                  </a:lnTo>
                  <a:lnTo>
                    <a:pt x="1156" y="463"/>
                  </a:lnTo>
                  <a:lnTo>
                    <a:pt x="1152" y="459"/>
                  </a:lnTo>
                  <a:lnTo>
                    <a:pt x="1154" y="453"/>
                  </a:lnTo>
                  <a:lnTo>
                    <a:pt x="1132" y="453"/>
                  </a:lnTo>
                  <a:lnTo>
                    <a:pt x="1130" y="441"/>
                  </a:lnTo>
                  <a:lnTo>
                    <a:pt x="1117" y="439"/>
                  </a:lnTo>
                  <a:lnTo>
                    <a:pt x="1111" y="447"/>
                  </a:lnTo>
                  <a:lnTo>
                    <a:pt x="1103" y="447"/>
                  </a:lnTo>
                  <a:lnTo>
                    <a:pt x="1087" y="447"/>
                  </a:lnTo>
                  <a:lnTo>
                    <a:pt x="1058" y="451"/>
                  </a:lnTo>
                  <a:lnTo>
                    <a:pt x="1058" y="433"/>
                  </a:lnTo>
                  <a:lnTo>
                    <a:pt x="1019" y="430"/>
                  </a:lnTo>
                  <a:lnTo>
                    <a:pt x="1019" y="435"/>
                  </a:lnTo>
                  <a:lnTo>
                    <a:pt x="1002" y="439"/>
                  </a:lnTo>
                  <a:lnTo>
                    <a:pt x="1000" y="451"/>
                  </a:lnTo>
                  <a:lnTo>
                    <a:pt x="984" y="449"/>
                  </a:lnTo>
                  <a:lnTo>
                    <a:pt x="986" y="445"/>
                  </a:lnTo>
                  <a:lnTo>
                    <a:pt x="996" y="439"/>
                  </a:lnTo>
                  <a:lnTo>
                    <a:pt x="971" y="439"/>
                  </a:lnTo>
                  <a:lnTo>
                    <a:pt x="971" y="420"/>
                  </a:lnTo>
                  <a:lnTo>
                    <a:pt x="953" y="420"/>
                  </a:lnTo>
                  <a:lnTo>
                    <a:pt x="953" y="463"/>
                  </a:lnTo>
                  <a:lnTo>
                    <a:pt x="942" y="463"/>
                  </a:lnTo>
                  <a:lnTo>
                    <a:pt x="942" y="473"/>
                  </a:lnTo>
                  <a:lnTo>
                    <a:pt x="901" y="473"/>
                  </a:lnTo>
                  <a:lnTo>
                    <a:pt x="905" y="465"/>
                  </a:lnTo>
                  <a:lnTo>
                    <a:pt x="899" y="453"/>
                  </a:lnTo>
                  <a:lnTo>
                    <a:pt x="901" y="451"/>
                  </a:lnTo>
                  <a:lnTo>
                    <a:pt x="909" y="457"/>
                  </a:lnTo>
                  <a:lnTo>
                    <a:pt x="914" y="453"/>
                  </a:lnTo>
                  <a:lnTo>
                    <a:pt x="909" y="445"/>
                  </a:lnTo>
                  <a:lnTo>
                    <a:pt x="914" y="439"/>
                  </a:lnTo>
                  <a:lnTo>
                    <a:pt x="914" y="416"/>
                  </a:lnTo>
                  <a:lnTo>
                    <a:pt x="922" y="420"/>
                  </a:lnTo>
                  <a:lnTo>
                    <a:pt x="924" y="406"/>
                  </a:lnTo>
                  <a:lnTo>
                    <a:pt x="907" y="404"/>
                  </a:lnTo>
                  <a:lnTo>
                    <a:pt x="911" y="379"/>
                  </a:lnTo>
                  <a:lnTo>
                    <a:pt x="920" y="379"/>
                  </a:lnTo>
                  <a:lnTo>
                    <a:pt x="918" y="363"/>
                  </a:lnTo>
                  <a:lnTo>
                    <a:pt x="914" y="363"/>
                  </a:lnTo>
                  <a:lnTo>
                    <a:pt x="911" y="335"/>
                  </a:lnTo>
                  <a:lnTo>
                    <a:pt x="905" y="331"/>
                  </a:lnTo>
                  <a:lnTo>
                    <a:pt x="911" y="318"/>
                  </a:lnTo>
                  <a:lnTo>
                    <a:pt x="903" y="318"/>
                  </a:lnTo>
                  <a:lnTo>
                    <a:pt x="905" y="298"/>
                  </a:lnTo>
                  <a:lnTo>
                    <a:pt x="916" y="296"/>
                  </a:lnTo>
                  <a:lnTo>
                    <a:pt x="916" y="284"/>
                  </a:lnTo>
                  <a:lnTo>
                    <a:pt x="916" y="261"/>
                  </a:lnTo>
                  <a:lnTo>
                    <a:pt x="916" y="249"/>
                  </a:lnTo>
                  <a:lnTo>
                    <a:pt x="914" y="220"/>
                  </a:lnTo>
                  <a:lnTo>
                    <a:pt x="916" y="198"/>
                  </a:lnTo>
                  <a:lnTo>
                    <a:pt x="903" y="196"/>
                  </a:lnTo>
                  <a:lnTo>
                    <a:pt x="889" y="196"/>
                  </a:lnTo>
                  <a:lnTo>
                    <a:pt x="887" y="161"/>
                  </a:lnTo>
                  <a:lnTo>
                    <a:pt x="899" y="159"/>
                  </a:lnTo>
                  <a:lnTo>
                    <a:pt x="897" y="147"/>
                  </a:lnTo>
                  <a:lnTo>
                    <a:pt x="881" y="125"/>
                  </a:lnTo>
                  <a:lnTo>
                    <a:pt x="877" y="125"/>
                  </a:lnTo>
                  <a:lnTo>
                    <a:pt x="877" y="145"/>
                  </a:lnTo>
                  <a:lnTo>
                    <a:pt x="868" y="145"/>
                  </a:lnTo>
                  <a:lnTo>
                    <a:pt x="868" y="155"/>
                  </a:lnTo>
                  <a:lnTo>
                    <a:pt x="856" y="155"/>
                  </a:lnTo>
                  <a:lnTo>
                    <a:pt x="813" y="155"/>
                  </a:lnTo>
                  <a:lnTo>
                    <a:pt x="813" y="125"/>
                  </a:lnTo>
                  <a:lnTo>
                    <a:pt x="776" y="125"/>
                  </a:lnTo>
                  <a:lnTo>
                    <a:pt x="757" y="125"/>
                  </a:lnTo>
                  <a:lnTo>
                    <a:pt x="755" y="125"/>
                  </a:lnTo>
                  <a:lnTo>
                    <a:pt x="759" y="90"/>
                  </a:lnTo>
                  <a:lnTo>
                    <a:pt x="745" y="90"/>
                  </a:lnTo>
                  <a:lnTo>
                    <a:pt x="743" y="59"/>
                  </a:lnTo>
                  <a:lnTo>
                    <a:pt x="728" y="57"/>
                  </a:lnTo>
                  <a:lnTo>
                    <a:pt x="728" y="19"/>
                  </a:lnTo>
                  <a:lnTo>
                    <a:pt x="722" y="17"/>
                  </a:lnTo>
                  <a:lnTo>
                    <a:pt x="683" y="15"/>
                  </a:lnTo>
                  <a:lnTo>
                    <a:pt x="679" y="0"/>
                  </a:lnTo>
                  <a:lnTo>
                    <a:pt x="636" y="2"/>
                  </a:lnTo>
                  <a:lnTo>
                    <a:pt x="636" y="25"/>
                  </a:lnTo>
                  <a:lnTo>
                    <a:pt x="584" y="23"/>
                  </a:lnTo>
                  <a:lnTo>
                    <a:pt x="584" y="27"/>
                  </a:lnTo>
                  <a:lnTo>
                    <a:pt x="584" y="59"/>
                  </a:lnTo>
                  <a:lnTo>
                    <a:pt x="584" y="64"/>
                  </a:lnTo>
                  <a:lnTo>
                    <a:pt x="549" y="66"/>
                  </a:lnTo>
                  <a:lnTo>
                    <a:pt x="543" y="66"/>
                  </a:lnTo>
                  <a:lnTo>
                    <a:pt x="512" y="66"/>
                  </a:lnTo>
                  <a:lnTo>
                    <a:pt x="502" y="64"/>
                  </a:lnTo>
                  <a:lnTo>
                    <a:pt x="477" y="66"/>
                  </a:lnTo>
                  <a:lnTo>
                    <a:pt x="459" y="66"/>
                  </a:lnTo>
                  <a:lnTo>
                    <a:pt x="457" y="66"/>
                  </a:lnTo>
                  <a:lnTo>
                    <a:pt x="409" y="68"/>
                  </a:lnTo>
                  <a:lnTo>
                    <a:pt x="389" y="68"/>
                  </a:lnTo>
                  <a:lnTo>
                    <a:pt x="350" y="68"/>
                  </a:lnTo>
                  <a:lnTo>
                    <a:pt x="323" y="68"/>
                  </a:lnTo>
                  <a:lnTo>
                    <a:pt x="290" y="68"/>
                  </a:lnTo>
                  <a:lnTo>
                    <a:pt x="263" y="68"/>
                  </a:lnTo>
                  <a:lnTo>
                    <a:pt x="240" y="68"/>
                  </a:lnTo>
                  <a:lnTo>
                    <a:pt x="222" y="68"/>
                  </a:lnTo>
                  <a:lnTo>
                    <a:pt x="179" y="68"/>
                  </a:lnTo>
                  <a:lnTo>
                    <a:pt x="137" y="68"/>
                  </a:lnTo>
                  <a:lnTo>
                    <a:pt x="129" y="68"/>
                  </a:lnTo>
                  <a:lnTo>
                    <a:pt x="88" y="68"/>
                  </a:lnTo>
                  <a:lnTo>
                    <a:pt x="80" y="68"/>
                  </a:lnTo>
                  <a:lnTo>
                    <a:pt x="32" y="68"/>
                  </a:lnTo>
                  <a:lnTo>
                    <a:pt x="2" y="68"/>
                  </a:lnTo>
                  <a:lnTo>
                    <a:pt x="0" y="129"/>
                  </a:lnTo>
                  <a:lnTo>
                    <a:pt x="37" y="127"/>
                  </a:lnTo>
                  <a:lnTo>
                    <a:pt x="88" y="129"/>
                  </a:lnTo>
                  <a:lnTo>
                    <a:pt x="88" y="180"/>
                  </a:lnTo>
                  <a:lnTo>
                    <a:pt x="88" y="200"/>
                  </a:lnTo>
                  <a:lnTo>
                    <a:pt x="88" y="231"/>
                  </a:lnTo>
                  <a:lnTo>
                    <a:pt x="88" y="255"/>
                  </a:lnTo>
                  <a:lnTo>
                    <a:pt x="88" y="282"/>
                  </a:lnTo>
                  <a:lnTo>
                    <a:pt x="88" y="300"/>
                  </a:lnTo>
                  <a:lnTo>
                    <a:pt x="88" y="331"/>
                  </a:lnTo>
                  <a:lnTo>
                    <a:pt x="90" y="353"/>
                  </a:lnTo>
                  <a:lnTo>
                    <a:pt x="96" y="353"/>
                  </a:lnTo>
                  <a:lnTo>
                    <a:pt x="105" y="361"/>
                  </a:lnTo>
                  <a:lnTo>
                    <a:pt x="117" y="375"/>
                  </a:lnTo>
                  <a:lnTo>
                    <a:pt x="127" y="375"/>
                  </a:lnTo>
                  <a:lnTo>
                    <a:pt x="129" y="371"/>
                  </a:lnTo>
                  <a:lnTo>
                    <a:pt x="139" y="371"/>
                  </a:lnTo>
                  <a:lnTo>
                    <a:pt x="137" y="408"/>
                  </a:lnTo>
                  <a:lnTo>
                    <a:pt x="139" y="437"/>
                  </a:lnTo>
                  <a:lnTo>
                    <a:pt x="238" y="439"/>
                  </a:lnTo>
                  <a:lnTo>
                    <a:pt x="236" y="410"/>
                  </a:lnTo>
                  <a:lnTo>
                    <a:pt x="238" y="410"/>
                  </a:lnTo>
                  <a:close/>
                </a:path>
              </a:pathLst>
            </a:custGeom>
            <a:solidFill>
              <a:srgbClr val="F8CC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53" name="Shape 8275"/>
            <p:cNvSpPr>
              <a:spLocks/>
            </p:cNvSpPr>
            <p:nvPr/>
          </p:nvSpPr>
          <p:spPr bwMode="auto">
            <a:xfrm>
              <a:off x="5375276" y="3486151"/>
              <a:ext cx="2284413" cy="1700213"/>
            </a:xfrm>
            <a:custGeom>
              <a:avLst/>
              <a:gdLst>
                <a:gd name="T0" fmla="*/ 2147483647 w 1439"/>
                <a:gd name="T1" fmla="*/ 2147483647 h 1071"/>
                <a:gd name="T2" fmla="*/ 2147483647 w 1439"/>
                <a:gd name="T3" fmla="*/ 2147483647 h 1071"/>
                <a:gd name="T4" fmla="*/ 2147483647 w 1439"/>
                <a:gd name="T5" fmla="*/ 2147483647 h 1071"/>
                <a:gd name="T6" fmla="*/ 2147483647 w 1439"/>
                <a:gd name="T7" fmla="*/ 2147483647 h 1071"/>
                <a:gd name="T8" fmla="*/ 2147483647 w 1439"/>
                <a:gd name="T9" fmla="*/ 2147483647 h 1071"/>
                <a:gd name="T10" fmla="*/ 2147483647 w 1439"/>
                <a:gd name="T11" fmla="*/ 2147483647 h 1071"/>
                <a:gd name="T12" fmla="*/ 2147483647 w 1439"/>
                <a:gd name="T13" fmla="*/ 2147483647 h 1071"/>
                <a:gd name="T14" fmla="*/ 2147483647 w 1439"/>
                <a:gd name="T15" fmla="*/ 2147483647 h 1071"/>
                <a:gd name="T16" fmla="*/ 2147483647 w 1439"/>
                <a:gd name="T17" fmla="*/ 2147483647 h 1071"/>
                <a:gd name="T18" fmla="*/ 2147483647 w 1439"/>
                <a:gd name="T19" fmla="*/ 2147483647 h 1071"/>
                <a:gd name="T20" fmla="*/ 2147483647 w 1439"/>
                <a:gd name="T21" fmla="*/ 2147483647 h 1071"/>
                <a:gd name="T22" fmla="*/ 2147483647 w 1439"/>
                <a:gd name="T23" fmla="*/ 2147483647 h 1071"/>
                <a:gd name="T24" fmla="*/ 2147483647 w 1439"/>
                <a:gd name="T25" fmla="*/ 2147483647 h 1071"/>
                <a:gd name="T26" fmla="*/ 2147483647 w 1439"/>
                <a:gd name="T27" fmla="*/ 2147483647 h 1071"/>
                <a:gd name="T28" fmla="*/ 2147483647 w 1439"/>
                <a:gd name="T29" fmla="*/ 2147483647 h 1071"/>
                <a:gd name="T30" fmla="*/ 2147483647 w 1439"/>
                <a:gd name="T31" fmla="*/ 2147483647 h 1071"/>
                <a:gd name="T32" fmla="*/ 2147483647 w 1439"/>
                <a:gd name="T33" fmla="*/ 2147483647 h 1071"/>
                <a:gd name="T34" fmla="*/ 2147483647 w 1439"/>
                <a:gd name="T35" fmla="*/ 2147483647 h 1071"/>
                <a:gd name="T36" fmla="*/ 2147483647 w 1439"/>
                <a:gd name="T37" fmla="*/ 2147483647 h 1071"/>
                <a:gd name="T38" fmla="*/ 2147483647 w 1439"/>
                <a:gd name="T39" fmla="*/ 2147483647 h 1071"/>
                <a:gd name="T40" fmla="*/ 2147483647 w 1439"/>
                <a:gd name="T41" fmla="*/ 2147483647 h 1071"/>
                <a:gd name="T42" fmla="*/ 2147483647 w 1439"/>
                <a:gd name="T43" fmla="*/ 2147483647 h 1071"/>
                <a:gd name="T44" fmla="*/ 2147483647 w 1439"/>
                <a:gd name="T45" fmla="*/ 2147483647 h 1071"/>
                <a:gd name="T46" fmla="*/ 2147483647 w 1439"/>
                <a:gd name="T47" fmla="*/ 2147483647 h 1071"/>
                <a:gd name="T48" fmla="*/ 2147483647 w 1439"/>
                <a:gd name="T49" fmla="*/ 2147483647 h 1071"/>
                <a:gd name="T50" fmla="*/ 2147483647 w 1439"/>
                <a:gd name="T51" fmla="*/ 2147483647 h 1071"/>
                <a:gd name="T52" fmla="*/ 2147483647 w 1439"/>
                <a:gd name="T53" fmla="*/ 2147483647 h 1071"/>
                <a:gd name="T54" fmla="*/ 2147483647 w 1439"/>
                <a:gd name="T55" fmla="*/ 2147483647 h 1071"/>
                <a:gd name="T56" fmla="*/ 2147483647 w 1439"/>
                <a:gd name="T57" fmla="*/ 2147483647 h 1071"/>
                <a:gd name="T58" fmla="*/ 2147483647 w 1439"/>
                <a:gd name="T59" fmla="*/ 2147483647 h 1071"/>
                <a:gd name="T60" fmla="*/ 2147483647 w 1439"/>
                <a:gd name="T61" fmla="*/ 2147483647 h 1071"/>
                <a:gd name="T62" fmla="*/ 2147483647 w 1439"/>
                <a:gd name="T63" fmla="*/ 2147483647 h 1071"/>
                <a:gd name="T64" fmla="*/ 2147483647 w 1439"/>
                <a:gd name="T65" fmla="*/ 2147483647 h 1071"/>
                <a:gd name="T66" fmla="*/ 2147483647 w 1439"/>
                <a:gd name="T67" fmla="*/ 2147483647 h 1071"/>
                <a:gd name="T68" fmla="*/ 2147483647 w 1439"/>
                <a:gd name="T69" fmla="*/ 2147483647 h 1071"/>
                <a:gd name="T70" fmla="*/ 2147483647 w 1439"/>
                <a:gd name="T71" fmla="*/ 2147483647 h 1071"/>
                <a:gd name="T72" fmla="*/ 2147483647 w 1439"/>
                <a:gd name="T73" fmla="*/ 2147483647 h 1071"/>
                <a:gd name="T74" fmla="*/ 2147483647 w 1439"/>
                <a:gd name="T75" fmla="*/ 2147483647 h 1071"/>
                <a:gd name="T76" fmla="*/ 2147483647 w 1439"/>
                <a:gd name="T77" fmla="*/ 2147483647 h 1071"/>
                <a:gd name="T78" fmla="*/ 2147483647 w 1439"/>
                <a:gd name="T79" fmla="*/ 2147483647 h 1071"/>
                <a:gd name="T80" fmla="*/ 2147483647 w 1439"/>
                <a:gd name="T81" fmla="*/ 2147483647 h 1071"/>
                <a:gd name="T82" fmla="*/ 2147483647 w 1439"/>
                <a:gd name="T83" fmla="*/ 2147483647 h 1071"/>
                <a:gd name="T84" fmla="*/ 2147483647 w 1439"/>
                <a:gd name="T85" fmla="*/ 2147483647 h 1071"/>
                <a:gd name="T86" fmla="*/ 2147483647 w 1439"/>
                <a:gd name="T87" fmla="*/ 2147483647 h 1071"/>
                <a:gd name="T88" fmla="*/ 2147483647 w 1439"/>
                <a:gd name="T89" fmla="*/ 2147483647 h 1071"/>
                <a:gd name="T90" fmla="*/ 2147483647 w 1439"/>
                <a:gd name="T91" fmla="*/ 2147483647 h 1071"/>
                <a:gd name="T92" fmla="*/ 2147483647 w 1439"/>
                <a:gd name="T93" fmla="*/ 2147483647 h 1071"/>
                <a:gd name="T94" fmla="*/ 2147483647 w 1439"/>
                <a:gd name="T95" fmla="*/ 2147483647 h 1071"/>
                <a:gd name="T96" fmla="*/ 2147483647 w 1439"/>
                <a:gd name="T97" fmla="*/ 2147483647 h 1071"/>
                <a:gd name="T98" fmla="*/ 2147483647 w 1439"/>
                <a:gd name="T99" fmla="*/ 2147483647 h 1071"/>
                <a:gd name="T100" fmla="*/ 2147483647 w 1439"/>
                <a:gd name="T101" fmla="*/ 2147483647 h 1071"/>
                <a:gd name="T102" fmla="*/ 2147483647 w 1439"/>
                <a:gd name="T103" fmla="*/ 2147483647 h 1071"/>
                <a:gd name="T104" fmla="*/ 2147483647 w 1439"/>
                <a:gd name="T105" fmla="*/ 2147483647 h 1071"/>
                <a:gd name="T106" fmla="*/ 2147483647 w 1439"/>
                <a:gd name="T107" fmla="*/ 2147483647 h 1071"/>
                <a:gd name="T108" fmla="*/ 2147483647 w 1439"/>
                <a:gd name="T109" fmla="*/ 2147483647 h 1071"/>
                <a:gd name="T110" fmla="*/ 2147483647 w 1439"/>
                <a:gd name="T111" fmla="*/ 2147483647 h 1071"/>
                <a:gd name="T112" fmla="*/ 2147483647 w 1439"/>
                <a:gd name="T113" fmla="*/ 2147483647 h 1071"/>
                <a:gd name="T114" fmla="*/ 2147483647 w 1439"/>
                <a:gd name="T115" fmla="*/ 2147483647 h 1071"/>
                <a:gd name="T116" fmla="*/ 2147483647 w 1439"/>
                <a:gd name="T117" fmla="*/ 2147483647 h 1071"/>
                <a:gd name="T118" fmla="*/ 2147483647 w 1439"/>
                <a:gd name="T119" fmla="*/ 2147483647 h 107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39"/>
                <a:gd name="T181" fmla="*/ 0 h 1071"/>
                <a:gd name="T182" fmla="*/ 1439 w 1439"/>
                <a:gd name="T183" fmla="*/ 1071 h 107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39" h="1071">
                  <a:moveTo>
                    <a:pt x="238" y="410"/>
                  </a:moveTo>
                  <a:lnTo>
                    <a:pt x="240" y="402"/>
                  </a:lnTo>
                  <a:lnTo>
                    <a:pt x="244" y="402"/>
                  </a:lnTo>
                  <a:lnTo>
                    <a:pt x="247" y="404"/>
                  </a:lnTo>
                  <a:lnTo>
                    <a:pt x="253" y="406"/>
                  </a:lnTo>
                  <a:lnTo>
                    <a:pt x="261" y="402"/>
                  </a:lnTo>
                  <a:lnTo>
                    <a:pt x="267" y="406"/>
                  </a:lnTo>
                  <a:lnTo>
                    <a:pt x="265" y="410"/>
                  </a:lnTo>
                  <a:lnTo>
                    <a:pt x="271" y="420"/>
                  </a:lnTo>
                  <a:lnTo>
                    <a:pt x="275" y="418"/>
                  </a:lnTo>
                  <a:lnTo>
                    <a:pt x="279" y="422"/>
                  </a:lnTo>
                  <a:lnTo>
                    <a:pt x="277" y="430"/>
                  </a:lnTo>
                  <a:lnTo>
                    <a:pt x="286" y="437"/>
                  </a:lnTo>
                  <a:lnTo>
                    <a:pt x="302" y="420"/>
                  </a:lnTo>
                  <a:lnTo>
                    <a:pt x="308" y="422"/>
                  </a:lnTo>
                  <a:lnTo>
                    <a:pt x="317" y="428"/>
                  </a:lnTo>
                  <a:lnTo>
                    <a:pt x="323" y="430"/>
                  </a:lnTo>
                  <a:lnTo>
                    <a:pt x="325" y="439"/>
                  </a:lnTo>
                  <a:lnTo>
                    <a:pt x="331" y="441"/>
                  </a:lnTo>
                  <a:lnTo>
                    <a:pt x="335" y="435"/>
                  </a:lnTo>
                  <a:lnTo>
                    <a:pt x="341" y="435"/>
                  </a:lnTo>
                  <a:lnTo>
                    <a:pt x="345" y="430"/>
                  </a:lnTo>
                  <a:lnTo>
                    <a:pt x="350" y="433"/>
                  </a:lnTo>
                  <a:lnTo>
                    <a:pt x="350" y="439"/>
                  </a:lnTo>
                  <a:lnTo>
                    <a:pt x="352" y="451"/>
                  </a:lnTo>
                  <a:lnTo>
                    <a:pt x="356" y="451"/>
                  </a:lnTo>
                  <a:lnTo>
                    <a:pt x="356" y="435"/>
                  </a:lnTo>
                  <a:lnTo>
                    <a:pt x="362" y="439"/>
                  </a:lnTo>
                  <a:lnTo>
                    <a:pt x="368" y="432"/>
                  </a:lnTo>
                  <a:lnTo>
                    <a:pt x="370" y="424"/>
                  </a:lnTo>
                  <a:lnTo>
                    <a:pt x="376" y="424"/>
                  </a:lnTo>
                  <a:lnTo>
                    <a:pt x="380" y="437"/>
                  </a:lnTo>
                  <a:lnTo>
                    <a:pt x="385" y="435"/>
                  </a:lnTo>
                  <a:lnTo>
                    <a:pt x="391" y="439"/>
                  </a:lnTo>
                  <a:lnTo>
                    <a:pt x="397" y="430"/>
                  </a:lnTo>
                  <a:lnTo>
                    <a:pt x="403" y="432"/>
                  </a:lnTo>
                  <a:lnTo>
                    <a:pt x="403" y="430"/>
                  </a:lnTo>
                  <a:lnTo>
                    <a:pt x="399" y="420"/>
                  </a:lnTo>
                  <a:lnTo>
                    <a:pt x="409" y="412"/>
                  </a:lnTo>
                  <a:lnTo>
                    <a:pt x="401" y="406"/>
                  </a:lnTo>
                  <a:lnTo>
                    <a:pt x="413" y="406"/>
                  </a:lnTo>
                  <a:lnTo>
                    <a:pt x="417" y="400"/>
                  </a:lnTo>
                  <a:lnTo>
                    <a:pt x="424" y="400"/>
                  </a:lnTo>
                  <a:lnTo>
                    <a:pt x="452" y="400"/>
                  </a:lnTo>
                  <a:lnTo>
                    <a:pt x="459" y="394"/>
                  </a:lnTo>
                  <a:lnTo>
                    <a:pt x="477" y="392"/>
                  </a:lnTo>
                  <a:lnTo>
                    <a:pt x="537" y="396"/>
                  </a:lnTo>
                  <a:lnTo>
                    <a:pt x="539" y="420"/>
                  </a:lnTo>
                  <a:lnTo>
                    <a:pt x="561" y="443"/>
                  </a:lnTo>
                  <a:lnTo>
                    <a:pt x="578" y="447"/>
                  </a:lnTo>
                  <a:lnTo>
                    <a:pt x="578" y="494"/>
                  </a:lnTo>
                  <a:lnTo>
                    <a:pt x="570" y="492"/>
                  </a:lnTo>
                  <a:lnTo>
                    <a:pt x="568" y="536"/>
                  </a:lnTo>
                  <a:lnTo>
                    <a:pt x="576" y="543"/>
                  </a:lnTo>
                  <a:lnTo>
                    <a:pt x="537" y="543"/>
                  </a:lnTo>
                  <a:lnTo>
                    <a:pt x="541" y="581"/>
                  </a:lnTo>
                  <a:lnTo>
                    <a:pt x="555" y="587"/>
                  </a:lnTo>
                  <a:lnTo>
                    <a:pt x="555" y="608"/>
                  </a:lnTo>
                  <a:lnTo>
                    <a:pt x="557" y="636"/>
                  </a:lnTo>
                  <a:lnTo>
                    <a:pt x="557" y="669"/>
                  </a:lnTo>
                  <a:lnTo>
                    <a:pt x="559" y="685"/>
                  </a:lnTo>
                  <a:lnTo>
                    <a:pt x="568" y="708"/>
                  </a:lnTo>
                  <a:lnTo>
                    <a:pt x="553" y="718"/>
                  </a:lnTo>
                  <a:lnTo>
                    <a:pt x="559" y="724"/>
                  </a:lnTo>
                  <a:lnTo>
                    <a:pt x="512" y="763"/>
                  </a:lnTo>
                  <a:lnTo>
                    <a:pt x="492" y="777"/>
                  </a:lnTo>
                  <a:lnTo>
                    <a:pt x="475" y="785"/>
                  </a:lnTo>
                  <a:lnTo>
                    <a:pt x="446" y="795"/>
                  </a:lnTo>
                  <a:lnTo>
                    <a:pt x="446" y="850"/>
                  </a:lnTo>
                  <a:lnTo>
                    <a:pt x="454" y="859"/>
                  </a:lnTo>
                  <a:lnTo>
                    <a:pt x="446" y="863"/>
                  </a:lnTo>
                  <a:lnTo>
                    <a:pt x="448" y="881"/>
                  </a:lnTo>
                  <a:lnTo>
                    <a:pt x="434" y="875"/>
                  </a:lnTo>
                  <a:lnTo>
                    <a:pt x="407" y="883"/>
                  </a:lnTo>
                  <a:lnTo>
                    <a:pt x="411" y="891"/>
                  </a:lnTo>
                  <a:lnTo>
                    <a:pt x="382" y="928"/>
                  </a:lnTo>
                  <a:lnTo>
                    <a:pt x="413" y="963"/>
                  </a:lnTo>
                  <a:lnTo>
                    <a:pt x="401" y="971"/>
                  </a:lnTo>
                  <a:lnTo>
                    <a:pt x="403" y="973"/>
                  </a:lnTo>
                  <a:lnTo>
                    <a:pt x="434" y="1009"/>
                  </a:lnTo>
                  <a:lnTo>
                    <a:pt x="430" y="1042"/>
                  </a:lnTo>
                  <a:lnTo>
                    <a:pt x="440" y="1034"/>
                  </a:lnTo>
                  <a:lnTo>
                    <a:pt x="436" y="1048"/>
                  </a:lnTo>
                  <a:lnTo>
                    <a:pt x="438" y="1052"/>
                  </a:lnTo>
                  <a:lnTo>
                    <a:pt x="477" y="1028"/>
                  </a:lnTo>
                  <a:lnTo>
                    <a:pt x="481" y="1030"/>
                  </a:lnTo>
                  <a:lnTo>
                    <a:pt x="424" y="1069"/>
                  </a:lnTo>
                  <a:lnTo>
                    <a:pt x="426" y="1071"/>
                  </a:lnTo>
                  <a:lnTo>
                    <a:pt x="500" y="1022"/>
                  </a:lnTo>
                  <a:lnTo>
                    <a:pt x="533" y="999"/>
                  </a:lnTo>
                  <a:lnTo>
                    <a:pt x="537" y="991"/>
                  </a:lnTo>
                  <a:lnTo>
                    <a:pt x="531" y="987"/>
                  </a:lnTo>
                  <a:lnTo>
                    <a:pt x="537" y="975"/>
                  </a:lnTo>
                  <a:lnTo>
                    <a:pt x="545" y="977"/>
                  </a:lnTo>
                  <a:lnTo>
                    <a:pt x="559" y="963"/>
                  </a:lnTo>
                  <a:lnTo>
                    <a:pt x="561" y="952"/>
                  </a:lnTo>
                  <a:lnTo>
                    <a:pt x="555" y="948"/>
                  </a:lnTo>
                  <a:lnTo>
                    <a:pt x="559" y="942"/>
                  </a:lnTo>
                  <a:lnTo>
                    <a:pt x="549" y="938"/>
                  </a:lnTo>
                  <a:lnTo>
                    <a:pt x="553" y="930"/>
                  </a:lnTo>
                  <a:lnTo>
                    <a:pt x="549" y="918"/>
                  </a:lnTo>
                  <a:lnTo>
                    <a:pt x="553" y="916"/>
                  </a:lnTo>
                  <a:lnTo>
                    <a:pt x="559" y="922"/>
                  </a:lnTo>
                  <a:lnTo>
                    <a:pt x="578" y="905"/>
                  </a:lnTo>
                  <a:lnTo>
                    <a:pt x="580" y="907"/>
                  </a:lnTo>
                  <a:lnTo>
                    <a:pt x="570" y="934"/>
                  </a:lnTo>
                  <a:lnTo>
                    <a:pt x="572" y="938"/>
                  </a:lnTo>
                  <a:lnTo>
                    <a:pt x="592" y="932"/>
                  </a:lnTo>
                  <a:lnTo>
                    <a:pt x="596" y="936"/>
                  </a:lnTo>
                  <a:lnTo>
                    <a:pt x="609" y="932"/>
                  </a:lnTo>
                  <a:lnTo>
                    <a:pt x="609" y="934"/>
                  </a:lnTo>
                  <a:lnTo>
                    <a:pt x="611" y="934"/>
                  </a:lnTo>
                  <a:lnTo>
                    <a:pt x="658" y="916"/>
                  </a:lnTo>
                  <a:lnTo>
                    <a:pt x="662" y="916"/>
                  </a:lnTo>
                  <a:lnTo>
                    <a:pt x="685" y="910"/>
                  </a:lnTo>
                  <a:lnTo>
                    <a:pt x="702" y="910"/>
                  </a:lnTo>
                  <a:lnTo>
                    <a:pt x="704" y="908"/>
                  </a:lnTo>
                  <a:lnTo>
                    <a:pt x="714" y="908"/>
                  </a:lnTo>
                  <a:lnTo>
                    <a:pt x="739" y="916"/>
                  </a:lnTo>
                  <a:lnTo>
                    <a:pt x="745" y="920"/>
                  </a:lnTo>
                  <a:lnTo>
                    <a:pt x="772" y="934"/>
                  </a:lnTo>
                  <a:lnTo>
                    <a:pt x="802" y="936"/>
                  </a:lnTo>
                  <a:lnTo>
                    <a:pt x="806" y="934"/>
                  </a:lnTo>
                  <a:lnTo>
                    <a:pt x="823" y="932"/>
                  </a:lnTo>
                  <a:lnTo>
                    <a:pt x="825" y="928"/>
                  </a:lnTo>
                  <a:lnTo>
                    <a:pt x="823" y="926"/>
                  </a:lnTo>
                  <a:lnTo>
                    <a:pt x="817" y="926"/>
                  </a:lnTo>
                  <a:lnTo>
                    <a:pt x="817" y="918"/>
                  </a:lnTo>
                  <a:lnTo>
                    <a:pt x="813" y="920"/>
                  </a:lnTo>
                  <a:lnTo>
                    <a:pt x="809" y="914"/>
                  </a:lnTo>
                  <a:lnTo>
                    <a:pt x="815" y="910"/>
                  </a:lnTo>
                  <a:lnTo>
                    <a:pt x="817" y="916"/>
                  </a:lnTo>
                  <a:lnTo>
                    <a:pt x="819" y="912"/>
                  </a:lnTo>
                  <a:lnTo>
                    <a:pt x="827" y="908"/>
                  </a:lnTo>
                  <a:lnTo>
                    <a:pt x="833" y="903"/>
                  </a:lnTo>
                  <a:lnTo>
                    <a:pt x="842" y="905"/>
                  </a:lnTo>
                  <a:lnTo>
                    <a:pt x="842" y="907"/>
                  </a:lnTo>
                  <a:lnTo>
                    <a:pt x="841" y="908"/>
                  </a:lnTo>
                  <a:lnTo>
                    <a:pt x="841" y="914"/>
                  </a:lnTo>
                  <a:lnTo>
                    <a:pt x="846" y="914"/>
                  </a:lnTo>
                  <a:lnTo>
                    <a:pt x="864" y="910"/>
                  </a:lnTo>
                  <a:lnTo>
                    <a:pt x="866" y="912"/>
                  </a:lnTo>
                  <a:lnTo>
                    <a:pt x="862" y="922"/>
                  </a:lnTo>
                  <a:lnTo>
                    <a:pt x="862" y="926"/>
                  </a:lnTo>
                  <a:lnTo>
                    <a:pt x="868" y="926"/>
                  </a:lnTo>
                  <a:lnTo>
                    <a:pt x="872" y="934"/>
                  </a:lnTo>
                  <a:lnTo>
                    <a:pt x="870" y="938"/>
                  </a:lnTo>
                  <a:lnTo>
                    <a:pt x="879" y="936"/>
                  </a:lnTo>
                  <a:lnTo>
                    <a:pt x="885" y="942"/>
                  </a:lnTo>
                  <a:lnTo>
                    <a:pt x="891" y="944"/>
                  </a:lnTo>
                  <a:lnTo>
                    <a:pt x="895" y="944"/>
                  </a:lnTo>
                  <a:lnTo>
                    <a:pt x="897" y="950"/>
                  </a:lnTo>
                  <a:lnTo>
                    <a:pt x="901" y="950"/>
                  </a:lnTo>
                  <a:lnTo>
                    <a:pt x="903" y="956"/>
                  </a:lnTo>
                  <a:lnTo>
                    <a:pt x="907" y="958"/>
                  </a:lnTo>
                  <a:lnTo>
                    <a:pt x="912" y="975"/>
                  </a:lnTo>
                  <a:lnTo>
                    <a:pt x="924" y="979"/>
                  </a:lnTo>
                  <a:lnTo>
                    <a:pt x="936" y="989"/>
                  </a:lnTo>
                  <a:lnTo>
                    <a:pt x="940" y="991"/>
                  </a:lnTo>
                  <a:lnTo>
                    <a:pt x="951" y="985"/>
                  </a:lnTo>
                  <a:lnTo>
                    <a:pt x="951" y="981"/>
                  </a:lnTo>
                  <a:lnTo>
                    <a:pt x="955" y="975"/>
                  </a:lnTo>
                  <a:lnTo>
                    <a:pt x="963" y="973"/>
                  </a:lnTo>
                  <a:lnTo>
                    <a:pt x="961" y="963"/>
                  </a:lnTo>
                  <a:lnTo>
                    <a:pt x="971" y="969"/>
                  </a:lnTo>
                  <a:lnTo>
                    <a:pt x="971" y="977"/>
                  </a:lnTo>
                  <a:lnTo>
                    <a:pt x="975" y="979"/>
                  </a:lnTo>
                  <a:lnTo>
                    <a:pt x="981" y="967"/>
                  </a:lnTo>
                  <a:lnTo>
                    <a:pt x="981" y="961"/>
                  </a:lnTo>
                  <a:lnTo>
                    <a:pt x="992" y="991"/>
                  </a:lnTo>
                  <a:lnTo>
                    <a:pt x="1006" y="979"/>
                  </a:lnTo>
                  <a:lnTo>
                    <a:pt x="1012" y="973"/>
                  </a:lnTo>
                  <a:lnTo>
                    <a:pt x="1010" y="942"/>
                  </a:lnTo>
                  <a:lnTo>
                    <a:pt x="1014" y="946"/>
                  </a:lnTo>
                  <a:lnTo>
                    <a:pt x="1019" y="946"/>
                  </a:lnTo>
                  <a:lnTo>
                    <a:pt x="1023" y="948"/>
                  </a:lnTo>
                  <a:lnTo>
                    <a:pt x="1029" y="950"/>
                  </a:lnTo>
                  <a:lnTo>
                    <a:pt x="1031" y="961"/>
                  </a:lnTo>
                  <a:lnTo>
                    <a:pt x="1043" y="963"/>
                  </a:lnTo>
                  <a:lnTo>
                    <a:pt x="1045" y="961"/>
                  </a:lnTo>
                  <a:lnTo>
                    <a:pt x="1049" y="969"/>
                  </a:lnTo>
                  <a:lnTo>
                    <a:pt x="1052" y="969"/>
                  </a:lnTo>
                  <a:lnTo>
                    <a:pt x="1056" y="973"/>
                  </a:lnTo>
                  <a:lnTo>
                    <a:pt x="1060" y="971"/>
                  </a:lnTo>
                  <a:lnTo>
                    <a:pt x="1064" y="981"/>
                  </a:lnTo>
                  <a:lnTo>
                    <a:pt x="1074" y="987"/>
                  </a:lnTo>
                  <a:lnTo>
                    <a:pt x="1074" y="995"/>
                  </a:lnTo>
                  <a:lnTo>
                    <a:pt x="1068" y="1003"/>
                  </a:lnTo>
                  <a:lnTo>
                    <a:pt x="1072" y="1005"/>
                  </a:lnTo>
                  <a:lnTo>
                    <a:pt x="1076" y="999"/>
                  </a:lnTo>
                  <a:lnTo>
                    <a:pt x="1082" y="991"/>
                  </a:lnTo>
                  <a:lnTo>
                    <a:pt x="1086" y="991"/>
                  </a:lnTo>
                  <a:lnTo>
                    <a:pt x="1089" y="1001"/>
                  </a:lnTo>
                  <a:lnTo>
                    <a:pt x="1091" y="999"/>
                  </a:lnTo>
                  <a:lnTo>
                    <a:pt x="1091" y="993"/>
                  </a:lnTo>
                  <a:lnTo>
                    <a:pt x="1091" y="989"/>
                  </a:lnTo>
                  <a:lnTo>
                    <a:pt x="1095" y="989"/>
                  </a:lnTo>
                  <a:lnTo>
                    <a:pt x="1099" y="991"/>
                  </a:lnTo>
                  <a:lnTo>
                    <a:pt x="1103" y="985"/>
                  </a:lnTo>
                  <a:lnTo>
                    <a:pt x="1099" y="981"/>
                  </a:lnTo>
                  <a:lnTo>
                    <a:pt x="1103" y="979"/>
                  </a:lnTo>
                  <a:lnTo>
                    <a:pt x="1103" y="975"/>
                  </a:lnTo>
                  <a:lnTo>
                    <a:pt x="1091" y="975"/>
                  </a:lnTo>
                  <a:lnTo>
                    <a:pt x="1091" y="971"/>
                  </a:lnTo>
                  <a:lnTo>
                    <a:pt x="1087" y="971"/>
                  </a:lnTo>
                  <a:lnTo>
                    <a:pt x="1087" y="967"/>
                  </a:lnTo>
                  <a:lnTo>
                    <a:pt x="1082" y="965"/>
                  </a:lnTo>
                  <a:lnTo>
                    <a:pt x="1076" y="965"/>
                  </a:lnTo>
                  <a:lnTo>
                    <a:pt x="1076" y="961"/>
                  </a:lnTo>
                  <a:lnTo>
                    <a:pt x="1070" y="956"/>
                  </a:lnTo>
                  <a:lnTo>
                    <a:pt x="1062" y="954"/>
                  </a:lnTo>
                  <a:lnTo>
                    <a:pt x="1058" y="956"/>
                  </a:lnTo>
                  <a:lnTo>
                    <a:pt x="1058" y="950"/>
                  </a:lnTo>
                  <a:lnTo>
                    <a:pt x="1052" y="940"/>
                  </a:lnTo>
                  <a:lnTo>
                    <a:pt x="1051" y="934"/>
                  </a:lnTo>
                  <a:lnTo>
                    <a:pt x="1049" y="932"/>
                  </a:lnTo>
                  <a:lnTo>
                    <a:pt x="1051" y="928"/>
                  </a:lnTo>
                  <a:lnTo>
                    <a:pt x="1056" y="926"/>
                  </a:lnTo>
                  <a:lnTo>
                    <a:pt x="1066" y="920"/>
                  </a:lnTo>
                  <a:lnTo>
                    <a:pt x="1070" y="908"/>
                  </a:lnTo>
                  <a:lnTo>
                    <a:pt x="1076" y="907"/>
                  </a:lnTo>
                  <a:lnTo>
                    <a:pt x="1091" y="893"/>
                  </a:lnTo>
                  <a:lnTo>
                    <a:pt x="1087" y="891"/>
                  </a:lnTo>
                  <a:lnTo>
                    <a:pt x="1086" y="885"/>
                  </a:lnTo>
                  <a:lnTo>
                    <a:pt x="1089" y="877"/>
                  </a:lnTo>
                  <a:lnTo>
                    <a:pt x="1086" y="873"/>
                  </a:lnTo>
                  <a:lnTo>
                    <a:pt x="1089" y="867"/>
                  </a:lnTo>
                  <a:lnTo>
                    <a:pt x="1086" y="865"/>
                  </a:lnTo>
                  <a:lnTo>
                    <a:pt x="1074" y="877"/>
                  </a:lnTo>
                  <a:lnTo>
                    <a:pt x="1060" y="875"/>
                  </a:lnTo>
                  <a:lnTo>
                    <a:pt x="1056" y="879"/>
                  </a:lnTo>
                  <a:lnTo>
                    <a:pt x="1051" y="895"/>
                  </a:lnTo>
                  <a:lnTo>
                    <a:pt x="1043" y="899"/>
                  </a:lnTo>
                  <a:lnTo>
                    <a:pt x="1037" y="893"/>
                  </a:lnTo>
                  <a:lnTo>
                    <a:pt x="1031" y="891"/>
                  </a:lnTo>
                  <a:lnTo>
                    <a:pt x="1027" y="887"/>
                  </a:lnTo>
                  <a:lnTo>
                    <a:pt x="1035" y="877"/>
                  </a:lnTo>
                  <a:lnTo>
                    <a:pt x="1037" y="879"/>
                  </a:lnTo>
                  <a:lnTo>
                    <a:pt x="1041" y="879"/>
                  </a:lnTo>
                  <a:lnTo>
                    <a:pt x="1043" y="873"/>
                  </a:lnTo>
                  <a:lnTo>
                    <a:pt x="1039" y="871"/>
                  </a:lnTo>
                  <a:lnTo>
                    <a:pt x="1033" y="871"/>
                  </a:lnTo>
                  <a:lnTo>
                    <a:pt x="1029" y="869"/>
                  </a:lnTo>
                  <a:lnTo>
                    <a:pt x="1027" y="865"/>
                  </a:lnTo>
                  <a:lnTo>
                    <a:pt x="1023" y="865"/>
                  </a:lnTo>
                  <a:lnTo>
                    <a:pt x="1016" y="877"/>
                  </a:lnTo>
                  <a:lnTo>
                    <a:pt x="1000" y="879"/>
                  </a:lnTo>
                  <a:lnTo>
                    <a:pt x="988" y="877"/>
                  </a:lnTo>
                  <a:lnTo>
                    <a:pt x="981" y="875"/>
                  </a:lnTo>
                  <a:lnTo>
                    <a:pt x="975" y="871"/>
                  </a:lnTo>
                  <a:lnTo>
                    <a:pt x="975" y="861"/>
                  </a:lnTo>
                  <a:lnTo>
                    <a:pt x="982" y="850"/>
                  </a:lnTo>
                  <a:lnTo>
                    <a:pt x="992" y="838"/>
                  </a:lnTo>
                  <a:lnTo>
                    <a:pt x="1008" y="842"/>
                  </a:lnTo>
                  <a:lnTo>
                    <a:pt x="1014" y="854"/>
                  </a:lnTo>
                  <a:lnTo>
                    <a:pt x="1021" y="852"/>
                  </a:lnTo>
                  <a:lnTo>
                    <a:pt x="1035" y="859"/>
                  </a:lnTo>
                  <a:lnTo>
                    <a:pt x="1056" y="863"/>
                  </a:lnTo>
                  <a:lnTo>
                    <a:pt x="1064" y="859"/>
                  </a:lnTo>
                  <a:lnTo>
                    <a:pt x="1074" y="848"/>
                  </a:lnTo>
                  <a:lnTo>
                    <a:pt x="1076" y="842"/>
                  </a:lnTo>
                  <a:lnTo>
                    <a:pt x="1078" y="842"/>
                  </a:lnTo>
                  <a:lnTo>
                    <a:pt x="1080" y="848"/>
                  </a:lnTo>
                  <a:lnTo>
                    <a:pt x="1101" y="838"/>
                  </a:lnTo>
                  <a:lnTo>
                    <a:pt x="1115" y="838"/>
                  </a:lnTo>
                  <a:lnTo>
                    <a:pt x="1117" y="838"/>
                  </a:lnTo>
                  <a:lnTo>
                    <a:pt x="1115" y="832"/>
                  </a:lnTo>
                  <a:lnTo>
                    <a:pt x="1117" y="832"/>
                  </a:lnTo>
                  <a:lnTo>
                    <a:pt x="1124" y="838"/>
                  </a:lnTo>
                  <a:lnTo>
                    <a:pt x="1124" y="840"/>
                  </a:lnTo>
                  <a:lnTo>
                    <a:pt x="1134" y="842"/>
                  </a:lnTo>
                  <a:lnTo>
                    <a:pt x="1142" y="838"/>
                  </a:lnTo>
                  <a:lnTo>
                    <a:pt x="1146" y="836"/>
                  </a:lnTo>
                  <a:lnTo>
                    <a:pt x="1148" y="842"/>
                  </a:lnTo>
                  <a:lnTo>
                    <a:pt x="1152" y="844"/>
                  </a:lnTo>
                  <a:lnTo>
                    <a:pt x="1159" y="842"/>
                  </a:lnTo>
                  <a:lnTo>
                    <a:pt x="1161" y="838"/>
                  </a:lnTo>
                  <a:lnTo>
                    <a:pt x="1177" y="838"/>
                  </a:lnTo>
                  <a:lnTo>
                    <a:pt x="1183" y="846"/>
                  </a:lnTo>
                  <a:lnTo>
                    <a:pt x="1185" y="846"/>
                  </a:lnTo>
                  <a:lnTo>
                    <a:pt x="1187" y="834"/>
                  </a:lnTo>
                  <a:lnTo>
                    <a:pt x="1191" y="812"/>
                  </a:lnTo>
                  <a:lnTo>
                    <a:pt x="1194" y="802"/>
                  </a:lnTo>
                  <a:lnTo>
                    <a:pt x="1194" y="799"/>
                  </a:lnTo>
                  <a:lnTo>
                    <a:pt x="1198" y="793"/>
                  </a:lnTo>
                  <a:lnTo>
                    <a:pt x="1204" y="787"/>
                  </a:lnTo>
                  <a:lnTo>
                    <a:pt x="1200" y="793"/>
                  </a:lnTo>
                  <a:lnTo>
                    <a:pt x="1206" y="806"/>
                  </a:lnTo>
                  <a:lnTo>
                    <a:pt x="1206" y="816"/>
                  </a:lnTo>
                  <a:lnTo>
                    <a:pt x="1204" y="822"/>
                  </a:lnTo>
                  <a:lnTo>
                    <a:pt x="1206" y="832"/>
                  </a:lnTo>
                  <a:lnTo>
                    <a:pt x="1218" y="848"/>
                  </a:lnTo>
                  <a:lnTo>
                    <a:pt x="1218" y="852"/>
                  </a:lnTo>
                  <a:lnTo>
                    <a:pt x="1198" y="854"/>
                  </a:lnTo>
                  <a:lnTo>
                    <a:pt x="1196" y="855"/>
                  </a:lnTo>
                  <a:lnTo>
                    <a:pt x="1198" y="857"/>
                  </a:lnTo>
                  <a:lnTo>
                    <a:pt x="1216" y="855"/>
                  </a:lnTo>
                  <a:lnTo>
                    <a:pt x="1237" y="850"/>
                  </a:lnTo>
                  <a:lnTo>
                    <a:pt x="1237" y="846"/>
                  </a:lnTo>
                  <a:lnTo>
                    <a:pt x="1243" y="846"/>
                  </a:lnTo>
                  <a:lnTo>
                    <a:pt x="1243" y="842"/>
                  </a:lnTo>
                  <a:lnTo>
                    <a:pt x="1247" y="842"/>
                  </a:lnTo>
                  <a:lnTo>
                    <a:pt x="1249" y="840"/>
                  </a:lnTo>
                  <a:lnTo>
                    <a:pt x="1247" y="844"/>
                  </a:lnTo>
                  <a:lnTo>
                    <a:pt x="1243" y="846"/>
                  </a:lnTo>
                  <a:lnTo>
                    <a:pt x="1243" y="850"/>
                  </a:lnTo>
                  <a:lnTo>
                    <a:pt x="1255" y="844"/>
                  </a:lnTo>
                  <a:lnTo>
                    <a:pt x="1255" y="842"/>
                  </a:lnTo>
                  <a:lnTo>
                    <a:pt x="1261" y="842"/>
                  </a:lnTo>
                  <a:lnTo>
                    <a:pt x="1262" y="838"/>
                  </a:lnTo>
                  <a:lnTo>
                    <a:pt x="1270" y="834"/>
                  </a:lnTo>
                  <a:lnTo>
                    <a:pt x="1274" y="828"/>
                  </a:lnTo>
                  <a:lnTo>
                    <a:pt x="1272" y="818"/>
                  </a:lnTo>
                  <a:lnTo>
                    <a:pt x="1274" y="814"/>
                  </a:lnTo>
                  <a:lnTo>
                    <a:pt x="1280" y="822"/>
                  </a:lnTo>
                  <a:lnTo>
                    <a:pt x="1280" y="826"/>
                  </a:lnTo>
                  <a:lnTo>
                    <a:pt x="1282" y="828"/>
                  </a:lnTo>
                  <a:lnTo>
                    <a:pt x="1286" y="820"/>
                  </a:lnTo>
                  <a:lnTo>
                    <a:pt x="1288" y="816"/>
                  </a:lnTo>
                  <a:lnTo>
                    <a:pt x="1290" y="824"/>
                  </a:lnTo>
                  <a:lnTo>
                    <a:pt x="1294" y="826"/>
                  </a:lnTo>
                  <a:lnTo>
                    <a:pt x="1292" y="830"/>
                  </a:lnTo>
                  <a:lnTo>
                    <a:pt x="1290" y="832"/>
                  </a:lnTo>
                  <a:lnTo>
                    <a:pt x="1280" y="836"/>
                  </a:lnTo>
                  <a:lnTo>
                    <a:pt x="1276" y="836"/>
                  </a:lnTo>
                  <a:lnTo>
                    <a:pt x="1274" y="838"/>
                  </a:lnTo>
                  <a:lnTo>
                    <a:pt x="1276" y="840"/>
                  </a:lnTo>
                  <a:lnTo>
                    <a:pt x="1284" y="838"/>
                  </a:lnTo>
                  <a:lnTo>
                    <a:pt x="1309" y="832"/>
                  </a:lnTo>
                  <a:lnTo>
                    <a:pt x="1331" y="832"/>
                  </a:lnTo>
                  <a:lnTo>
                    <a:pt x="1331" y="828"/>
                  </a:lnTo>
                  <a:lnTo>
                    <a:pt x="1336" y="828"/>
                  </a:lnTo>
                  <a:lnTo>
                    <a:pt x="1336" y="824"/>
                  </a:lnTo>
                  <a:lnTo>
                    <a:pt x="1340" y="822"/>
                  </a:lnTo>
                  <a:lnTo>
                    <a:pt x="1342" y="828"/>
                  </a:lnTo>
                  <a:lnTo>
                    <a:pt x="1346" y="826"/>
                  </a:lnTo>
                  <a:lnTo>
                    <a:pt x="1350" y="824"/>
                  </a:lnTo>
                  <a:lnTo>
                    <a:pt x="1356" y="826"/>
                  </a:lnTo>
                  <a:lnTo>
                    <a:pt x="1360" y="824"/>
                  </a:lnTo>
                  <a:lnTo>
                    <a:pt x="1369" y="830"/>
                  </a:lnTo>
                  <a:lnTo>
                    <a:pt x="1371" y="834"/>
                  </a:lnTo>
                  <a:lnTo>
                    <a:pt x="1368" y="836"/>
                  </a:lnTo>
                  <a:lnTo>
                    <a:pt x="1362" y="832"/>
                  </a:lnTo>
                  <a:lnTo>
                    <a:pt x="1354" y="832"/>
                  </a:lnTo>
                  <a:lnTo>
                    <a:pt x="1350" y="832"/>
                  </a:lnTo>
                  <a:lnTo>
                    <a:pt x="1346" y="832"/>
                  </a:lnTo>
                  <a:lnTo>
                    <a:pt x="1346" y="838"/>
                  </a:lnTo>
                  <a:lnTo>
                    <a:pt x="1381" y="850"/>
                  </a:lnTo>
                  <a:lnTo>
                    <a:pt x="1383" y="850"/>
                  </a:lnTo>
                  <a:lnTo>
                    <a:pt x="1406" y="867"/>
                  </a:lnTo>
                  <a:lnTo>
                    <a:pt x="1406" y="859"/>
                  </a:lnTo>
                  <a:lnTo>
                    <a:pt x="1406" y="855"/>
                  </a:lnTo>
                  <a:lnTo>
                    <a:pt x="1404" y="855"/>
                  </a:lnTo>
                  <a:lnTo>
                    <a:pt x="1403" y="854"/>
                  </a:lnTo>
                  <a:lnTo>
                    <a:pt x="1397" y="855"/>
                  </a:lnTo>
                  <a:lnTo>
                    <a:pt x="1395" y="854"/>
                  </a:lnTo>
                  <a:lnTo>
                    <a:pt x="1403" y="846"/>
                  </a:lnTo>
                  <a:lnTo>
                    <a:pt x="1406" y="848"/>
                  </a:lnTo>
                  <a:lnTo>
                    <a:pt x="1408" y="854"/>
                  </a:lnTo>
                  <a:lnTo>
                    <a:pt x="1412" y="854"/>
                  </a:lnTo>
                  <a:lnTo>
                    <a:pt x="1410" y="859"/>
                  </a:lnTo>
                  <a:lnTo>
                    <a:pt x="1410" y="863"/>
                  </a:lnTo>
                  <a:lnTo>
                    <a:pt x="1422" y="867"/>
                  </a:lnTo>
                  <a:lnTo>
                    <a:pt x="1424" y="865"/>
                  </a:lnTo>
                  <a:lnTo>
                    <a:pt x="1428" y="867"/>
                  </a:lnTo>
                  <a:lnTo>
                    <a:pt x="1430" y="877"/>
                  </a:lnTo>
                  <a:lnTo>
                    <a:pt x="1428" y="877"/>
                  </a:lnTo>
                  <a:lnTo>
                    <a:pt x="1414" y="867"/>
                  </a:lnTo>
                  <a:lnTo>
                    <a:pt x="1412" y="867"/>
                  </a:lnTo>
                  <a:lnTo>
                    <a:pt x="1412" y="871"/>
                  </a:lnTo>
                  <a:lnTo>
                    <a:pt x="1428" y="881"/>
                  </a:lnTo>
                  <a:lnTo>
                    <a:pt x="1428" y="883"/>
                  </a:lnTo>
                  <a:lnTo>
                    <a:pt x="1438" y="889"/>
                  </a:lnTo>
                  <a:lnTo>
                    <a:pt x="1439" y="859"/>
                  </a:lnTo>
                  <a:lnTo>
                    <a:pt x="1439" y="818"/>
                  </a:lnTo>
                  <a:lnTo>
                    <a:pt x="1438" y="799"/>
                  </a:lnTo>
                  <a:lnTo>
                    <a:pt x="1434" y="793"/>
                  </a:lnTo>
                  <a:lnTo>
                    <a:pt x="1432" y="793"/>
                  </a:lnTo>
                  <a:lnTo>
                    <a:pt x="1430" y="787"/>
                  </a:lnTo>
                  <a:lnTo>
                    <a:pt x="1424" y="789"/>
                  </a:lnTo>
                  <a:lnTo>
                    <a:pt x="1428" y="767"/>
                  </a:lnTo>
                  <a:lnTo>
                    <a:pt x="1379" y="767"/>
                  </a:lnTo>
                  <a:lnTo>
                    <a:pt x="1366" y="767"/>
                  </a:lnTo>
                  <a:lnTo>
                    <a:pt x="1348" y="767"/>
                  </a:lnTo>
                  <a:lnTo>
                    <a:pt x="1319" y="767"/>
                  </a:lnTo>
                  <a:lnTo>
                    <a:pt x="1319" y="746"/>
                  </a:lnTo>
                  <a:lnTo>
                    <a:pt x="1313" y="744"/>
                  </a:lnTo>
                  <a:lnTo>
                    <a:pt x="1313" y="736"/>
                  </a:lnTo>
                  <a:lnTo>
                    <a:pt x="1251" y="738"/>
                  </a:lnTo>
                  <a:lnTo>
                    <a:pt x="1247" y="738"/>
                  </a:lnTo>
                  <a:lnTo>
                    <a:pt x="1241" y="742"/>
                  </a:lnTo>
                  <a:lnTo>
                    <a:pt x="1233" y="740"/>
                  </a:lnTo>
                  <a:lnTo>
                    <a:pt x="1227" y="732"/>
                  </a:lnTo>
                  <a:lnTo>
                    <a:pt x="1224" y="734"/>
                  </a:lnTo>
                  <a:lnTo>
                    <a:pt x="1206" y="751"/>
                  </a:lnTo>
                  <a:lnTo>
                    <a:pt x="1202" y="748"/>
                  </a:lnTo>
                  <a:lnTo>
                    <a:pt x="1204" y="742"/>
                  </a:lnTo>
                  <a:lnTo>
                    <a:pt x="1202" y="738"/>
                  </a:lnTo>
                  <a:lnTo>
                    <a:pt x="1202" y="730"/>
                  </a:lnTo>
                  <a:lnTo>
                    <a:pt x="1208" y="728"/>
                  </a:lnTo>
                  <a:lnTo>
                    <a:pt x="1208" y="708"/>
                  </a:lnTo>
                  <a:lnTo>
                    <a:pt x="1200" y="704"/>
                  </a:lnTo>
                  <a:lnTo>
                    <a:pt x="1191" y="698"/>
                  </a:lnTo>
                  <a:lnTo>
                    <a:pt x="1191" y="685"/>
                  </a:lnTo>
                  <a:lnTo>
                    <a:pt x="1157" y="687"/>
                  </a:lnTo>
                  <a:lnTo>
                    <a:pt x="1156" y="663"/>
                  </a:lnTo>
                  <a:lnTo>
                    <a:pt x="1159" y="628"/>
                  </a:lnTo>
                  <a:lnTo>
                    <a:pt x="1161" y="618"/>
                  </a:lnTo>
                  <a:lnTo>
                    <a:pt x="1161" y="583"/>
                  </a:lnTo>
                  <a:lnTo>
                    <a:pt x="1165" y="543"/>
                  </a:lnTo>
                  <a:lnTo>
                    <a:pt x="1167" y="536"/>
                  </a:lnTo>
                  <a:lnTo>
                    <a:pt x="1169" y="502"/>
                  </a:lnTo>
                  <a:lnTo>
                    <a:pt x="1173" y="473"/>
                  </a:lnTo>
                  <a:lnTo>
                    <a:pt x="1175" y="449"/>
                  </a:lnTo>
                  <a:lnTo>
                    <a:pt x="1167" y="457"/>
                  </a:lnTo>
                  <a:lnTo>
                    <a:pt x="1156" y="463"/>
                  </a:lnTo>
                  <a:lnTo>
                    <a:pt x="1152" y="459"/>
                  </a:lnTo>
                  <a:lnTo>
                    <a:pt x="1154" y="453"/>
                  </a:lnTo>
                  <a:lnTo>
                    <a:pt x="1132" y="453"/>
                  </a:lnTo>
                  <a:lnTo>
                    <a:pt x="1130" y="441"/>
                  </a:lnTo>
                  <a:lnTo>
                    <a:pt x="1117" y="439"/>
                  </a:lnTo>
                  <a:lnTo>
                    <a:pt x="1111" y="447"/>
                  </a:lnTo>
                  <a:lnTo>
                    <a:pt x="1103" y="447"/>
                  </a:lnTo>
                  <a:lnTo>
                    <a:pt x="1087" y="447"/>
                  </a:lnTo>
                  <a:lnTo>
                    <a:pt x="1058" y="451"/>
                  </a:lnTo>
                  <a:lnTo>
                    <a:pt x="1058" y="433"/>
                  </a:lnTo>
                  <a:lnTo>
                    <a:pt x="1019" y="430"/>
                  </a:lnTo>
                  <a:lnTo>
                    <a:pt x="1019" y="435"/>
                  </a:lnTo>
                  <a:lnTo>
                    <a:pt x="1002" y="439"/>
                  </a:lnTo>
                  <a:lnTo>
                    <a:pt x="1000" y="451"/>
                  </a:lnTo>
                  <a:lnTo>
                    <a:pt x="984" y="449"/>
                  </a:lnTo>
                  <a:lnTo>
                    <a:pt x="986" y="445"/>
                  </a:lnTo>
                  <a:lnTo>
                    <a:pt x="996" y="439"/>
                  </a:lnTo>
                  <a:lnTo>
                    <a:pt x="971" y="439"/>
                  </a:lnTo>
                  <a:lnTo>
                    <a:pt x="971" y="420"/>
                  </a:lnTo>
                  <a:lnTo>
                    <a:pt x="953" y="420"/>
                  </a:lnTo>
                  <a:lnTo>
                    <a:pt x="953" y="463"/>
                  </a:lnTo>
                  <a:lnTo>
                    <a:pt x="942" y="463"/>
                  </a:lnTo>
                  <a:lnTo>
                    <a:pt x="942" y="473"/>
                  </a:lnTo>
                  <a:lnTo>
                    <a:pt x="901" y="473"/>
                  </a:lnTo>
                  <a:lnTo>
                    <a:pt x="905" y="465"/>
                  </a:lnTo>
                  <a:lnTo>
                    <a:pt x="899" y="453"/>
                  </a:lnTo>
                  <a:lnTo>
                    <a:pt x="901" y="451"/>
                  </a:lnTo>
                  <a:lnTo>
                    <a:pt x="909" y="457"/>
                  </a:lnTo>
                  <a:lnTo>
                    <a:pt x="914" y="453"/>
                  </a:lnTo>
                  <a:lnTo>
                    <a:pt x="909" y="445"/>
                  </a:lnTo>
                  <a:lnTo>
                    <a:pt x="914" y="439"/>
                  </a:lnTo>
                  <a:lnTo>
                    <a:pt x="914" y="416"/>
                  </a:lnTo>
                  <a:lnTo>
                    <a:pt x="922" y="420"/>
                  </a:lnTo>
                  <a:lnTo>
                    <a:pt x="924" y="406"/>
                  </a:lnTo>
                  <a:lnTo>
                    <a:pt x="907" y="404"/>
                  </a:lnTo>
                  <a:lnTo>
                    <a:pt x="911" y="379"/>
                  </a:lnTo>
                  <a:lnTo>
                    <a:pt x="920" y="379"/>
                  </a:lnTo>
                  <a:lnTo>
                    <a:pt x="918" y="363"/>
                  </a:lnTo>
                  <a:lnTo>
                    <a:pt x="914" y="363"/>
                  </a:lnTo>
                  <a:lnTo>
                    <a:pt x="911" y="335"/>
                  </a:lnTo>
                  <a:lnTo>
                    <a:pt x="905" y="331"/>
                  </a:lnTo>
                  <a:lnTo>
                    <a:pt x="911" y="318"/>
                  </a:lnTo>
                  <a:lnTo>
                    <a:pt x="903" y="318"/>
                  </a:lnTo>
                  <a:lnTo>
                    <a:pt x="905" y="298"/>
                  </a:lnTo>
                  <a:lnTo>
                    <a:pt x="916" y="296"/>
                  </a:lnTo>
                  <a:lnTo>
                    <a:pt x="916" y="284"/>
                  </a:lnTo>
                  <a:lnTo>
                    <a:pt x="916" y="261"/>
                  </a:lnTo>
                  <a:lnTo>
                    <a:pt x="916" y="249"/>
                  </a:lnTo>
                  <a:lnTo>
                    <a:pt x="914" y="220"/>
                  </a:lnTo>
                  <a:lnTo>
                    <a:pt x="916" y="198"/>
                  </a:lnTo>
                  <a:lnTo>
                    <a:pt x="903" y="196"/>
                  </a:lnTo>
                  <a:lnTo>
                    <a:pt x="889" y="196"/>
                  </a:lnTo>
                  <a:lnTo>
                    <a:pt x="887" y="161"/>
                  </a:lnTo>
                  <a:lnTo>
                    <a:pt x="899" y="159"/>
                  </a:lnTo>
                  <a:lnTo>
                    <a:pt x="897" y="147"/>
                  </a:lnTo>
                  <a:lnTo>
                    <a:pt x="881" y="125"/>
                  </a:lnTo>
                  <a:lnTo>
                    <a:pt x="877" y="125"/>
                  </a:lnTo>
                  <a:lnTo>
                    <a:pt x="877" y="145"/>
                  </a:lnTo>
                  <a:lnTo>
                    <a:pt x="868" y="145"/>
                  </a:lnTo>
                  <a:lnTo>
                    <a:pt x="868" y="155"/>
                  </a:lnTo>
                  <a:lnTo>
                    <a:pt x="856" y="155"/>
                  </a:lnTo>
                  <a:lnTo>
                    <a:pt x="813" y="155"/>
                  </a:lnTo>
                  <a:lnTo>
                    <a:pt x="813" y="125"/>
                  </a:lnTo>
                  <a:lnTo>
                    <a:pt x="776" y="125"/>
                  </a:lnTo>
                  <a:lnTo>
                    <a:pt x="757" y="125"/>
                  </a:lnTo>
                  <a:lnTo>
                    <a:pt x="755" y="125"/>
                  </a:lnTo>
                  <a:lnTo>
                    <a:pt x="759" y="90"/>
                  </a:lnTo>
                  <a:lnTo>
                    <a:pt x="745" y="90"/>
                  </a:lnTo>
                  <a:lnTo>
                    <a:pt x="743" y="59"/>
                  </a:lnTo>
                  <a:lnTo>
                    <a:pt x="728" y="57"/>
                  </a:lnTo>
                  <a:lnTo>
                    <a:pt x="728" y="19"/>
                  </a:lnTo>
                  <a:lnTo>
                    <a:pt x="722" y="17"/>
                  </a:lnTo>
                  <a:lnTo>
                    <a:pt x="683" y="15"/>
                  </a:lnTo>
                  <a:lnTo>
                    <a:pt x="679" y="0"/>
                  </a:lnTo>
                  <a:lnTo>
                    <a:pt x="636" y="2"/>
                  </a:lnTo>
                  <a:lnTo>
                    <a:pt x="636" y="25"/>
                  </a:lnTo>
                  <a:lnTo>
                    <a:pt x="584" y="23"/>
                  </a:lnTo>
                  <a:lnTo>
                    <a:pt x="584" y="27"/>
                  </a:lnTo>
                  <a:lnTo>
                    <a:pt x="584" y="59"/>
                  </a:lnTo>
                  <a:lnTo>
                    <a:pt x="584" y="64"/>
                  </a:lnTo>
                  <a:lnTo>
                    <a:pt x="549" y="66"/>
                  </a:lnTo>
                  <a:lnTo>
                    <a:pt x="543" y="66"/>
                  </a:lnTo>
                  <a:lnTo>
                    <a:pt x="512" y="66"/>
                  </a:lnTo>
                  <a:lnTo>
                    <a:pt x="502" y="64"/>
                  </a:lnTo>
                  <a:lnTo>
                    <a:pt x="477" y="66"/>
                  </a:lnTo>
                  <a:lnTo>
                    <a:pt x="459" y="66"/>
                  </a:lnTo>
                  <a:lnTo>
                    <a:pt x="457" y="66"/>
                  </a:lnTo>
                  <a:lnTo>
                    <a:pt x="409" y="68"/>
                  </a:lnTo>
                  <a:lnTo>
                    <a:pt x="389" y="68"/>
                  </a:lnTo>
                  <a:lnTo>
                    <a:pt x="350" y="68"/>
                  </a:lnTo>
                  <a:lnTo>
                    <a:pt x="323" y="68"/>
                  </a:lnTo>
                  <a:lnTo>
                    <a:pt x="290" y="68"/>
                  </a:lnTo>
                  <a:lnTo>
                    <a:pt x="263" y="68"/>
                  </a:lnTo>
                  <a:lnTo>
                    <a:pt x="240" y="68"/>
                  </a:lnTo>
                  <a:lnTo>
                    <a:pt x="222" y="68"/>
                  </a:lnTo>
                  <a:lnTo>
                    <a:pt x="179" y="68"/>
                  </a:lnTo>
                  <a:lnTo>
                    <a:pt x="137" y="68"/>
                  </a:lnTo>
                  <a:lnTo>
                    <a:pt x="129" y="68"/>
                  </a:lnTo>
                  <a:lnTo>
                    <a:pt x="88" y="68"/>
                  </a:lnTo>
                  <a:lnTo>
                    <a:pt x="80" y="68"/>
                  </a:lnTo>
                  <a:lnTo>
                    <a:pt x="32" y="68"/>
                  </a:lnTo>
                  <a:lnTo>
                    <a:pt x="2" y="68"/>
                  </a:lnTo>
                  <a:lnTo>
                    <a:pt x="0" y="129"/>
                  </a:lnTo>
                  <a:lnTo>
                    <a:pt x="37" y="127"/>
                  </a:lnTo>
                  <a:lnTo>
                    <a:pt x="88" y="129"/>
                  </a:lnTo>
                  <a:lnTo>
                    <a:pt x="88" y="180"/>
                  </a:lnTo>
                  <a:lnTo>
                    <a:pt x="88" y="200"/>
                  </a:lnTo>
                  <a:lnTo>
                    <a:pt x="88" y="231"/>
                  </a:lnTo>
                  <a:lnTo>
                    <a:pt x="88" y="255"/>
                  </a:lnTo>
                  <a:lnTo>
                    <a:pt x="88" y="282"/>
                  </a:lnTo>
                  <a:lnTo>
                    <a:pt x="88" y="300"/>
                  </a:lnTo>
                  <a:lnTo>
                    <a:pt x="88" y="331"/>
                  </a:lnTo>
                  <a:lnTo>
                    <a:pt x="90" y="353"/>
                  </a:lnTo>
                  <a:lnTo>
                    <a:pt x="96" y="353"/>
                  </a:lnTo>
                  <a:lnTo>
                    <a:pt x="105" y="361"/>
                  </a:lnTo>
                  <a:lnTo>
                    <a:pt x="117" y="375"/>
                  </a:lnTo>
                  <a:lnTo>
                    <a:pt x="127" y="375"/>
                  </a:lnTo>
                  <a:lnTo>
                    <a:pt x="129" y="371"/>
                  </a:lnTo>
                  <a:lnTo>
                    <a:pt x="139" y="371"/>
                  </a:lnTo>
                  <a:lnTo>
                    <a:pt x="137" y="408"/>
                  </a:lnTo>
                  <a:lnTo>
                    <a:pt x="139" y="437"/>
                  </a:lnTo>
                  <a:lnTo>
                    <a:pt x="238" y="439"/>
                  </a:lnTo>
                  <a:lnTo>
                    <a:pt x="236" y="410"/>
                  </a:lnTo>
                </a:path>
              </a:pathLst>
            </a:custGeom>
            <a:noFill/>
            <a:ln w="9525" algn="ctr">
              <a:solidFill>
                <a:srgbClr val="9966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54" name="Shape 8276"/>
            <p:cNvSpPr>
              <a:spLocks/>
            </p:cNvSpPr>
            <p:nvPr/>
          </p:nvSpPr>
          <p:spPr bwMode="auto">
            <a:xfrm>
              <a:off x="5145088" y="4111626"/>
              <a:ext cx="1147762" cy="1533525"/>
            </a:xfrm>
            <a:custGeom>
              <a:avLst/>
              <a:gdLst>
                <a:gd name="T0" fmla="*/ 2147483647 w 723"/>
                <a:gd name="T1" fmla="*/ 2147483647 h 966"/>
                <a:gd name="T2" fmla="*/ 2147483647 w 723"/>
                <a:gd name="T3" fmla="*/ 2147483647 h 966"/>
                <a:gd name="T4" fmla="*/ 2147483647 w 723"/>
                <a:gd name="T5" fmla="*/ 2147483647 h 966"/>
                <a:gd name="T6" fmla="*/ 2147483647 w 723"/>
                <a:gd name="T7" fmla="*/ 0 h 966"/>
                <a:gd name="T8" fmla="*/ 2147483647 w 723"/>
                <a:gd name="T9" fmla="*/ 2147483647 h 966"/>
                <a:gd name="T10" fmla="*/ 2147483647 w 723"/>
                <a:gd name="T11" fmla="*/ 2147483647 h 966"/>
                <a:gd name="T12" fmla="*/ 2147483647 w 723"/>
                <a:gd name="T13" fmla="*/ 2147483647 h 966"/>
                <a:gd name="T14" fmla="*/ 2147483647 w 723"/>
                <a:gd name="T15" fmla="*/ 2147483647 h 966"/>
                <a:gd name="T16" fmla="*/ 2147483647 w 723"/>
                <a:gd name="T17" fmla="*/ 2147483647 h 966"/>
                <a:gd name="T18" fmla="*/ 2147483647 w 723"/>
                <a:gd name="T19" fmla="*/ 2147483647 h 966"/>
                <a:gd name="T20" fmla="*/ 2147483647 w 723"/>
                <a:gd name="T21" fmla="*/ 2147483647 h 966"/>
                <a:gd name="T22" fmla="*/ 2147483647 w 723"/>
                <a:gd name="T23" fmla="*/ 2147483647 h 966"/>
                <a:gd name="T24" fmla="*/ 2147483647 w 723"/>
                <a:gd name="T25" fmla="*/ 2147483647 h 966"/>
                <a:gd name="T26" fmla="*/ 2147483647 w 723"/>
                <a:gd name="T27" fmla="*/ 2147483647 h 966"/>
                <a:gd name="T28" fmla="*/ 2147483647 w 723"/>
                <a:gd name="T29" fmla="*/ 2147483647 h 966"/>
                <a:gd name="T30" fmla="*/ 2147483647 w 723"/>
                <a:gd name="T31" fmla="*/ 2147483647 h 966"/>
                <a:gd name="T32" fmla="*/ 2147483647 w 723"/>
                <a:gd name="T33" fmla="*/ 2147483647 h 966"/>
                <a:gd name="T34" fmla="*/ 2147483647 w 723"/>
                <a:gd name="T35" fmla="*/ 2147483647 h 966"/>
                <a:gd name="T36" fmla="*/ 2147483647 w 723"/>
                <a:gd name="T37" fmla="*/ 2147483647 h 966"/>
                <a:gd name="T38" fmla="*/ 2147483647 w 723"/>
                <a:gd name="T39" fmla="*/ 2147483647 h 966"/>
                <a:gd name="T40" fmla="*/ 2147483647 w 723"/>
                <a:gd name="T41" fmla="*/ 2147483647 h 966"/>
                <a:gd name="T42" fmla="*/ 2147483647 w 723"/>
                <a:gd name="T43" fmla="*/ 2147483647 h 966"/>
                <a:gd name="T44" fmla="*/ 2147483647 w 723"/>
                <a:gd name="T45" fmla="*/ 2147483647 h 966"/>
                <a:gd name="T46" fmla="*/ 2147483647 w 723"/>
                <a:gd name="T47" fmla="*/ 2147483647 h 966"/>
                <a:gd name="T48" fmla="*/ 2147483647 w 723"/>
                <a:gd name="T49" fmla="*/ 2147483647 h 966"/>
                <a:gd name="T50" fmla="*/ 2147483647 w 723"/>
                <a:gd name="T51" fmla="*/ 2147483647 h 966"/>
                <a:gd name="T52" fmla="*/ 2147483647 w 723"/>
                <a:gd name="T53" fmla="*/ 2147483647 h 966"/>
                <a:gd name="T54" fmla="*/ 2147483647 w 723"/>
                <a:gd name="T55" fmla="*/ 2147483647 h 966"/>
                <a:gd name="T56" fmla="*/ 2147483647 w 723"/>
                <a:gd name="T57" fmla="*/ 2147483647 h 966"/>
                <a:gd name="T58" fmla="*/ 2147483647 w 723"/>
                <a:gd name="T59" fmla="*/ 2147483647 h 966"/>
                <a:gd name="T60" fmla="*/ 2147483647 w 723"/>
                <a:gd name="T61" fmla="*/ 2147483647 h 966"/>
                <a:gd name="T62" fmla="*/ 2147483647 w 723"/>
                <a:gd name="T63" fmla="*/ 2147483647 h 966"/>
                <a:gd name="T64" fmla="*/ 2147483647 w 723"/>
                <a:gd name="T65" fmla="*/ 2147483647 h 966"/>
                <a:gd name="T66" fmla="*/ 2147483647 w 723"/>
                <a:gd name="T67" fmla="*/ 2147483647 h 966"/>
                <a:gd name="T68" fmla="*/ 2147483647 w 723"/>
                <a:gd name="T69" fmla="*/ 2147483647 h 966"/>
                <a:gd name="T70" fmla="*/ 2147483647 w 723"/>
                <a:gd name="T71" fmla="*/ 2147483647 h 966"/>
                <a:gd name="T72" fmla="*/ 2147483647 w 723"/>
                <a:gd name="T73" fmla="*/ 2147483647 h 966"/>
                <a:gd name="T74" fmla="*/ 2147483647 w 723"/>
                <a:gd name="T75" fmla="*/ 2147483647 h 966"/>
                <a:gd name="T76" fmla="*/ 2147483647 w 723"/>
                <a:gd name="T77" fmla="*/ 2147483647 h 966"/>
                <a:gd name="T78" fmla="*/ 2147483647 w 723"/>
                <a:gd name="T79" fmla="*/ 2147483647 h 966"/>
                <a:gd name="T80" fmla="*/ 2147483647 w 723"/>
                <a:gd name="T81" fmla="*/ 2147483647 h 966"/>
                <a:gd name="T82" fmla="*/ 2147483647 w 723"/>
                <a:gd name="T83" fmla="*/ 2147483647 h 966"/>
                <a:gd name="T84" fmla="*/ 2147483647 w 723"/>
                <a:gd name="T85" fmla="*/ 2147483647 h 966"/>
                <a:gd name="T86" fmla="*/ 2147483647 w 723"/>
                <a:gd name="T87" fmla="*/ 2147483647 h 966"/>
                <a:gd name="T88" fmla="*/ 2147483647 w 723"/>
                <a:gd name="T89" fmla="*/ 2147483647 h 966"/>
                <a:gd name="T90" fmla="*/ 2147483647 w 723"/>
                <a:gd name="T91" fmla="*/ 2147483647 h 966"/>
                <a:gd name="T92" fmla="*/ 2147483647 w 723"/>
                <a:gd name="T93" fmla="*/ 2147483647 h 966"/>
                <a:gd name="T94" fmla="*/ 2147483647 w 723"/>
                <a:gd name="T95" fmla="*/ 2147483647 h 966"/>
                <a:gd name="T96" fmla="*/ 2147483647 w 723"/>
                <a:gd name="T97" fmla="*/ 2147483647 h 966"/>
                <a:gd name="T98" fmla="*/ 2147483647 w 723"/>
                <a:gd name="T99" fmla="*/ 2147483647 h 966"/>
                <a:gd name="T100" fmla="*/ 2147483647 w 723"/>
                <a:gd name="T101" fmla="*/ 2147483647 h 966"/>
                <a:gd name="T102" fmla="*/ 2147483647 w 723"/>
                <a:gd name="T103" fmla="*/ 2147483647 h 966"/>
                <a:gd name="T104" fmla="*/ 2147483647 w 723"/>
                <a:gd name="T105" fmla="*/ 2147483647 h 966"/>
                <a:gd name="T106" fmla="*/ 2147483647 w 723"/>
                <a:gd name="T107" fmla="*/ 2147483647 h 966"/>
                <a:gd name="T108" fmla="*/ 2147483647 w 723"/>
                <a:gd name="T109" fmla="*/ 2147483647 h 966"/>
                <a:gd name="T110" fmla="*/ 2147483647 w 723"/>
                <a:gd name="T111" fmla="*/ 2147483647 h 966"/>
                <a:gd name="T112" fmla="*/ 2147483647 w 723"/>
                <a:gd name="T113" fmla="*/ 2147483647 h 966"/>
                <a:gd name="T114" fmla="*/ 2147483647 w 723"/>
                <a:gd name="T115" fmla="*/ 2147483647 h 9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23"/>
                <a:gd name="T175" fmla="*/ 0 h 966"/>
                <a:gd name="T176" fmla="*/ 723 w 723"/>
                <a:gd name="T177" fmla="*/ 966 h 9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23" h="966">
                  <a:moveTo>
                    <a:pt x="704" y="293"/>
                  </a:moveTo>
                  <a:lnTo>
                    <a:pt x="704" y="275"/>
                  </a:lnTo>
                  <a:lnTo>
                    <a:pt x="700" y="240"/>
                  </a:lnTo>
                  <a:lnTo>
                    <a:pt x="700" y="212"/>
                  </a:lnTo>
                  <a:lnTo>
                    <a:pt x="700" y="195"/>
                  </a:lnTo>
                  <a:lnTo>
                    <a:pt x="686" y="187"/>
                  </a:lnTo>
                  <a:lnTo>
                    <a:pt x="684" y="149"/>
                  </a:lnTo>
                  <a:lnTo>
                    <a:pt x="723" y="149"/>
                  </a:lnTo>
                  <a:lnTo>
                    <a:pt x="715" y="142"/>
                  </a:lnTo>
                  <a:lnTo>
                    <a:pt x="715" y="98"/>
                  </a:lnTo>
                  <a:lnTo>
                    <a:pt x="721" y="100"/>
                  </a:lnTo>
                  <a:lnTo>
                    <a:pt x="721" y="53"/>
                  </a:lnTo>
                  <a:lnTo>
                    <a:pt x="707" y="49"/>
                  </a:lnTo>
                  <a:lnTo>
                    <a:pt x="684" y="28"/>
                  </a:lnTo>
                  <a:lnTo>
                    <a:pt x="682" y="0"/>
                  </a:lnTo>
                  <a:lnTo>
                    <a:pt x="628" y="0"/>
                  </a:lnTo>
                  <a:lnTo>
                    <a:pt x="608" y="2"/>
                  </a:lnTo>
                  <a:lnTo>
                    <a:pt x="600" y="6"/>
                  </a:lnTo>
                  <a:lnTo>
                    <a:pt x="567" y="6"/>
                  </a:lnTo>
                  <a:lnTo>
                    <a:pt x="564" y="6"/>
                  </a:lnTo>
                  <a:lnTo>
                    <a:pt x="564" y="10"/>
                  </a:lnTo>
                  <a:lnTo>
                    <a:pt x="554" y="10"/>
                  </a:lnTo>
                  <a:lnTo>
                    <a:pt x="556" y="16"/>
                  </a:lnTo>
                  <a:lnTo>
                    <a:pt x="550" y="24"/>
                  </a:lnTo>
                  <a:lnTo>
                    <a:pt x="550" y="30"/>
                  </a:lnTo>
                  <a:lnTo>
                    <a:pt x="552" y="38"/>
                  </a:lnTo>
                  <a:lnTo>
                    <a:pt x="544" y="34"/>
                  </a:lnTo>
                  <a:lnTo>
                    <a:pt x="538" y="45"/>
                  </a:lnTo>
                  <a:lnTo>
                    <a:pt x="532" y="41"/>
                  </a:lnTo>
                  <a:lnTo>
                    <a:pt x="527" y="43"/>
                  </a:lnTo>
                  <a:lnTo>
                    <a:pt x="521" y="28"/>
                  </a:lnTo>
                  <a:lnTo>
                    <a:pt x="517" y="30"/>
                  </a:lnTo>
                  <a:lnTo>
                    <a:pt x="515" y="38"/>
                  </a:lnTo>
                  <a:lnTo>
                    <a:pt x="509" y="45"/>
                  </a:lnTo>
                  <a:lnTo>
                    <a:pt x="503" y="41"/>
                  </a:lnTo>
                  <a:lnTo>
                    <a:pt x="503" y="55"/>
                  </a:lnTo>
                  <a:lnTo>
                    <a:pt x="497" y="57"/>
                  </a:lnTo>
                  <a:lnTo>
                    <a:pt x="495" y="45"/>
                  </a:lnTo>
                  <a:lnTo>
                    <a:pt x="495" y="39"/>
                  </a:lnTo>
                  <a:lnTo>
                    <a:pt x="492" y="34"/>
                  </a:lnTo>
                  <a:lnTo>
                    <a:pt x="488" y="41"/>
                  </a:lnTo>
                  <a:lnTo>
                    <a:pt x="482" y="39"/>
                  </a:lnTo>
                  <a:lnTo>
                    <a:pt x="478" y="47"/>
                  </a:lnTo>
                  <a:lnTo>
                    <a:pt x="472" y="45"/>
                  </a:lnTo>
                  <a:lnTo>
                    <a:pt x="468" y="34"/>
                  </a:lnTo>
                  <a:lnTo>
                    <a:pt x="466" y="36"/>
                  </a:lnTo>
                  <a:lnTo>
                    <a:pt x="462" y="34"/>
                  </a:lnTo>
                  <a:lnTo>
                    <a:pt x="457" y="28"/>
                  </a:lnTo>
                  <a:lnTo>
                    <a:pt x="449" y="26"/>
                  </a:lnTo>
                  <a:lnTo>
                    <a:pt x="433" y="43"/>
                  </a:lnTo>
                  <a:lnTo>
                    <a:pt x="424" y="36"/>
                  </a:lnTo>
                  <a:lnTo>
                    <a:pt x="425" y="28"/>
                  </a:lnTo>
                  <a:lnTo>
                    <a:pt x="422" y="24"/>
                  </a:lnTo>
                  <a:lnTo>
                    <a:pt x="416" y="26"/>
                  </a:lnTo>
                  <a:lnTo>
                    <a:pt x="410" y="16"/>
                  </a:lnTo>
                  <a:lnTo>
                    <a:pt x="414" y="10"/>
                  </a:lnTo>
                  <a:lnTo>
                    <a:pt x="408" y="6"/>
                  </a:lnTo>
                  <a:lnTo>
                    <a:pt x="400" y="10"/>
                  </a:lnTo>
                  <a:lnTo>
                    <a:pt x="394" y="10"/>
                  </a:lnTo>
                  <a:lnTo>
                    <a:pt x="390" y="6"/>
                  </a:lnTo>
                  <a:lnTo>
                    <a:pt x="387" y="6"/>
                  </a:lnTo>
                  <a:lnTo>
                    <a:pt x="383" y="14"/>
                  </a:lnTo>
                  <a:lnTo>
                    <a:pt x="383" y="43"/>
                  </a:lnTo>
                  <a:lnTo>
                    <a:pt x="334" y="45"/>
                  </a:lnTo>
                  <a:lnTo>
                    <a:pt x="284" y="45"/>
                  </a:lnTo>
                  <a:lnTo>
                    <a:pt x="284" y="53"/>
                  </a:lnTo>
                  <a:lnTo>
                    <a:pt x="285" y="96"/>
                  </a:lnTo>
                  <a:lnTo>
                    <a:pt x="285" y="147"/>
                  </a:lnTo>
                  <a:lnTo>
                    <a:pt x="320" y="149"/>
                  </a:lnTo>
                  <a:lnTo>
                    <a:pt x="320" y="198"/>
                  </a:lnTo>
                  <a:lnTo>
                    <a:pt x="317" y="198"/>
                  </a:lnTo>
                  <a:lnTo>
                    <a:pt x="270" y="196"/>
                  </a:lnTo>
                  <a:lnTo>
                    <a:pt x="270" y="249"/>
                  </a:lnTo>
                  <a:lnTo>
                    <a:pt x="262" y="249"/>
                  </a:lnTo>
                  <a:lnTo>
                    <a:pt x="223" y="249"/>
                  </a:lnTo>
                  <a:lnTo>
                    <a:pt x="215" y="249"/>
                  </a:lnTo>
                  <a:lnTo>
                    <a:pt x="212" y="293"/>
                  </a:lnTo>
                  <a:lnTo>
                    <a:pt x="214" y="310"/>
                  </a:lnTo>
                  <a:lnTo>
                    <a:pt x="223" y="314"/>
                  </a:lnTo>
                  <a:lnTo>
                    <a:pt x="221" y="365"/>
                  </a:lnTo>
                  <a:lnTo>
                    <a:pt x="173" y="365"/>
                  </a:lnTo>
                  <a:lnTo>
                    <a:pt x="145" y="367"/>
                  </a:lnTo>
                  <a:lnTo>
                    <a:pt x="120" y="367"/>
                  </a:lnTo>
                  <a:lnTo>
                    <a:pt x="74" y="367"/>
                  </a:lnTo>
                  <a:lnTo>
                    <a:pt x="25" y="367"/>
                  </a:lnTo>
                  <a:lnTo>
                    <a:pt x="19" y="367"/>
                  </a:lnTo>
                  <a:lnTo>
                    <a:pt x="58" y="391"/>
                  </a:lnTo>
                  <a:lnTo>
                    <a:pt x="75" y="418"/>
                  </a:lnTo>
                  <a:lnTo>
                    <a:pt x="39" y="418"/>
                  </a:lnTo>
                  <a:lnTo>
                    <a:pt x="39" y="424"/>
                  </a:lnTo>
                  <a:lnTo>
                    <a:pt x="19" y="424"/>
                  </a:lnTo>
                  <a:lnTo>
                    <a:pt x="19" y="460"/>
                  </a:lnTo>
                  <a:lnTo>
                    <a:pt x="0" y="461"/>
                  </a:lnTo>
                  <a:lnTo>
                    <a:pt x="0" y="491"/>
                  </a:lnTo>
                  <a:lnTo>
                    <a:pt x="21" y="509"/>
                  </a:lnTo>
                  <a:lnTo>
                    <a:pt x="46" y="520"/>
                  </a:lnTo>
                  <a:lnTo>
                    <a:pt x="75" y="520"/>
                  </a:lnTo>
                  <a:lnTo>
                    <a:pt x="87" y="522"/>
                  </a:lnTo>
                  <a:lnTo>
                    <a:pt x="93" y="518"/>
                  </a:lnTo>
                  <a:lnTo>
                    <a:pt x="109" y="522"/>
                  </a:lnTo>
                  <a:lnTo>
                    <a:pt x="112" y="536"/>
                  </a:lnTo>
                  <a:lnTo>
                    <a:pt x="140" y="558"/>
                  </a:lnTo>
                  <a:lnTo>
                    <a:pt x="142" y="567"/>
                  </a:lnTo>
                  <a:lnTo>
                    <a:pt x="163" y="581"/>
                  </a:lnTo>
                  <a:lnTo>
                    <a:pt x="173" y="599"/>
                  </a:lnTo>
                  <a:lnTo>
                    <a:pt x="180" y="622"/>
                  </a:lnTo>
                  <a:lnTo>
                    <a:pt x="182" y="622"/>
                  </a:lnTo>
                  <a:lnTo>
                    <a:pt x="180" y="626"/>
                  </a:lnTo>
                  <a:lnTo>
                    <a:pt x="190" y="650"/>
                  </a:lnTo>
                  <a:lnTo>
                    <a:pt x="194" y="652"/>
                  </a:lnTo>
                  <a:lnTo>
                    <a:pt x="194" y="656"/>
                  </a:lnTo>
                  <a:lnTo>
                    <a:pt x="202" y="668"/>
                  </a:lnTo>
                  <a:lnTo>
                    <a:pt x="208" y="687"/>
                  </a:lnTo>
                  <a:lnTo>
                    <a:pt x="217" y="703"/>
                  </a:lnTo>
                  <a:lnTo>
                    <a:pt x="229" y="713"/>
                  </a:lnTo>
                  <a:lnTo>
                    <a:pt x="254" y="754"/>
                  </a:lnTo>
                  <a:lnTo>
                    <a:pt x="264" y="766"/>
                  </a:lnTo>
                  <a:lnTo>
                    <a:pt x="280" y="774"/>
                  </a:lnTo>
                  <a:lnTo>
                    <a:pt x="280" y="783"/>
                  </a:lnTo>
                  <a:lnTo>
                    <a:pt x="280" y="807"/>
                  </a:lnTo>
                  <a:lnTo>
                    <a:pt x="287" y="815"/>
                  </a:lnTo>
                  <a:lnTo>
                    <a:pt x="287" y="832"/>
                  </a:lnTo>
                  <a:lnTo>
                    <a:pt x="287" y="836"/>
                  </a:lnTo>
                  <a:lnTo>
                    <a:pt x="293" y="852"/>
                  </a:lnTo>
                  <a:lnTo>
                    <a:pt x="305" y="862"/>
                  </a:lnTo>
                  <a:lnTo>
                    <a:pt x="315" y="891"/>
                  </a:lnTo>
                  <a:lnTo>
                    <a:pt x="320" y="913"/>
                  </a:lnTo>
                  <a:lnTo>
                    <a:pt x="354" y="921"/>
                  </a:lnTo>
                  <a:lnTo>
                    <a:pt x="361" y="933"/>
                  </a:lnTo>
                  <a:lnTo>
                    <a:pt x="367" y="931"/>
                  </a:lnTo>
                  <a:lnTo>
                    <a:pt x="400" y="950"/>
                  </a:lnTo>
                  <a:lnTo>
                    <a:pt x="416" y="954"/>
                  </a:lnTo>
                  <a:lnTo>
                    <a:pt x="433" y="950"/>
                  </a:lnTo>
                  <a:lnTo>
                    <a:pt x="441" y="956"/>
                  </a:lnTo>
                  <a:lnTo>
                    <a:pt x="455" y="956"/>
                  </a:lnTo>
                  <a:lnTo>
                    <a:pt x="457" y="962"/>
                  </a:lnTo>
                  <a:lnTo>
                    <a:pt x="466" y="966"/>
                  </a:lnTo>
                  <a:lnTo>
                    <a:pt x="499" y="964"/>
                  </a:lnTo>
                  <a:lnTo>
                    <a:pt x="501" y="954"/>
                  </a:lnTo>
                  <a:lnTo>
                    <a:pt x="501" y="950"/>
                  </a:lnTo>
                  <a:lnTo>
                    <a:pt x="497" y="958"/>
                  </a:lnTo>
                  <a:lnTo>
                    <a:pt x="495" y="956"/>
                  </a:lnTo>
                  <a:lnTo>
                    <a:pt x="492" y="960"/>
                  </a:lnTo>
                  <a:lnTo>
                    <a:pt x="492" y="950"/>
                  </a:lnTo>
                  <a:lnTo>
                    <a:pt x="495" y="948"/>
                  </a:lnTo>
                  <a:lnTo>
                    <a:pt x="494" y="946"/>
                  </a:lnTo>
                  <a:lnTo>
                    <a:pt x="490" y="948"/>
                  </a:lnTo>
                  <a:lnTo>
                    <a:pt x="486" y="934"/>
                  </a:lnTo>
                  <a:lnTo>
                    <a:pt x="482" y="933"/>
                  </a:lnTo>
                  <a:lnTo>
                    <a:pt x="478" y="915"/>
                  </a:lnTo>
                  <a:lnTo>
                    <a:pt x="472" y="889"/>
                  </a:lnTo>
                  <a:lnTo>
                    <a:pt x="468" y="866"/>
                  </a:lnTo>
                  <a:lnTo>
                    <a:pt x="462" y="860"/>
                  </a:lnTo>
                  <a:lnTo>
                    <a:pt x="462" y="842"/>
                  </a:lnTo>
                  <a:lnTo>
                    <a:pt x="468" y="836"/>
                  </a:lnTo>
                  <a:lnTo>
                    <a:pt x="466" y="830"/>
                  </a:lnTo>
                  <a:lnTo>
                    <a:pt x="472" y="825"/>
                  </a:lnTo>
                  <a:lnTo>
                    <a:pt x="472" y="813"/>
                  </a:lnTo>
                  <a:lnTo>
                    <a:pt x="462" y="815"/>
                  </a:lnTo>
                  <a:lnTo>
                    <a:pt x="451" y="815"/>
                  </a:lnTo>
                  <a:lnTo>
                    <a:pt x="445" y="809"/>
                  </a:lnTo>
                  <a:lnTo>
                    <a:pt x="451" y="807"/>
                  </a:lnTo>
                  <a:lnTo>
                    <a:pt x="439" y="789"/>
                  </a:lnTo>
                  <a:lnTo>
                    <a:pt x="443" y="789"/>
                  </a:lnTo>
                  <a:lnTo>
                    <a:pt x="455" y="807"/>
                  </a:lnTo>
                  <a:lnTo>
                    <a:pt x="457" y="807"/>
                  </a:lnTo>
                  <a:lnTo>
                    <a:pt x="457" y="803"/>
                  </a:lnTo>
                  <a:lnTo>
                    <a:pt x="460" y="803"/>
                  </a:lnTo>
                  <a:lnTo>
                    <a:pt x="464" y="793"/>
                  </a:lnTo>
                  <a:lnTo>
                    <a:pt x="466" y="793"/>
                  </a:lnTo>
                  <a:lnTo>
                    <a:pt x="466" y="803"/>
                  </a:lnTo>
                  <a:lnTo>
                    <a:pt x="462" y="807"/>
                  </a:lnTo>
                  <a:lnTo>
                    <a:pt x="466" y="809"/>
                  </a:lnTo>
                  <a:lnTo>
                    <a:pt x="474" y="799"/>
                  </a:lnTo>
                  <a:lnTo>
                    <a:pt x="478" y="791"/>
                  </a:lnTo>
                  <a:lnTo>
                    <a:pt x="480" y="787"/>
                  </a:lnTo>
                  <a:lnTo>
                    <a:pt x="484" y="777"/>
                  </a:lnTo>
                  <a:lnTo>
                    <a:pt x="488" y="766"/>
                  </a:lnTo>
                  <a:lnTo>
                    <a:pt x="486" y="760"/>
                  </a:lnTo>
                  <a:lnTo>
                    <a:pt x="480" y="766"/>
                  </a:lnTo>
                  <a:lnTo>
                    <a:pt x="478" y="766"/>
                  </a:lnTo>
                  <a:lnTo>
                    <a:pt x="480" y="760"/>
                  </a:lnTo>
                  <a:lnTo>
                    <a:pt x="476" y="754"/>
                  </a:lnTo>
                  <a:lnTo>
                    <a:pt x="478" y="744"/>
                  </a:lnTo>
                  <a:lnTo>
                    <a:pt x="492" y="744"/>
                  </a:lnTo>
                  <a:lnTo>
                    <a:pt x="501" y="738"/>
                  </a:lnTo>
                  <a:lnTo>
                    <a:pt x="490" y="719"/>
                  </a:lnTo>
                  <a:lnTo>
                    <a:pt x="507" y="703"/>
                  </a:lnTo>
                  <a:lnTo>
                    <a:pt x="511" y="707"/>
                  </a:lnTo>
                  <a:lnTo>
                    <a:pt x="517" y="707"/>
                  </a:lnTo>
                  <a:lnTo>
                    <a:pt x="515" y="695"/>
                  </a:lnTo>
                  <a:lnTo>
                    <a:pt x="523" y="695"/>
                  </a:lnTo>
                  <a:lnTo>
                    <a:pt x="519" y="707"/>
                  </a:lnTo>
                  <a:lnTo>
                    <a:pt x="530" y="701"/>
                  </a:lnTo>
                  <a:lnTo>
                    <a:pt x="532" y="689"/>
                  </a:lnTo>
                  <a:lnTo>
                    <a:pt x="532" y="673"/>
                  </a:lnTo>
                  <a:lnTo>
                    <a:pt x="532" y="668"/>
                  </a:lnTo>
                  <a:lnTo>
                    <a:pt x="540" y="677"/>
                  </a:lnTo>
                  <a:lnTo>
                    <a:pt x="540" y="683"/>
                  </a:lnTo>
                  <a:lnTo>
                    <a:pt x="544" y="685"/>
                  </a:lnTo>
                  <a:lnTo>
                    <a:pt x="565" y="671"/>
                  </a:lnTo>
                  <a:lnTo>
                    <a:pt x="564" y="666"/>
                  </a:lnTo>
                  <a:lnTo>
                    <a:pt x="556" y="668"/>
                  </a:lnTo>
                  <a:lnTo>
                    <a:pt x="552" y="666"/>
                  </a:lnTo>
                  <a:lnTo>
                    <a:pt x="558" y="662"/>
                  </a:lnTo>
                  <a:lnTo>
                    <a:pt x="554" y="656"/>
                  </a:lnTo>
                  <a:lnTo>
                    <a:pt x="546" y="658"/>
                  </a:lnTo>
                  <a:lnTo>
                    <a:pt x="548" y="652"/>
                  </a:lnTo>
                  <a:lnTo>
                    <a:pt x="546" y="640"/>
                  </a:lnTo>
                  <a:lnTo>
                    <a:pt x="564" y="648"/>
                  </a:lnTo>
                  <a:lnTo>
                    <a:pt x="564" y="652"/>
                  </a:lnTo>
                  <a:lnTo>
                    <a:pt x="562" y="658"/>
                  </a:lnTo>
                  <a:lnTo>
                    <a:pt x="569" y="652"/>
                  </a:lnTo>
                  <a:lnTo>
                    <a:pt x="569" y="638"/>
                  </a:lnTo>
                  <a:lnTo>
                    <a:pt x="577" y="646"/>
                  </a:lnTo>
                  <a:lnTo>
                    <a:pt x="577" y="615"/>
                  </a:lnTo>
                  <a:lnTo>
                    <a:pt x="548" y="579"/>
                  </a:lnTo>
                  <a:lnTo>
                    <a:pt x="558" y="571"/>
                  </a:lnTo>
                  <a:lnTo>
                    <a:pt x="529" y="534"/>
                  </a:lnTo>
                  <a:lnTo>
                    <a:pt x="556" y="499"/>
                  </a:lnTo>
                  <a:lnTo>
                    <a:pt x="554" y="489"/>
                  </a:lnTo>
                  <a:lnTo>
                    <a:pt x="581" y="481"/>
                  </a:lnTo>
                  <a:lnTo>
                    <a:pt x="593" y="485"/>
                  </a:lnTo>
                  <a:lnTo>
                    <a:pt x="593" y="471"/>
                  </a:lnTo>
                  <a:lnTo>
                    <a:pt x="600" y="467"/>
                  </a:lnTo>
                  <a:lnTo>
                    <a:pt x="593" y="454"/>
                  </a:lnTo>
                  <a:lnTo>
                    <a:pt x="591" y="403"/>
                  </a:lnTo>
                  <a:lnTo>
                    <a:pt x="618" y="391"/>
                  </a:lnTo>
                  <a:lnTo>
                    <a:pt x="641" y="383"/>
                  </a:lnTo>
                  <a:lnTo>
                    <a:pt x="659" y="369"/>
                  </a:lnTo>
                  <a:lnTo>
                    <a:pt x="706" y="330"/>
                  </a:lnTo>
                  <a:lnTo>
                    <a:pt x="700" y="322"/>
                  </a:lnTo>
                  <a:lnTo>
                    <a:pt x="715" y="314"/>
                  </a:lnTo>
                  <a:lnTo>
                    <a:pt x="704" y="293"/>
                  </a:lnTo>
                  <a:close/>
                </a:path>
              </a:pathLst>
            </a:custGeom>
            <a:solidFill>
              <a:srgbClr val="F8CCCC"/>
            </a:solidFill>
            <a:ln w="9525" algn="ctr">
              <a:solidFill>
                <a:srgbClr val="9966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55" name="Shape 8277"/>
            <p:cNvSpPr>
              <a:spLocks/>
            </p:cNvSpPr>
            <p:nvPr/>
          </p:nvSpPr>
          <p:spPr bwMode="auto">
            <a:xfrm>
              <a:off x="6746875" y="1647825"/>
              <a:ext cx="1130300" cy="1252538"/>
            </a:xfrm>
            <a:custGeom>
              <a:avLst/>
              <a:gdLst>
                <a:gd name="T0" fmla="*/ 2147483647 w 712"/>
                <a:gd name="T1" fmla="*/ 2147483647 h 789"/>
                <a:gd name="T2" fmla="*/ 2147483647 w 712"/>
                <a:gd name="T3" fmla="*/ 2147483647 h 789"/>
                <a:gd name="T4" fmla="*/ 2147483647 w 712"/>
                <a:gd name="T5" fmla="*/ 2147483647 h 789"/>
                <a:gd name="T6" fmla="*/ 2147483647 w 712"/>
                <a:gd name="T7" fmla="*/ 2147483647 h 789"/>
                <a:gd name="T8" fmla="*/ 2147483647 w 712"/>
                <a:gd name="T9" fmla="*/ 2147483647 h 789"/>
                <a:gd name="T10" fmla="*/ 2147483647 w 712"/>
                <a:gd name="T11" fmla="*/ 2147483647 h 789"/>
                <a:gd name="T12" fmla="*/ 2147483647 w 712"/>
                <a:gd name="T13" fmla="*/ 2147483647 h 789"/>
                <a:gd name="T14" fmla="*/ 2147483647 w 712"/>
                <a:gd name="T15" fmla="*/ 2147483647 h 789"/>
                <a:gd name="T16" fmla="*/ 2147483647 w 712"/>
                <a:gd name="T17" fmla="*/ 2147483647 h 789"/>
                <a:gd name="T18" fmla="*/ 2147483647 w 712"/>
                <a:gd name="T19" fmla="*/ 2147483647 h 789"/>
                <a:gd name="T20" fmla="*/ 2147483647 w 712"/>
                <a:gd name="T21" fmla="*/ 2147483647 h 789"/>
                <a:gd name="T22" fmla="*/ 2147483647 w 712"/>
                <a:gd name="T23" fmla="*/ 2147483647 h 789"/>
                <a:gd name="T24" fmla="*/ 2147483647 w 712"/>
                <a:gd name="T25" fmla="*/ 2147483647 h 789"/>
                <a:gd name="T26" fmla="*/ 2147483647 w 712"/>
                <a:gd name="T27" fmla="*/ 2147483647 h 789"/>
                <a:gd name="T28" fmla="*/ 2147483647 w 712"/>
                <a:gd name="T29" fmla="*/ 2147483647 h 789"/>
                <a:gd name="T30" fmla="*/ 2147483647 w 712"/>
                <a:gd name="T31" fmla="*/ 2147483647 h 789"/>
                <a:gd name="T32" fmla="*/ 2147483647 w 712"/>
                <a:gd name="T33" fmla="*/ 2147483647 h 789"/>
                <a:gd name="T34" fmla="*/ 2147483647 w 712"/>
                <a:gd name="T35" fmla="*/ 2147483647 h 789"/>
                <a:gd name="T36" fmla="*/ 2147483647 w 712"/>
                <a:gd name="T37" fmla="*/ 2147483647 h 789"/>
                <a:gd name="T38" fmla="*/ 2147483647 w 712"/>
                <a:gd name="T39" fmla="*/ 2147483647 h 789"/>
                <a:gd name="T40" fmla="*/ 2147483647 w 712"/>
                <a:gd name="T41" fmla="*/ 2147483647 h 789"/>
                <a:gd name="T42" fmla="*/ 2147483647 w 712"/>
                <a:gd name="T43" fmla="*/ 2147483647 h 789"/>
                <a:gd name="T44" fmla="*/ 2147483647 w 712"/>
                <a:gd name="T45" fmla="*/ 2147483647 h 789"/>
                <a:gd name="T46" fmla="*/ 2147483647 w 712"/>
                <a:gd name="T47" fmla="*/ 2147483647 h 789"/>
                <a:gd name="T48" fmla="*/ 2147483647 w 712"/>
                <a:gd name="T49" fmla="*/ 2147483647 h 789"/>
                <a:gd name="T50" fmla="*/ 2147483647 w 712"/>
                <a:gd name="T51" fmla="*/ 2147483647 h 789"/>
                <a:gd name="T52" fmla="*/ 2147483647 w 712"/>
                <a:gd name="T53" fmla="*/ 2147483647 h 789"/>
                <a:gd name="T54" fmla="*/ 2147483647 w 712"/>
                <a:gd name="T55" fmla="*/ 2147483647 h 789"/>
                <a:gd name="T56" fmla="*/ 2147483647 w 712"/>
                <a:gd name="T57" fmla="*/ 2147483647 h 789"/>
                <a:gd name="T58" fmla="*/ 2147483647 w 712"/>
                <a:gd name="T59" fmla="*/ 2147483647 h 789"/>
                <a:gd name="T60" fmla="*/ 2147483647 w 712"/>
                <a:gd name="T61" fmla="*/ 2147483647 h 789"/>
                <a:gd name="T62" fmla="*/ 2147483647 w 712"/>
                <a:gd name="T63" fmla="*/ 2147483647 h 789"/>
                <a:gd name="T64" fmla="*/ 2147483647 w 712"/>
                <a:gd name="T65" fmla="*/ 2147483647 h 789"/>
                <a:gd name="T66" fmla="*/ 2147483647 w 712"/>
                <a:gd name="T67" fmla="*/ 2147483647 h 789"/>
                <a:gd name="T68" fmla="*/ 2147483647 w 712"/>
                <a:gd name="T69" fmla="*/ 2147483647 h 789"/>
                <a:gd name="T70" fmla="*/ 2147483647 w 712"/>
                <a:gd name="T71" fmla="*/ 2147483647 h 789"/>
                <a:gd name="T72" fmla="*/ 2147483647 w 712"/>
                <a:gd name="T73" fmla="*/ 2147483647 h 789"/>
                <a:gd name="T74" fmla="*/ 2147483647 w 712"/>
                <a:gd name="T75" fmla="*/ 2147483647 h 789"/>
                <a:gd name="T76" fmla="*/ 2147483647 w 712"/>
                <a:gd name="T77" fmla="*/ 2147483647 h 789"/>
                <a:gd name="T78" fmla="*/ 2147483647 w 712"/>
                <a:gd name="T79" fmla="*/ 2147483647 h 789"/>
                <a:gd name="T80" fmla="*/ 2147483647 w 712"/>
                <a:gd name="T81" fmla="*/ 2147483647 h 789"/>
                <a:gd name="T82" fmla="*/ 2147483647 w 712"/>
                <a:gd name="T83" fmla="*/ 2147483647 h 789"/>
                <a:gd name="T84" fmla="*/ 2147483647 w 712"/>
                <a:gd name="T85" fmla="*/ 2147483647 h 789"/>
                <a:gd name="T86" fmla="*/ 2147483647 w 712"/>
                <a:gd name="T87" fmla="*/ 2147483647 h 789"/>
                <a:gd name="T88" fmla="*/ 2147483647 w 712"/>
                <a:gd name="T89" fmla="*/ 2147483647 h 789"/>
                <a:gd name="T90" fmla="*/ 2147483647 w 712"/>
                <a:gd name="T91" fmla="*/ 2147483647 h 789"/>
                <a:gd name="T92" fmla="*/ 2147483647 w 712"/>
                <a:gd name="T93" fmla="*/ 2147483647 h 789"/>
                <a:gd name="T94" fmla="*/ 2147483647 w 712"/>
                <a:gd name="T95" fmla="*/ 2147483647 h 789"/>
                <a:gd name="T96" fmla="*/ 2147483647 w 712"/>
                <a:gd name="T97" fmla="*/ 2147483647 h 789"/>
                <a:gd name="T98" fmla="*/ 2147483647 w 712"/>
                <a:gd name="T99" fmla="*/ 2147483647 h 789"/>
                <a:gd name="T100" fmla="*/ 2147483647 w 712"/>
                <a:gd name="T101" fmla="*/ 2147483647 h 789"/>
                <a:gd name="T102" fmla="*/ 2147483647 w 712"/>
                <a:gd name="T103" fmla="*/ 2147483647 h 789"/>
                <a:gd name="T104" fmla="*/ 2147483647 w 712"/>
                <a:gd name="T105" fmla="*/ 2147483647 h 789"/>
                <a:gd name="T106" fmla="*/ 2147483647 w 712"/>
                <a:gd name="T107" fmla="*/ 2147483647 h 789"/>
                <a:gd name="T108" fmla="*/ 2147483647 w 712"/>
                <a:gd name="T109" fmla="*/ 2147483647 h 789"/>
                <a:gd name="T110" fmla="*/ 2147483647 w 712"/>
                <a:gd name="T111" fmla="*/ 2147483647 h 789"/>
                <a:gd name="T112" fmla="*/ 2147483647 w 712"/>
                <a:gd name="T113" fmla="*/ 2147483647 h 78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2"/>
                <a:gd name="T172" fmla="*/ 0 h 789"/>
                <a:gd name="T173" fmla="*/ 712 w 712"/>
                <a:gd name="T174" fmla="*/ 789 h 78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2" h="789">
                  <a:moveTo>
                    <a:pt x="700" y="167"/>
                  </a:moveTo>
                  <a:lnTo>
                    <a:pt x="698" y="157"/>
                  </a:lnTo>
                  <a:lnTo>
                    <a:pt x="692" y="155"/>
                  </a:lnTo>
                  <a:lnTo>
                    <a:pt x="680" y="149"/>
                  </a:lnTo>
                  <a:lnTo>
                    <a:pt x="684" y="143"/>
                  </a:lnTo>
                  <a:lnTo>
                    <a:pt x="682" y="129"/>
                  </a:lnTo>
                  <a:lnTo>
                    <a:pt x="677" y="119"/>
                  </a:lnTo>
                  <a:lnTo>
                    <a:pt x="669" y="117"/>
                  </a:lnTo>
                  <a:lnTo>
                    <a:pt x="649" y="121"/>
                  </a:lnTo>
                  <a:lnTo>
                    <a:pt x="647" y="117"/>
                  </a:lnTo>
                  <a:lnTo>
                    <a:pt x="640" y="115"/>
                  </a:lnTo>
                  <a:lnTo>
                    <a:pt x="628" y="119"/>
                  </a:lnTo>
                  <a:lnTo>
                    <a:pt x="612" y="115"/>
                  </a:lnTo>
                  <a:lnTo>
                    <a:pt x="607" y="110"/>
                  </a:lnTo>
                  <a:lnTo>
                    <a:pt x="607" y="98"/>
                  </a:lnTo>
                  <a:lnTo>
                    <a:pt x="614" y="80"/>
                  </a:lnTo>
                  <a:lnTo>
                    <a:pt x="597" y="82"/>
                  </a:lnTo>
                  <a:lnTo>
                    <a:pt x="589" y="84"/>
                  </a:lnTo>
                  <a:lnTo>
                    <a:pt x="570" y="92"/>
                  </a:lnTo>
                  <a:lnTo>
                    <a:pt x="552" y="90"/>
                  </a:lnTo>
                  <a:lnTo>
                    <a:pt x="539" y="92"/>
                  </a:lnTo>
                  <a:lnTo>
                    <a:pt x="529" y="92"/>
                  </a:lnTo>
                  <a:lnTo>
                    <a:pt x="525" y="90"/>
                  </a:lnTo>
                  <a:lnTo>
                    <a:pt x="515" y="92"/>
                  </a:lnTo>
                  <a:lnTo>
                    <a:pt x="505" y="94"/>
                  </a:lnTo>
                  <a:lnTo>
                    <a:pt x="474" y="110"/>
                  </a:lnTo>
                  <a:lnTo>
                    <a:pt x="457" y="123"/>
                  </a:lnTo>
                  <a:lnTo>
                    <a:pt x="455" y="119"/>
                  </a:lnTo>
                  <a:lnTo>
                    <a:pt x="447" y="115"/>
                  </a:lnTo>
                  <a:lnTo>
                    <a:pt x="437" y="119"/>
                  </a:lnTo>
                  <a:lnTo>
                    <a:pt x="424" y="110"/>
                  </a:lnTo>
                  <a:lnTo>
                    <a:pt x="414" y="112"/>
                  </a:lnTo>
                  <a:lnTo>
                    <a:pt x="410" y="112"/>
                  </a:lnTo>
                  <a:lnTo>
                    <a:pt x="408" y="114"/>
                  </a:lnTo>
                  <a:lnTo>
                    <a:pt x="393" y="114"/>
                  </a:lnTo>
                  <a:lnTo>
                    <a:pt x="389" y="104"/>
                  </a:lnTo>
                  <a:lnTo>
                    <a:pt x="383" y="98"/>
                  </a:lnTo>
                  <a:lnTo>
                    <a:pt x="379" y="98"/>
                  </a:lnTo>
                  <a:lnTo>
                    <a:pt x="377" y="90"/>
                  </a:lnTo>
                  <a:lnTo>
                    <a:pt x="371" y="86"/>
                  </a:lnTo>
                  <a:lnTo>
                    <a:pt x="371" y="78"/>
                  </a:lnTo>
                  <a:lnTo>
                    <a:pt x="365" y="74"/>
                  </a:lnTo>
                  <a:lnTo>
                    <a:pt x="340" y="66"/>
                  </a:lnTo>
                  <a:lnTo>
                    <a:pt x="328" y="66"/>
                  </a:lnTo>
                  <a:lnTo>
                    <a:pt x="317" y="66"/>
                  </a:lnTo>
                  <a:lnTo>
                    <a:pt x="311" y="74"/>
                  </a:lnTo>
                  <a:lnTo>
                    <a:pt x="309" y="74"/>
                  </a:lnTo>
                  <a:lnTo>
                    <a:pt x="315" y="64"/>
                  </a:lnTo>
                  <a:lnTo>
                    <a:pt x="321" y="61"/>
                  </a:lnTo>
                  <a:lnTo>
                    <a:pt x="317" y="59"/>
                  </a:lnTo>
                  <a:lnTo>
                    <a:pt x="303" y="70"/>
                  </a:lnTo>
                  <a:lnTo>
                    <a:pt x="299" y="70"/>
                  </a:lnTo>
                  <a:lnTo>
                    <a:pt x="299" y="74"/>
                  </a:lnTo>
                  <a:lnTo>
                    <a:pt x="293" y="80"/>
                  </a:lnTo>
                  <a:lnTo>
                    <a:pt x="290" y="82"/>
                  </a:lnTo>
                  <a:lnTo>
                    <a:pt x="293" y="62"/>
                  </a:lnTo>
                  <a:lnTo>
                    <a:pt x="293" y="55"/>
                  </a:lnTo>
                  <a:lnTo>
                    <a:pt x="297" y="57"/>
                  </a:lnTo>
                  <a:lnTo>
                    <a:pt x="299" y="47"/>
                  </a:lnTo>
                  <a:lnTo>
                    <a:pt x="305" y="45"/>
                  </a:lnTo>
                  <a:lnTo>
                    <a:pt x="311" y="39"/>
                  </a:lnTo>
                  <a:lnTo>
                    <a:pt x="315" y="31"/>
                  </a:lnTo>
                  <a:lnTo>
                    <a:pt x="321" y="27"/>
                  </a:lnTo>
                  <a:lnTo>
                    <a:pt x="336" y="17"/>
                  </a:lnTo>
                  <a:lnTo>
                    <a:pt x="338" y="11"/>
                  </a:lnTo>
                  <a:lnTo>
                    <a:pt x="360" y="8"/>
                  </a:lnTo>
                  <a:lnTo>
                    <a:pt x="356" y="2"/>
                  </a:lnTo>
                  <a:lnTo>
                    <a:pt x="342" y="0"/>
                  </a:lnTo>
                  <a:lnTo>
                    <a:pt x="321" y="2"/>
                  </a:lnTo>
                  <a:lnTo>
                    <a:pt x="315" y="2"/>
                  </a:lnTo>
                  <a:lnTo>
                    <a:pt x="297" y="9"/>
                  </a:lnTo>
                  <a:lnTo>
                    <a:pt x="288" y="21"/>
                  </a:lnTo>
                  <a:lnTo>
                    <a:pt x="280" y="29"/>
                  </a:lnTo>
                  <a:lnTo>
                    <a:pt x="272" y="29"/>
                  </a:lnTo>
                  <a:lnTo>
                    <a:pt x="264" y="37"/>
                  </a:lnTo>
                  <a:lnTo>
                    <a:pt x="258" y="37"/>
                  </a:lnTo>
                  <a:lnTo>
                    <a:pt x="257" y="41"/>
                  </a:lnTo>
                  <a:lnTo>
                    <a:pt x="249" y="45"/>
                  </a:lnTo>
                  <a:lnTo>
                    <a:pt x="247" y="53"/>
                  </a:lnTo>
                  <a:lnTo>
                    <a:pt x="239" y="55"/>
                  </a:lnTo>
                  <a:lnTo>
                    <a:pt x="225" y="57"/>
                  </a:lnTo>
                  <a:lnTo>
                    <a:pt x="218" y="66"/>
                  </a:lnTo>
                  <a:lnTo>
                    <a:pt x="204" y="72"/>
                  </a:lnTo>
                  <a:lnTo>
                    <a:pt x="192" y="72"/>
                  </a:lnTo>
                  <a:lnTo>
                    <a:pt x="188" y="74"/>
                  </a:lnTo>
                  <a:lnTo>
                    <a:pt x="167" y="76"/>
                  </a:lnTo>
                  <a:lnTo>
                    <a:pt x="159" y="82"/>
                  </a:lnTo>
                  <a:lnTo>
                    <a:pt x="142" y="96"/>
                  </a:lnTo>
                  <a:lnTo>
                    <a:pt x="122" y="100"/>
                  </a:lnTo>
                  <a:lnTo>
                    <a:pt x="111" y="108"/>
                  </a:lnTo>
                  <a:lnTo>
                    <a:pt x="97" y="104"/>
                  </a:lnTo>
                  <a:lnTo>
                    <a:pt x="83" y="94"/>
                  </a:lnTo>
                  <a:lnTo>
                    <a:pt x="68" y="104"/>
                  </a:lnTo>
                  <a:lnTo>
                    <a:pt x="66" y="155"/>
                  </a:lnTo>
                  <a:lnTo>
                    <a:pt x="66" y="172"/>
                  </a:lnTo>
                  <a:lnTo>
                    <a:pt x="85" y="174"/>
                  </a:lnTo>
                  <a:lnTo>
                    <a:pt x="85" y="214"/>
                  </a:lnTo>
                  <a:lnTo>
                    <a:pt x="85" y="245"/>
                  </a:lnTo>
                  <a:lnTo>
                    <a:pt x="64" y="245"/>
                  </a:lnTo>
                  <a:lnTo>
                    <a:pt x="64" y="253"/>
                  </a:lnTo>
                  <a:lnTo>
                    <a:pt x="64" y="284"/>
                  </a:lnTo>
                  <a:lnTo>
                    <a:pt x="64" y="306"/>
                  </a:lnTo>
                  <a:lnTo>
                    <a:pt x="64" y="335"/>
                  </a:lnTo>
                  <a:lnTo>
                    <a:pt x="41" y="335"/>
                  </a:lnTo>
                  <a:lnTo>
                    <a:pt x="8" y="335"/>
                  </a:lnTo>
                  <a:lnTo>
                    <a:pt x="8" y="377"/>
                  </a:lnTo>
                  <a:lnTo>
                    <a:pt x="0" y="380"/>
                  </a:lnTo>
                  <a:lnTo>
                    <a:pt x="6" y="390"/>
                  </a:lnTo>
                  <a:lnTo>
                    <a:pt x="6" y="402"/>
                  </a:lnTo>
                  <a:lnTo>
                    <a:pt x="15" y="406"/>
                  </a:lnTo>
                  <a:lnTo>
                    <a:pt x="29" y="424"/>
                  </a:lnTo>
                  <a:lnTo>
                    <a:pt x="35" y="428"/>
                  </a:lnTo>
                  <a:lnTo>
                    <a:pt x="33" y="437"/>
                  </a:lnTo>
                  <a:lnTo>
                    <a:pt x="31" y="441"/>
                  </a:lnTo>
                  <a:lnTo>
                    <a:pt x="35" y="449"/>
                  </a:lnTo>
                  <a:lnTo>
                    <a:pt x="33" y="459"/>
                  </a:lnTo>
                  <a:lnTo>
                    <a:pt x="35" y="465"/>
                  </a:lnTo>
                  <a:lnTo>
                    <a:pt x="39" y="473"/>
                  </a:lnTo>
                  <a:lnTo>
                    <a:pt x="52" y="492"/>
                  </a:lnTo>
                  <a:lnTo>
                    <a:pt x="43" y="502"/>
                  </a:lnTo>
                  <a:lnTo>
                    <a:pt x="41" y="514"/>
                  </a:lnTo>
                  <a:lnTo>
                    <a:pt x="43" y="522"/>
                  </a:lnTo>
                  <a:lnTo>
                    <a:pt x="52" y="551"/>
                  </a:lnTo>
                  <a:lnTo>
                    <a:pt x="68" y="561"/>
                  </a:lnTo>
                  <a:lnTo>
                    <a:pt x="80" y="563"/>
                  </a:lnTo>
                  <a:lnTo>
                    <a:pt x="91" y="581"/>
                  </a:lnTo>
                  <a:lnTo>
                    <a:pt x="111" y="581"/>
                  </a:lnTo>
                  <a:lnTo>
                    <a:pt x="157" y="581"/>
                  </a:lnTo>
                  <a:lnTo>
                    <a:pt x="159" y="620"/>
                  </a:lnTo>
                  <a:lnTo>
                    <a:pt x="173" y="620"/>
                  </a:lnTo>
                  <a:lnTo>
                    <a:pt x="173" y="651"/>
                  </a:lnTo>
                  <a:lnTo>
                    <a:pt x="179" y="651"/>
                  </a:lnTo>
                  <a:lnTo>
                    <a:pt x="181" y="657"/>
                  </a:lnTo>
                  <a:lnTo>
                    <a:pt x="179" y="689"/>
                  </a:lnTo>
                  <a:lnTo>
                    <a:pt x="225" y="691"/>
                  </a:lnTo>
                  <a:lnTo>
                    <a:pt x="227" y="720"/>
                  </a:lnTo>
                  <a:lnTo>
                    <a:pt x="225" y="744"/>
                  </a:lnTo>
                  <a:lnTo>
                    <a:pt x="233" y="746"/>
                  </a:lnTo>
                  <a:lnTo>
                    <a:pt x="233" y="767"/>
                  </a:lnTo>
                  <a:lnTo>
                    <a:pt x="245" y="767"/>
                  </a:lnTo>
                  <a:lnTo>
                    <a:pt x="245" y="746"/>
                  </a:lnTo>
                  <a:lnTo>
                    <a:pt x="280" y="744"/>
                  </a:lnTo>
                  <a:lnTo>
                    <a:pt x="307" y="746"/>
                  </a:lnTo>
                  <a:lnTo>
                    <a:pt x="307" y="757"/>
                  </a:lnTo>
                  <a:lnTo>
                    <a:pt x="323" y="757"/>
                  </a:lnTo>
                  <a:lnTo>
                    <a:pt x="377" y="753"/>
                  </a:lnTo>
                  <a:lnTo>
                    <a:pt x="379" y="789"/>
                  </a:lnTo>
                  <a:lnTo>
                    <a:pt x="402" y="789"/>
                  </a:lnTo>
                  <a:lnTo>
                    <a:pt x="418" y="787"/>
                  </a:lnTo>
                  <a:lnTo>
                    <a:pt x="418" y="777"/>
                  </a:lnTo>
                  <a:lnTo>
                    <a:pt x="428" y="777"/>
                  </a:lnTo>
                  <a:lnTo>
                    <a:pt x="428" y="771"/>
                  </a:lnTo>
                  <a:lnTo>
                    <a:pt x="433" y="767"/>
                  </a:lnTo>
                  <a:lnTo>
                    <a:pt x="435" y="740"/>
                  </a:lnTo>
                  <a:lnTo>
                    <a:pt x="476" y="736"/>
                  </a:lnTo>
                  <a:lnTo>
                    <a:pt x="476" y="704"/>
                  </a:lnTo>
                  <a:lnTo>
                    <a:pt x="472" y="706"/>
                  </a:lnTo>
                  <a:lnTo>
                    <a:pt x="472" y="667"/>
                  </a:lnTo>
                  <a:lnTo>
                    <a:pt x="443" y="665"/>
                  </a:lnTo>
                  <a:lnTo>
                    <a:pt x="433" y="673"/>
                  </a:lnTo>
                  <a:lnTo>
                    <a:pt x="406" y="683"/>
                  </a:lnTo>
                  <a:lnTo>
                    <a:pt x="395" y="683"/>
                  </a:lnTo>
                  <a:lnTo>
                    <a:pt x="391" y="681"/>
                  </a:lnTo>
                  <a:lnTo>
                    <a:pt x="377" y="669"/>
                  </a:lnTo>
                  <a:lnTo>
                    <a:pt x="373" y="663"/>
                  </a:lnTo>
                  <a:lnTo>
                    <a:pt x="371" y="657"/>
                  </a:lnTo>
                  <a:lnTo>
                    <a:pt x="367" y="640"/>
                  </a:lnTo>
                  <a:lnTo>
                    <a:pt x="365" y="632"/>
                  </a:lnTo>
                  <a:lnTo>
                    <a:pt x="356" y="620"/>
                  </a:lnTo>
                  <a:lnTo>
                    <a:pt x="350" y="606"/>
                  </a:lnTo>
                  <a:lnTo>
                    <a:pt x="354" y="589"/>
                  </a:lnTo>
                  <a:lnTo>
                    <a:pt x="352" y="581"/>
                  </a:lnTo>
                  <a:lnTo>
                    <a:pt x="352" y="567"/>
                  </a:lnTo>
                  <a:lnTo>
                    <a:pt x="354" y="561"/>
                  </a:lnTo>
                  <a:lnTo>
                    <a:pt x="356" y="549"/>
                  </a:lnTo>
                  <a:lnTo>
                    <a:pt x="350" y="539"/>
                  </a:lnTo>
                  <a:lnTo>
                    <a:pt x="350" y="528"/>
                  </a:lnTo>
                  <a:lnTo>
                    <a:pt x="344" y="520"/>
                  </a:lnTo>
                  <a:lnTo>
                    <a:pt x="346" y="512"/>
                  </a:lnTo>
                  <a:lnTo>
                    <a:pt x="344" y="500"/>
                  </a:lnTo>
                  <a:lnTo>
                    <a:pt x="346" y="484"/>
                  </a:lnTo>
                  <a:lnTo>
                    <a:pt x="354" y="467"/>
                  </a:lnTo>
                  <a:lnTo>
                    <a:pt x="356" y="459"/>
                  </a:lnTo>
                  <a:lnTo>
                    <a:pt x="363" y="437"/>
                  </a:lnTo>
                  <a:lnTo>
                    <a:pt x="360" y="426"/>
                  </a:lnTo>
                  <a:lnTo>
                    <a:pt x="360" y="420"/>
                  </a:lnTo>
                  <a:lnTo>
                    <a:pt x="362" y="404"/>
                  </a:lnTo>
                  <a:lnTo>
                    <a:pt x="367" y="390"/>
                  </a:lnTo>
                  <a:lnTo>
                    <a:pt x="379" y="384"/>
                  </a:lnTo>
                  <a:lnTo>
                    <a:pt x="377" y="369"/>
                  </a:lnTo>
                  <a:lnTo>
                    <a:pt x="377" y="361"/>
                  </a:lnTo>
                  <a:lnTo>
                    <a:pt x="383" y="341"/>
                  </a:lnTo>
                  <a:lnTo>
                    <a:pt x="393" y="327"/>
                  </a:lnTo>
                  <a:lnTo>
                    <a:pt x="398" y="312"/>
                  </a:lnTo>
                  <a:lnTo>
                    <a:pt x="408" y="300"/>
                  </a:lnTo>
                  <a:lnTo>
                    <a:pt x="408" y="294"/>
                  </a:lnTo>
                  <a:lnTo>
                    <a:pt x="412" y="288"/>
                  </a:lnTo>
                  <a:lnTo>
                    <a:pt x="416" y="280"/>
                  </a:lnTo>
                  <a:lnTo>
                    <a:pt x="422" y="276"/>
                  </a:lnTo>
                  <a:lnTo>
                    <a:pt x="422" y="267"/>
                  </a:lnTo>
                  <a:lnTo>
                    <a:pt x="430" y="259"/>
                  </a:lnTo>
                  <a:lnTo>
                    <a:pt x="430" y="257"/>
                  </a:lnTo>
                  <a:lnTo>
                    <a:pt x="424" y="255"/>
                  </a:lnTo>
                  <a:lnTo>
                    <a:pt x="418" y="257"/>
                  </a:lnTo>
                  <a:lnTo>
                    <a:pt x="416" y="259"/>
                  </a:lnTo>
                  <a:lnTo>
                    <a:pt x="416" y="265"/>
                  </a:lnTo>
                  <a:lnTo>
                    <a:pt x="404" y="269"/>
                  </a:lnTo>
                  <a:lnTo>
                    <a:pt x="404" y="274"/>
                  </a:lnTo>
                  <a:lnTo>
                    <a:pt x="400" y="282"/>
                  </a:lnTo>
                  <a:lnTo>
                    <a:pt x="397" y="284"/>
                  </a:lnTo>
                  <a:lnTo>
                    <a:pt x="391" y="298"/>
                  </a:lnTo>
                  <a:lnTo>
                    <a:pt x="393" y="302"/>
                  </a:lnTo>
                  <a:lnTo>
                    <a:pt x="389" y="308"/>
                  </a:lnTo>
                  <a:lnTo>
                    <a:pt x="389" y="302"/>
                  </a:lnTo>
                  <a:lnTo>
                    <a:pt x="385" y="302"/>
                  </a:lnTo>
                  <a:lnTo>
                    <a:pt x="383" y="304"/>
                  </a:lnTo>
                  <a:lnTo>
                    <a:pt x="371" y="306"/>
                  </a:lnTo>
                  <a:lnTo>
                    <a:pt x="358" y="327"/>
                  </a:lnTo>
                  <a:lnTo>
                    <a:pt x="356" y="329"/>
                  </a:lnTo>
                  <a:lnTo>
                    <a:pt x="344" y="335"/>
                  </a:lnTo>
                  <a:lnTo>
                    <a:pt x="340" y="341"/>
                  </a:lnTo>
                  <a:lnTo>
                    <a:pt x="332" y="343"/>
                  </a:lnTo>
                  <a:lnTo>
                    <a:pt x="330" y="339"/>
                  </a:lnTo>
                  <a:lnTo>
                    <a:pt x="334" y="327"/>
                  </a:lnTo>
                  <a:lnTo>
                    <a:pt x="336" y="320"/>
                  </a:lnTo>
                  <a:lnTo>
                    <a:pt x="340" y="316"/>
                  </a:lnTo>
                  <a:lnTo>
                    <a:pt x="342" y="310"/>
                  </a:lnTo>
                  <a:lnTo>
                    <a:pt x="350" y="302"/>
                  </a:lnTo>
                  <a:lnTo>
                    <a:pt x="356" y="294"/>
                  </a:lnTo>
                  <a:lnTo>
                    <a:pt x="369" y="288"/>
                  </a:lnTo>
                  <a:lnTo>
                    <a:pt x="371" y="276"/>
                  </a:lnTo>
                  <a:lnTo>
                    <a:pt x="371" y="269"/>
                  </a:lnTo>
                  <a:lnTo>
                    <a:pt x="393" y="245"/>
                  </a:lnTo>
                  <a:lnTo>
                    <a:pt x="402" y="223"/>
                  </a:lnTo>
                  <a:lnTo>
                    <a:pt x="404" y="220"/>
                  </a:lnTo>
                  <a:lnTo>
                    <a:pt x="414" y="206"/>
                  </a:lnTo>
                  <a:lnTo>
                    <a:pt x="418" y="206"/>
                  </a:lnTo>
                  <a:lnTo>
                    <a:pt x="418" y="194"/>
                  </a:lnTo>
                  <a:lnTo>
                    <a:pt x="430" y="182"/>
                  </a:lnTo>
                  <a:lnTo>
                    <a:pt x="432" y="182"/>
                  </a:lnTo>
                  <a:lnTo>
                    <a:pt x="428" y="192"/>
                  </a:lnTo>
                  <a:lnTo>
                    <a:pt x="428" y="206"/>
                  </a:lnTo>
                  <a:lnTo>
                    <a:pt x="439" y="204"/>
                  </a:lnTo>
                  <a:lnTo>
                    <a:pt x="447" y="194"/>
                  </a:lnTo>
                  <a:lnTo>
                    <a:pt x="447" y="186"/>
                  </a:lnTo>
                  <a:lnTo>
                    <a:pt x="459" y="190"/>
                  </a:lnTo>
                  <a:lnTo>
                    <a:pt x="465" y="182"/>
                  </a:lnTo>
                  <a:lnTo>
                    <a:pt x="468" y="186"/>
                  </a:lnTo>
                  <a:lnTo>
                    <a:pt x="465" y="196"/>
                  </a:lnTo>
                  <a:lnTo>
                    <a:pt x="457" y="198"/>
                  </a:lnTo>
                  <a:lnTo>
                    <a:pt x="455" y="206"/>
                  </a:lnTo>
                  <a:lnTo>
                    <a:pt x="453" y="208"/>
                  </a:lnTo>
                  <a:lnTo>
                    <a:pt x="451" y="212"/>
                  </a:lnTo>
                  <a:lnTo>
                    <a:pt x="461" y="216"/>
                  </a:lnTo>
                  <a:lnTo>
                    <a:pt x="461" y="210"/>
                  </a:lnTo>
                  <a:lnTo>
                    <a:pt x="465" y="206"/>
                  </a:lnTo>
                  <a:lnTo>
                    <a:pt x="470" y="204"/>
                  </a:lnTo>
                  <a:lnTo>
                    <a:pt x="474" y="200"/>
                  </a:lnTo>
                  <a:lnTo>
                    <a:pt x="480" y="196"/>
                  </a:lnTo>
                  <a:lnTo>
                    <a:pt x="486" y="196"/>
                  </a:lnTo>
                  <a:lnTo>
                    <a:pt x="488" y="190"/>
                  </a:lnTo>
                  <a:lnTo>
                    <a:pt x="490" y="182"/>
                  </a:lnTo>
                  <a:lnTo>
                    <a:pt x="494" y="176"/>
                  </a:lnTo>
                  <a:lnTo>
                    <a:pt x="509" y="174"/>
                  </a:lnTo>
                  <a:lnTo>
                    <a:pt x="517" y="176"/>
                  </a:lnTo>
                  <a:lnTo>
                    <a:pt x="525" y="178"/>
                  </a:lnTo>
                  <a:lnTo>
                    <a:pt x="529" y="174"/>
                  </a:lnTo>
                  <a:lnTo>
                    <a:pt x="550" y="174"/>
                  </a:lnTo>
                  <a:lnTo>
                    <a:pt x="566" y="161"/>
                  </a:lnTo>
                  <a:lnTo>
                    <a:pt x="581" y="161"/>
                  </a:lnTo>
                  <a:lnTo>
                    <a:pt x="601" y="167"/>
                  </a:lnTo>
                  <a:lnTo>
                    <a:pt x="612" y="168"/>
                  </a:lnTo>
                  <a:lnTo>
                    <a:pt x="618" y="178"/>
                  </a:lnTo>
                  <a:lnTo>
                    <a:pt x="626" y="180"/>
                  </a:lnTo>
                  <a:lnTo>
                    <a:pt x="628" y="184"/>
                  </a:lnTo>
                  <a:lnTo>
                    <a:pt x="636" y="188"/>
                  </a:lnTo>
                  <a:lnTo>
                    <a:pt x="638" y="186"/>
                  </a:lnTo>
                  <a:lnTo>
                    <a:pt x="638" y="182"/>
                  </a:lnTo>
                  <a:lnTo>
                    <a:pt x="640" y="168"/>
                  </a:lnTo>
                  <a:lnTo>
                    <a:pt x="653" y="168"/>
                  </a:lnTo>
                  <a:lnTo>
                    <a:pt x="657" y="172"/>
                  </a:lnTo>
                  <a:lnTo>
                    <a:pt x="667" y="170"/>
                  </a:lnTo>
                  <a:lnTo>
                    <a:pt x="671" y="172"/>
                  </a:lnTo>
                  <a:lnTo>
                    <a:pt x="700" y="176"/>
                  </a:lnTo>
                  <a:lnTo>
                    <a:pt x="706" y="176"/>
                  </a:lnTo>
                  <a:lnTo>
                    <a:pt x="712" y="172"/>
                  </a:lnTo>
                  <a:lnTo>
                    <a:pt x="712" y="170"/>
                  </a:lnTo>
                  <a:lnTo>
                    <a:pt x="700" y="167"/>
                  </a:lnTo>
                  <a:close/>
                </a:path>
              </a:pathLst>
            </a:custGeom>
            <a:solidFill>
              <a:srgbClr val="F8CCCC"/>
            </a:solidFill>
            <a:ln w="9525" algn="ctr">
              <a:solidFill>
                <a:srgbClr val="9966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56" name="Shape 8278"/>
            <p:cNvSpPr>
              <a:spLocks/>
            </p:cNvSpPr>
            <p:nvPr/>
          </p:nvSpPr>
          <p:spPr bwMode="auto">
            <a:xfrm>
              <a:off x="6848476" y="1952625"/>
              <a:ext cx="1241425" cy="1358900"/>
            </a:xfrm>
            <a:custGeom>
              <a:avLst/>
              <a:gdLst>
                <a:gd name="T0" fmla="*/ 2147483647 w 782"/>
                <a:gd name="T1" fmla="*/ 2147483647 h 856"/>
                <a:gd name="T2" fmla="*/ 2147483647 w 782"/>
                <a:gd name="T3" fmla="*/ 2147483647 h 856"/>
                <a:gd name="T4" fmla="*/ 2147483647 w 782"/>
                <a:gd name="T5" fmla="*/ 2147483647 h 856"/>
                <a:gd name="T6" fmla="*/ 2147483647 w 782"/>
                <a:gd name="T7" fmla="*/ 2147483647 h 856"/>
                <a:gd name="T8" fmla="*/ 2147483647 w 782"/>
                <a:gd name="T9" fmla="*/ 2147483647 h 856"/>
                <a:gd name="T10" fmla="*/ 2147483647 w 782"/>
                <a:gd name="T11" fmla="*/ 2147483647 h 856"/>
                <a:gd name="T12" fmla="*/ 2147483647 w 782"/>
                <a:gd name="T13" fmla="*/ 2147483647 h 856"/>
                <a:gd name="T14" fmla="*/ 2147483647 w 782"/>
                <a:gd name="T15" fmla="*/ 2147483647 h 856"/>
                <a:gd name="T16" fmla="*/ 2147483647 w 782"/>
                <a:gd name="T17" fmla="*/ 2147483647 h 856"/>
                <a:gd name="T18" fmla="*/ 2147483647 w 782"/>
                <a:gd name="T19" fmla="*/ 2147483647 h 856"/>
                <a:gd name="T20" fmla="*/ 2147483647 w 782"/>
                <a:gd name="T21" fmla="*/ 2147483647 h 856"/>
                <a:gd name="T22" fmla="*/ 2147483647 w 782"/>
                <a:gd name="T23" fmla="*/ 2147483647 h 856"/>
                <a:gd name="T24" fmla="*/ 2147483647 w 782"/>
                <a:gd name="T25" fmla="*/ 2147483647 h 856"/>
                <a:gd name="T26" fmla="*/ 2147483647 w 782"/>
                <a:gd name="T27" fmla="*/ 2147483647 h 856"/>
                <a:gd name="T28" fmla="*/ 2147483647 w 782"/>
                <a:gd name="T29" fmla="*/ 2147483647 h 856"/>
                <a:gd name="T30" fmla="*/ 2147483647 w 782"/>
                <a:gd name="T31" fmla="*/ 2147483647 h 856"/>
                <a:gd name="T32" fmla="*/ 2147483647 w 782"/>
                <a:gd name="T33" fmla="*/ 2147483647 h 856"/>
                <a:gd name="T34" fmla="*/ 2147483647 w 782"/>
                <a:gd name="T35" fmla="*/ 2147483647 h 856"/>
                <a:gd name="T36" fmla="*/ 2147483647 w 782"/>
                <a:gd name="T37" fmla="*/ 2147483647 h 856"/>
                <a:gd name="T38" fmla="*/ 2147483647 w 782"/>
                <a:gd name="T39" fmla="*/ 2147483647 h 856"/>
                <a:gd name="T40" fmla="*/ 2147483647 w 782"/>
                <a:gd name="T41" fmla="*/ 2147483647 h 856"/>
                <a:gd name="T42" fmla="*/ 2147483647 w 782"/>
                <a:gd name="T43" fmla="*/ 2147483647 h 856"/>
                <a:gd name="T44" fmla="*/ 2147483647 w 782"/>
                <a:gd name="T45" fmla="*/ 2147483647 h 856"/>
                <a:gd name="T46" fmla="*/ 2147483647 w 782"/>
                <a:gd name="T47" fmla="*/ 2147483647 h 856"/>
                <a:gd name="T48" fmla="*/ 2147483647 w 782"/>
                <a:gd name="T49" fmla="*/ 2147483647 h 856"/>
                <a:gd name="T50" fmla="*/ 2147483647 w 782"/>
                <a:gd name="T51" fmla="*/ 2147483647 h 856"/>
                <a:gd name="T52" fmla="*/ 2147483647 w 782"/>
                <a:gd name="T53" fmla="*/ 2147483647 h 856"/>
                <a:gd name="T54" fmla="*/ 2147483647 w 782"/>
                <a:gd name="T55" fmla="*/ 2147483647 h 856"/>
                <a:gd name="T56" fmla="*/ 2147483647 w 782"/>
                <a:gd name="T57" fmla="*/ 2147483647 h 856"/>
                <a:gd name="T58" fmla="*/ 2147483647 w 782"/>
                <a:gd name="T59" fmla="*/ 2147483647 h 856"/>
                <a:gd name="T60" fmla="*/ 2147483647 w 782"/>
                <a:gd name="T61" fmla="*/ 2147483647 h 856"/>
                <a:gd name="T62" fmla="*/ 2147483647 w 782"/>
                <a:gd name="T63" fmla="*/ 2147483647 h 856"/>
                <a:gd name="T64" fmla="*/ 0 w 782"/>
                <a:gd name="T65" fmla="*/ 2147483647 h 856"/>
                <a:gd name="T66" fmla="*/ 2147483647 w 782"/>
                <a:gd name="T67" fmla="*/ 2147483647 h 856"/>
                <a:gd name="T68" fmla="*/ 2147483647 w 782"/>
                <a:gd name="T69" fmla="*/ 2147483647 h 856"/>
                <a:gd name="T70" fmla="*/ 2147483647 w 782"/>
                <a:gd name="T71" fmla="*/ 2147483647 h 856"/>
                <a:gd name="T72" fmla="*/ 2147483647 w 782"/>
                <a:gd name="T73" fmla="*/ 2147483647 h 856"/>
                <a:gd name="T74" fmla="*/ 2147483647 w 782"/>
                <a:gd name="T75" fmla="*/ 2147483647 h 856"/>
                <a:gd name="T76" fmla="*/ 2147483647 w 782"/>
                <a:gd name="T77" fmla="*/ 2147483647 h 856"/>
                <a:gd name="T78" fmla="*/ 2147483647 w 782"/>
                <a:gd name="T79" fmla="*/ 2147483647 h 856"/>
                <a:gd name="T80" fmla="*/ 2147483647 w 782"/>
                <a:gd name="T81" fmla="*/ 2147483647 h 856"/>
                <a:gd name="T82" fmla="*/ 2147483647 w 782"/>
                <a:gd name="T83" fmla="*/ 2147483647 h 856"/>
                <a:gd name="T84" fmla="*/ 2147483647 w 782"/>
                <a:gd name="T85" fmla="*/ 2147483647 h 856"/>
                <a:gd name="T86" fmla="*/ 2147483647 w 782"/>
                <a:gd name="T87" fmla="*/ 2147483647 h 856"/>
                <a:gd name="T88" fmla="*/ 2147483647 w 782"/>
                <a:gd name="T89" fmla="*/ 2147483647 h 856"/>
                <a:gd name="T90" fmla="*/ 2147483647 w 782"/>
                <a:gd name="T91" fmla="*/ 2147483647 h 856"/>
                <a:gd name="T92" fmla="*/ 2147483647 w 782"/>
                <a:gd name="T93" fmla="*/ 2147483647 h 856"/>
                <a:gd name="T94" fmla="*/ 2147483647 w 782"/>
                <a:gd name="T95" fmla="*/ 2147483647 h 856"/>
                <a:gd name="T96" fmla="*/ 2147483647 w 782"/>
                <a:gd name="T97" fmla="*/ 2147483647 h 856"/>
                <a:gd name="T98" fmla="*/ 2147483647 w 782"/>
                <a:gd name="T99" fmla="*/ 2147483647 h 856"/>
                <a:gd name="T100" fmla="*/ 2147483647 w 782"/>
                <a:gd name="T101" fmla="*/ 2147483647 h 856"/>
                <a:gd name="T102" fmla="*/ 2147483647 w 782"/>
                <a:gd name="T103" fmla="*/ 2147483647 h 856"/>
                <a:gd name="T104" fmla="*/ 2147483647 w 782"/>
                <a:gd name="T105" fmla="*/ 2147483647 h 856"/>
                <a:gd name="T106" fmla="*/ 2147483647 w 782"/>
                <a:gd name="T107" fmla="*/ 2147483647 h 856"/>
                <a:gd name="T108" fmla="*/ 2147483647 w 782"/>
                <a:gd name="T109" fmla="*/ 2147483647 h 856"/>
                <a:gd name="T110" fmla="*/ 2147483647 w 782"/>
                <a:gd name="T111" fmla="*/ 2147483647 h 856"/>
                <a:gd name="T112" fmla="*/ 2147483647 w 782"/>
                <a:gd name="T113" fmla="*/ 2147483647 h 856"/>
                <a:gd name="T114" fmla="*/ 2147483647 w 782"/>
                <a:gd name="T115" fmla="*/ 2147483647 h 856"/>
                <a:gd name="T116" fmla="*/ 2147483647 w 782"/>
                <a:gd name="T117" fmla="*/ 2147483647 h 856"/>
                <a:gd name="T118" fmla="*/ 2147483647 w 782"/>
                <a:gd name="T119" fmla="*/ 2147483647 h 8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82"/>
                <a:gd name="T181" fmla="*/ 0 h 856"/>
                <a:gd name="T182" fmla="*/ 782 w 782"/>
                <a:gd name="T183" fmla="*/ 856 h 85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82" h="856">
                  <a:moveTo>
                    <a:pt x="776" y="306"/>
                  </a:moveTo>
                  <a:lnTo>
                    <a:pt x="774" y="279"/>
                  </a:lnTo>
                  <a:lnTo>
                    <a:pt x="768" y="261"/>
                  </a:lnTo>
                  <a:lnTo>
                    <a:pt x="766" y="247"/>
                  </a:lnTo>
                  <a:lnTo>
                    <a:pt x="766" y="232"/>
                  </a:lnTo>
                  <a:lnTo>
                    <a:pt x="753" y="210"/>
                  </a:lnTo>
                  <a:lnTo>
                    <a:pt x="731" y="204"/>
                  </a:lnTo>
                  <a:lnTo>
                    <a:pt x="710" y="212"/>
                  </a:lnTo>
                  <a:lnTo>
                    <a:pt x="692" y="232"/>
                  </a:lnTo>
                  <a:lnTo>
                    <a:pt x="686" y="241"/>
                  </a:lnTo>
                  <a:lnTo>
                    <a:pt x="681" y="243"/>
                  </a:lnTo>
                  <a:lnTo>
                    <a:pt x="665" y="259"/>
                  </a:lnTo>
                  <a:lnTo>
                    <a:pt x="651" y="253"/>
                  </a:lnTo>
                  <a:lnTo>
                    <a:pt x="642" y="238"/>
                  </a:lnTo>
                  <a:lnTo>
                    <a:pt x="646" y="222"/>
                  </a:lnTo>
                  <a:lnTo>
                    <a:pt x="653" y="210"/>
                  </a:lnTo>
                  <a:lnTo>
                    <a:pt x="667" y="210"/>
                  </a:lnTo>
                  <a:lnTo>
                    <a:pt x="675" y="202"/>
                  </a:lnTo>
                  <a:lnTo>
                    <a:pt x="677" y="192"/>
                  </a:lnTo>
                  <a:lnTo>
                    <a:pt x="683" y="181"/>
                  </a:lnTo>
                  <a:lnTo>
                    <a:pt x="690" y="179"/>
                  </a:lnTo>
                  <a:lnTo>
                    <a:pt x="698" y="169"/>
                  </a:lnTo>
                  <a:lnTo>
                    <a:pt x="700" y="149"/>
                  </a:lnTo>
                  <a:lnTo>
                    <a:pt x="704" y="126"/>
                  </a:lnTo>
                  <a:lnTo>
                    <a:pt x="696" y="110"/>
                  </a:lnTo>
                  <a:lnTo>
                    <a:pt x="686" y="96"/>
                  </a:lnTo>
                  <a:lnTo>
                    <a:pt x="690" y="86"/>
                  </a:lnTo>
                  <a:lnTo>
                    <a:pt x="704" y="90"/>
                  </a:lnTo>
                  <a:lnTo>
                    <a:pt x="702" y="79"/>
                  </a:lnTo>
                  <a:lnTo>
                    <a:pt x="692" y="69"/>
                  </a:lnTo>
                  <a:lnTo>
                    <a:pt x="692" y="59"/>
                  </a:lnTo>
                  <a:lnTo>
                    <a:pt x="683" y="51"/>
                  </a:lnTo>
                  <a:lnTo>
                    <a:pt x="648" y="37"/>
                  </a:lnTo>
                  <a:lnTo>
                    <a:pt x="628" y="33"/>
                  </a:lnTo>
                  <a:lnTo>
                    <a:pt x="622" y="22"/>
                  </a:lnTo>
                  <a:lnTo>
                    <a:pt x="615" y="18"/>
                  </a:lnTo>
                  <a:lnTo>
                    <a:pt x="603" y="18"/>
                  </a:lnTo>
                  <a:lnTo>
                    <a:pt x="585" y="10"/>
                  </a:lnTo>
                  <a:lnTo>
                    <a:pt x="568" y="0"/>
                  </a:lnTo>
                  <a:lnTo>
                    <a:pt x="560" y="8"/>
                  </a:lnTo>
                  <a:lnTo>
                    <a:pt x="552" y="6"/>
                  </a:lnTo>
                  <a:lnTo>
                    <a:pt x="546" y="8"/>
                  </a:lnTo>
                  <a:lnTo>
                    <a:pt x="550" y="12"/>
                  </a:lnTo>
                  <a:lnTo>
                    <a:pt x="535" y="26"/>
                  </a:lnTo>
                  <a:lnTo>
                    <a:pt x="539" y="39"/>
                  </a:lnTo>
                  <a:lnTo>
                    <a:pt x="550" y="49"/>
                  </a:lnTo>
                  <a:lnTo>
                    <a:pt x="535" y="49"/>
                  </a:lnTo>
                  <a:lnTo>
                    <a:pt x="513" y="61"/>
                  </a:lnTo>
                  <a:lnTo>
                    <a:pt x="510" y="69"/>
                  </a:lnTo>
                  <a:lnTo>
                    <a:pt x="511" y="86"/>
                  </a:lnTo>
                  <a:lnTo>
                    <a:pt x="510" y="102"/>
                  </a:lnTo>
                  <a:lnTo>
                    <a:pt x="506" y="110"/>
                  </a:lnTo>
                  <a:lnTo>
                    <a:pt x="502" y="120"/>
                  </a:lnTo>
                  <a:lnTo>
                    <a:pt x="496" y="122"/>
                  </a:lnTo>
                  <a:lnTo>
                    <a:pt x="502" y="108"/>
                  </a:lnTo>
                  <a:lnTo>
                    <a:pt x="500" y="100"/>
                  </a:lnTo>
                  <a:lnTo>
                    <a:pt x="502" y="96"/>
                  </a:lnTo>
                  <a:lnTo>
                    <a:pt x="496" y="98"/>
                  </a:lnTo>
                  <a:lnTo>
                    <a:pt x="490" y="120"/>
                  </a:lnTo>
                  <a:lnTo>
                    <a:pt x="488" y="120"/>
                  </a:lnTo>
                  <a:lnTo>
                    <a:pt x="488" y="110"/>
                  </a:lnTo>
                  <a:lnTo>
                    <a:pt x="494" y="88"/>
                  </a:lnTo>
                  <a:lnTo>
                    <a:pt x="490" y="79"/>
                  </a:lnTo>
                  <a:lnTo>
                    <a:pt x="496" y="77"/>
                  </a:lnTo>
                  <a:lnTo>
                    <a:pt x="496" y="69"/>
                  </a:lnTo>
                  <a:lnTo>
                    <a:pt x="486" y="77"/>
                  </a:lnTo>
                  <a:lnTo>
                    <a:pt x="476" y="90"/>
                  </a:lnTo>
                  <a:lnTo>
                    <a:pt x="469" y="100"/>
                  </a:lnTo>
                  <a:lnTo>
                    <a:pt x="461" y="98"/>
                  </a:lnTo>
                  <a:lnTo>
                    <a:pt x="455" y="104"/>
                  </a:lnTo>
                  <a:lnTo>
                    <a:pt x="447" y="106"/>
                  </a:lnTo>
                  <a:lnTo>
                    <a:pt x="447" y="120"/>
                  </a:lnTo>
                  <a:lnTo>
                    <a:pt x="432" y="130"/>
                  </a:lnTo>
                  <a:lnTo>
                    <a:pt x="434" y="141"/>
                  </a:lnTo>
                  <a:lnTo>
                    <a:pt x="432" y="151"/>
                  </a:lnTo>
                  <a:lnTo>
                    <a:pt x="428" y="169"/>
                  </a:lnTo>
                  <a:lnTo>
                    <a:pt x="424" y="177"/>
                  </a:lnTo>
                  <a:lnTo>
                    <a:pt x="418" y="190"/>
                  </a:lnTo>
                  <a:lnTo>
                    <a:pt x="406" y="206"/>
                  </a:lnTo>
                  <a:lnTo>
                    <a:pt x="412" y="218"/>
                  </a:lnTo>
                  <a:lnTo>
                    <a:pt x="414" y="232"/>
                  </a:lnTo>
                  <a:lnTo>
                    <a:pt x="414" y="239"/>
                  </a:lnTo>
                  <a:lnTo>
                    <a:pt x="404" y="251"/>
                  </a:lnTo>
                  <a:lnTo>
                    <a:pt x="412" y="273"/>
                  </a:lnTo>
                  <a:lnTo>
                    <a:pt x="430" y="314"/>
                  </a:lnTo>
                  <a:lnTo>
                    <a:pt x="436" y="355"/>
                  </a:lnTo>
                  <a:lnTo>
                    <a:pt x="434" y="363"/>
                  </a:lnTo>
                  <a:lnTo>
                    <a:pt x="438" y="367"/>
                  </a:lnTo>
                  <a:lnTo>
                    <a:pt x="436" y="371"/>
                  </a:lnTo>
                  <a:lnTo>
                    <a:pt x="434" y="369"/>
                  </a:lnTo>
                  <a:lnTo>
                    <a:pt x="428" y="397"/>
                  </a:lnTo>
                  <a:lnTo>
                    <a:pt x="420" y="416"/>
                  </a:lnTo>
                  <a:lnTo>
                    <a:pt x="395" y="459"/>
                  </a:lnTo>
                  <a:lnTo>
                    <a:pt x="377" y="471"/>
                  </a:lnTo>
                  <a:lnTo>
                    <a:pt x="406" y="473"/>
                  </a:lnTo>
                  <a:lnTo>
                    <a:pt x="406" y="512"/>
                  </a:lnTo>
                  <a:lnTo>
                    <a:pt x="410" y="510"/>
                  </a:lnTo>
                  <a:lnTo>
                    <a:pt x="410" y="542"/>
                  </a:lnTo>
                  <a:lnTo>
                    <a:pt x="368" y="542"/>
                  </a:lnTo>
                  <a:lnTo>
                    <a:pt x="368" y="573"/>
                  </a:lnTo>
                  <a:lnTo>
                    <a:pt x="362" y="571"/>
                  </a:lnTo>
                  <a:lnTo>
                    <a:pt x="362" y="581"/>
                  </a:lnTo>
                  <a:lnTo>
                    <a:pt x="352" y="583"/>
                  </a:lnTo>
                  <a:lnTo>
                    <a:pt x="352" y="593"/>
                  </a:lnTo>
                  <a:lnTo>
                    <a:pt x="336" y="595"/>
                  </a:lnTo>
                  <a:lnTo>
                    <a:pt x="313" y="595"/>
                  </a:lnTo>
                  <a:lnTo>
                    <a:pt x="311" y="559"/>
                  </a:lnTo>
                  <a:lnTo>
                    <a:pt x="257" y="563"/>
                  </a:lnTo>
                  <a:lnTo>
                    <a:pt x="245" y="561"/>
                  </a:lnTo>
                  <a:lnTo>
                    <a:pt x="245" y="550"/>
                  </a:lnTo>
                  <a:lnTo>
                    <a:pt x="214" y="550"/>
                  </a:lnTo>
                  <a:lnTo>
                    <a:pt x="177" y="552"/>
                  </a:lnTo>
                  <a:lnTo>
                    <a:pt x="177" y="573"/>
                  </a:lnTo>
                  <a:lnTo>
                    <a:pt x="167" y="573"/>
                  </a:lnTo>
                  <a:lnTo>
                    <a:pt x="167" y="552"/>
                  </a:lnTo>
                  <a:lnTo>
                    <a:pt x="159" y="550"/>
                  </a:lnTo>
                  <a:lnTo>
                    <a:pt x="146" y="550"/>
                  </a:lnTo>
                  <a:lnTo>
                    <a:pt x="146" y="546"/>
                  </a:lnTo>
                  <a:lnTo>
                    <a:pt x="132" y="546"/>
                  </a:lnTo>
                  <a:lnTo>
                    <a:pt x="117" y="546"/>
                  </a:lnTo>
                  <a:lnTo>
                    <a:pt x="117" y="534"/>
                  </a:lnTo>
                  <a:lnTo>
                    <a:pt x="99" y="534"/>
                  </a:lnTo>
                  <a:lnTo>
                    <a:pt x="97" y="534"/>
                  </a:lnTo>
                  <a:lnTo>
                    <a:pt x="97" y="544"/>
                  </a:lnTo>
                  <a:lnTo>
                    <a:pt x="86" y="544"/>
                  </a:lnTo>
                  <a:lnTo>
                    <a:pt x="86" y="565"/>
                  </a:lnTo>
                  <a:lnTo>
                    <a:pt x="86" y="597"/>
                  </a:lnTo>
                  <a:lnTo>
                    <a:pt x="43" y="597"/>
                  </a:lnTo>
                  <a:lnTo>
                    <a:pt x="43" y="607"/>
                  </a:lnTo>
                  <a:lnTo>
                    <a:pt x="43" y="648"/>
                  </a:lnTo>
                  <a:lnTo>
                    <a:pt x="2" y="652"/>
                  </a:lnTo>
                  <a:lnTo>
                    <a:pt x="0" y="667"/>
                  </a:lnTo>
                  <a:lnTo>
                    <a:pt x="18" y="667"/>
                  </a:lnTo>
                  <a:lnTo>
                    <a:pt x="21" y="673"/>
                  </a:lnTo>
                  <a:lnTo>
                    <a:pt x="27" y="679"/>
                  </a:lnTo>
                  <a:lnTo>
                    <a:pt x="27" y="683"/>
                  </a:lnTo>
                  <a:lnTo>
                    <a:pt x="37" y="681"/>
                  </a:lnTo>
                  <a:lnTo>
                    <a:pt x="43" y="677"/>
                  </a:lnTo>
                  <a:lnTo>
                    <a:pt x="47" y="671"/>
                  </a:lnTo>
                  <a:lnTo>
                    <a:pt x="51" y="665"/>
                  </a:lnTo>
                  <a:lnTo>
                    <a:pt x="56" y="669"/>
                  </a:lnTo>
                  <a:lnTo>
                    <a:pt x="58" y="673"/>
                  </a:lnTo>
                  <a:lnTo>
                    <a:pt x="64" y="673"/>
                  </a:lnTo>
                  <a:lnTo>
                    <a:pt x="86" y="665"/>
                  </a:lnTo>
                  <a:lnTo>
                    <a:pt x="86" y="691"/>
                  </a:lnTo>
                  <a:lnTo>
                    <a:pt x="84" y="695"/>
                  </a:lnTo>
                  <a:lnTo>
                    <a:pt x="86" y="713"/>
                  </a:lnTo>
                  <a:lnTo>
                    <a:pt x="91" y="736"/>
                  </a:lnTo>
                  <a:lnTo>
                    <a:pt x="113" y="736"/>
                  </a:lnTo>
                  <a:lnTo>
                    <a:pt x="126" y="736"/>
                  </a:lnTo>
                  <a:lnTo>
                    <a:pt x="126" y="756"/>
                  </a:lnTo>
                  <a:lnTo>
                    <a:pt x="163" y="756"/>
                  </a:lnTo>
                  <a:lnTo>
                    <a:pt x="163" y="771"/>
                  </a:lnTo>
                  <a:lnTo>
                    <a:pt x="194" y="771"/>
                  </a:lnTo>
                  <a:lnTo>
                    <a:pt x="226" y="771"/>
                  </a:lnTo>
                  <a:lnTo>
                    <a:pt x="226" y="775"/>
                  </a:lnTo>
                  <a:lnTo>
                    <a:pt x="233" y="775"/>
                  </a:lnTo>
                  <a:lnTo>
                    <a:pt x="235" y="807"/>
                  </a:lnTo>
                  <a:lnTo>
                    <a:pt x="235" y="813"/>
                  </a:lnTo>
                  <a:lnTo>
                    <a:pt x="243" y="815"/>
                  </a:lnTo>
                  <a:lnTo>
                    <a:pt x="274" y="813"/>
                  </a:lnTo>
                  <a:lnTo>
                    <a:pt x="278" y="815"/>
                  </a:lnTo>
                  <a:lnTo>
                    <a:pt x="311" y="813"/>
                  </a:lnTo>
                  <a:lnTo>
                    <a:pt x="313" y="807"/>
                  </a:lnTo>
                  <a:lnTo>
                    <a:pt x="338" y="807"/>
                  </a:lnTo>
                  <a:lnTo>
                    <a:pt x="352" y="807"/>
                  </a:lnTo>
                  <a:lnTo>
                    <a:pt x="371" y="807"/>
                  </a:lnTo>
                  <a:lnTo>
                    <a:pt x="368" y="854"/>
                  </a:lnTo>
                  <a:lnTo>
                    <a:pt x="373" y="856"/>
                  </a:lnTo>
                  <a:lnTo>
                    <a:pt x="377" y="852"/>
                  </a:lnTo>
                  <a:lnTo>
                    <a:pt x="391" y="852"/>
                  </a:lnTo>
                  <a:lnTo>
                    <a:pt x="391" y="832"/>
                  </a:lnTo>
                  <a:lnTo>
                    <a:pt x="426" y="832"/>
                  </a:lnTo>
                  <a:lnTo>
                    <a:pt x="426" y="828"/>
                  </a:lnTo>
                  <a:lnTo>
                    <a:pt x="430" y="824"/>
                  </a:lnTo>
                  <a:lnTo>
                    <a:pt x="428" y="797"/>
                  </a:lnTo>
                  <a:lnTo>
                    <a:pt x="426" y="797"/>
                  </a:lnTo>
                  <a:lnTo>
                    <a:pt x="426" y="789"/>
                  </a:lnTo>
                  <a:lnTo>
                    <a:pt x="447" y="791"/>
                  </a:lnTo>
                  <a:lnTo>
                    <a:pt x="467" y="791"/>
                  </a:lnTo>
                  <a:lnTo>
                    <a:pt x="473" y="787"/>
                  </a:lnTo>
                  <a:lnTo>
                    <a:pt x="473" y="819"/>
                  </a:lnTo>
                  <a:lnTo>
                    <a:pt x="478" y="815"/>
                  </a:lnTo>
                  <a:lnTo>
                    <a:pt x="482" y="817"/>
                  </a:lnTo>
                  <a:lnTo>
                    <a:pt x="496" y="809"/>
                  </a:lnTo>
                  <a:lnTo>
                    <a:pt x="496" y="805"/>
                  </a:lnTo>
                  <a:lnTo>
                    <a:pt x="506" y="805"/>
                  </a:lnTo>
                  <a:lnTo>
                    <a:pt x="506" y="773"/>
                  </a:lnTo>
                  <a:lnTo>
                    <a:pt x="519" y="764"/>
                  </a:lnTo>
                  <a:lnTo>
                    <a:pt x="517" y="742"/>
                  </a:lnTo>
                  <a:lnTo>
                    <a:pt x="517" y="734"/>
                  </a:lnTo>
                  <a:lnTo>
                    <a:pt x="543" y="736"/>
                  </a:lnTo>
                  <a:lnTo>
                    <a:pt x="564" y="734"/>
                  </a:lnTo>
                  <a:lnTo>
                    <a:pt x="564" y="728"/>
                  </a:lnTo>
                  <a:lnTo>
                    <a:pt x="564" y="711"/>
                  </a:lnTo>
                  <a:lnTo>
                    <a:pt x="543" y="709"/>
                  </a:lnTo>
                  <a:lnTo>
                    <a:pt x="543" y="713"/>
                  </a:lnTo>
                  <a:lnTo>
                    <a:pt x="529" y="709"/>
                  </a:lnTo>
                  <a:lnTo>
                    <a:pt x="525" y="705"/>
                  </a:lnTo>
                  <a:lnTo>
                    <a:pt x="527" y="677"/>
                  </a:lnTo>
                  <a:lnTo>
                    <a:pt x="562" y="677"/>
                  </a:lnTo>
                  <a:lnTo>
                    <a:pt x="564" y="642"/>
                  </a:lnTo>
                  <a:lnTo>
                    <a:pt x="564" y="638"/>
                  </a:lnTo>
                  <a:lnTo>
                    <a:pt x="564" y="612"/>
                  </a:lnTo>
                  <a:lnTo>
                    <a:pt x="564" y="593"/>
                  </a:lnTo>
                  <a:lnTo>
                    <a:pt x="595" y="599"/>
                  </a:lnTo>
                  <a:lnTo>
                    <a:pt x="603" y="583"/>
                  </a:lnTo>
                  <a:lnTo>
                    <a:pt x="605" y="583"/>
                  </a:lnTo>
                  <a:lnTo>
                    <a:pt x="607" y="577"/>
                  </a:lnTo>
                  <a:lnTo>
                    <a:pt x="628" y="577"/>
                  </a:lnTo>
                  <a:lnTo>
                    <a:pt x="628" y="571"/>
                  </a:lnTo>
                  <a:lnTo>
                    <a:pt x="650" y="571"/>
                  </a:lnTo>
                  <a:lnTo>
                    <a:pt x="650" y="581"/>
                  </a:lnTo>
                  <a:lnTo>
                    <a:pt x="683" y="581"/>
                  </a:lnTo>
                  <a:lnTo>
                    <a:pt x="686" y="561"/>
                  </a:lnTo>
                  <a:lnTo>
                    <a:pt x="692" y="561"/>
                  </a:lnTo>
                  <a:lnTo>
                    <a:pt x="720" y="561"/>
                  </a:lnTo>
                  <a:lnTo>
                    <a:pt x="747" y="559"/>
                  </a:lnTo>
                  <a:lnTo>
                    <a:pt x="745" y="530"/>
                  </a:lnTo>
                  <a:lnTo>
                    <a:pt x="747" y="526"/>
                  </a:lnTo>
                  <a:lnTo>
                    <a:pt x="743" y="510"/>
                  </a:lnTo>
                  <a:lnTo>
                    <a:pt x="733" y="506"/>
                  </a:lnTo>
                  <a:lnTo>
                    <a:pt x="737" y="499"/>
                  </a:lnTo>
                  <a:lnTo>
                    <a:pt x="716" y="487"/>
                  </a:lnTo>
                  <a:lnTo>
                    <a:pt x="692" y="479"/>
                  </a:lnTo>
                  <a:lnTo>
                    <a:pt x="690" y="473"/>
                  </a:lnTo>
                  <a:lnTo>
                    <a:pt x="702" y="451"/>
                  </a:lnTo>
                  <a:lnTo>
                    <a:pt x="710" y="448"/>
                  </a:lnTo>
                  <a:lnTo>
                    <a:pt x="716" y="440"/>
                  </a:lnTo>
                  <a:lnTo>
                    <a:pt x="714" y="430"/>
                  </a:lnTo>
                  <a:lnTo>
                    <a:pt x="720" y="408"/>
                  </a:lnTo>
                  <a:lnTo>
                    <a:pt x="741" y="397"/>
                  </a:lnTo>
                  <a:lnTo>
                    <a:pt x="743" y="391"/>
                  </a:lnTo>
                  <a:lnTo>
                    <a:pt x="749" y="369"/>
                  </a:lnTo>
                  <a:lnTo>
                    <a:pt x="756" y="365"/>
                  </a:lnTo>
                  <a:lnTo>
                    <a:pt x="774" y="365"/>
                  </a:lnTo>
                  <a:lnTo>
                    <a:pt x="776" y="336"/>
                  </a:lnTo>
                  <a:lnTo>
                    <a:pt x="782" y="328"/>
                  </a:lnTo>
                  <a:lnTo>
                    <a:pt x="776" y="306"/>
                  </a:lnTo>
                  <a:close/>
                </a:path>
              </a:pathLst>
            </a:custGeom>
            <a:solidFill>
              <a:srgbClr val="CBEA93"/>
            </a:solidFill>
            <a:ln w="12700" algn="ctr">
              <a:solidFill>
                <a:srgbClr val="CBEA93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57" name="Shape 8279"/>
            <p:cNvSpPr>
              <a:spLocks/>
            </p:cNvSpPr>
            <p:nvPr/>
          </p:nvSpPr>
          <p:spPr bwMode="auto">
            <a:xfrm>
              <a:off x="4776789" y="1295400"/>
              <a:ext cx="3316287" cy="4349750"/>
            </a:xfrm>
            <a:custGeom>
              <a:avLst/>
              <a:gdLst>
                <a:gd name="T0" fmla="*/ 2147483647 w 2089"/>
                <a:gd name="T1" fmla="*/ 2147483647 h 2740"/>
                <a:gd name="T2" fmla="*/ 2147483647 w 2089"/>
                <a:gd name="T3" fmla="*/ 2147483647 h 2740"/>
                <a:gd name="T4" fmla="*/ 2147483647 w 2089"/>
                <a:gd name="T5" fmla="*/ 2147483647 h 2740"/>
                <a:gd name="T6" fmla="*/ 2147483647 w 2089"/>
                <a:gd name="T7" fmla="*/ 2147483647 h 2740"/>
                <a:gd name="T8" fmla="*/ 2147483647 w 2089"/>
                <a:gd name="T9" fmla="*/ 2147483647 h 2740"/>
                <a:gd name="T10" fmla="*/ 2147483647 w 2089"/>
                <a:gd name="T11" fmla="*/ 2147483647 h 2740"/>
                <a:gd name="T12" fmla="*/ 2147483647 w 2089"/>
                <a:gd name="T13" fmla="*/ 2147483647 h 2740"/>
                <a:gd name="T14" fmla="*/ 2147483647 w 2089"/>
                <a:gd name="T15" fmla="*/ 2147483647 h 2740"/>
                <a:gd name="T16" fmla="*/ 2147483647 w 2089"/>
                <a:gd name="T17" fmla="*/ 2147483647 h 2740"/>
                <a:gd name="T18" fmla="*/ 2147483647 w 2089"/>
                <a:gd name="T19" fmla="*/ 2147483647 h 2740"/>
                <a:gd name="T20" fmla="*/ 2147483647 w 2089"/>
                <a:gd name="T21" fmla="*/ 2147483647 h 2740"/>
                <a:gd name="T22" fmla="*/ 2147483647 w 2089"/>
                <a:gd name="T23" fmla="*/ 2147483647 h 2740"/>
                <a:gd name="T24" fmla="*/ 2147483647 w 2089"/>
                <a:gd name="T25" fmla="*/ 2147483647 h 2740"/>
                <a:gd name="T26" fmla="*/ 2147483647 w 2089"/>
                <a:gd name="T27" fmla="*/ 2147483647 h 2740"/>
                <a:gd name="T28" fmla="*/ 2147483647 w 2089"/>
                <a:gd name="T29" fmla="*/ 2147483647 h 2740"/>
                <a:gd name="T30" fmla="*/ 2147483647 w 2089"/>
                <a:gd name="T31" fmla="*/ 2147483647 h 2740"/>
                <a:gd name="T32" fmla="*/ 2147483647 w 2089"/>
                <a:gd name="T33" fmla="*/ 2147483647 h 2740"/>
                <a:gd name="T34" fmla="*/ 2147483647 w 2089"/>
                <a:gd name="T35" fmla="*/ 2147483647 h 2740"/>
                <a:gd name="T36" fmla="*/ 2147483647 w 2089"/>
                <a:gd name="T37" fmla="*/ 2147483647 h 2740"/>
                <a:gd name="T38" fmla="*/ 2147483647 w 2089"/>
                <a:gd name="T39" fmla="*/ 2147483647 h 2740"/>
                <a:gd name="T40" fmla="*/ 2147483647 w 2089"/>
                <a:gd name="T41" fmla="*/ 2147483647 h 2740"/>
                <a:gd name="T42" fmla="*/ 2147483647 w 2089"/>
                <a:gd name="T43" fmla="*/ 2147483647 h 2740"/>
                <a:gd name="T44" fmla="*/ 2147483647 w 2089"/>
                <a:gd name="T45" fmla="*/ 2147483647 h 2740"/>
                <a:gd name="T46" fmla="*/ 2147483647 w 2089"/>
                <a:gd name="T47" fmla="*/ 2147483647 h 2740"/>
                <a:gd name="T48" fmla="*/ 2147483647 w 2089"/>
                <a:gd name="T49" fmla="*/ 2147483647 h 2740"/>
                <a:gd name="T50" fmla="*/ 2147483647 w 2089"/>
                <a:gd name="T51" fmla="*/ 2147483647 h 2740"/>
                <a:gd name="T52" fmla="*/ 2147483647 w 2089"/>
                <a:gd name="T53" fmla="*/ 2147483647 h 2740"/>
                <a:gd name="T54" fmla="*/ 2147483647 w 2089"/>
                <a:gd name="T55" fmla="*/ 2147483647 h 2740"/>
                <a:gd name="T56" fmla="*/ 2147483647 w 2089"/>
                <a:gd name="T57" fmla="*/ 2147483647 h 2740"/>
                <a:gd name="T58" fmla="*/ 2147483647 w 2089"/>
                <a:gd name="T59" fmla="*/ 2147483647 h 2740"/>
                <a:gd name="T60" fmla="*/ 2147483647 w 2089"/>
                <a:gd name="T61" fmla="*/ 2147483647 h 2740"/>
                <a:gd name="T62" fmla="*/ 2147483647 w 2089"/>
                <a:gd name="T63" fmla="*/ 2147483647 h 2740"/>
                <a:gd name="T64" fmla="*/ 2147483647 w 2089"/>
                <a:gd name="T65" fmla="*/ 2147483647 h 2740"/>
                <a:gd name="T66" fmla="*/ 2147483647 w 2089"/>
                <a:gd name="T67" fmla="*/ 2147483647 h 2740"/>
                <a:gd name="T68" fmla="*/ 2147483647 w 2089"/>
                <a:gd name="T69" fmla="*/ 2147483647 h 2740"/>
                <a:gd name="T70" fmla="*/ 2147483647 w 2089"/>
                <a:gd name="T71" fmla="*/ 2147483647 h 2740"/>
                <a:gd name="T72" fmla="*/ 2147483647 w 2089"/>
                <a:gd name="T73" fmla="*/ 2147483647 h 2740"/>
                <a:gd name="T74" fmla="*/ 2147483647 w 2089"/>
                <a:gd name="T75" fmla="*/ 2147483647 h 2740"/>
                <a:gd name="T76" fmla="*/ 2147483647 w 2089"/>
                <a:gd name="T77" fmla="*/ 2147483647 h 2740"/>
                <a:gd name="T78" fmla="*/ 2147483647 w 2089"/>
                <a:gd name="T79" fmla="*/ 2147483647 h 2740"/>
                <a:gd name="T80" fmla="*/ 2147483647 w 2089"/>
                <a:gd name="T81" fmla="*/ 2147483647 h 2740"/>
                <a:gd name="T82" fmla="*/ 2147483647 w 2089"/>
                <a:gd name="T83" fmla="*/ 2147483647 h 2740"/>
                <a:gd name="T84" fmla="*/ 2147483647 w 2089"/>
                <a:gd name="T85" fmla="*/ 2147483647 h 2740"/>
                <a:gd name="T86" fmla="*/ 2147483647 w 2089"/>
                <a:gd name="T87" fmla="*/ 2147483647 h 2740"/>
                <a:gd name="T88" fmla="*/ 2147483647 w 2089"/>
                <a:gd name="T89" fmla="*/ 2147483647 h 2740"/>
                <a:gd name="T90" fmla="*/ 2147483647 w 2089"/>
                <a:gd name="T91" fmla="*/ 2147483647 h 2740"/>
                <a:gd name="T92" fmla="*/ 2147483647 w 2089"/>
                <a:gd name="T93" fmla="*/ 2147483647 h 2740"/>
                <a:gd name="T94" fmla="*/ 2147483647 w 2089"/>
                <a:gd name="T95" fmla="*/ 2147483647 h 2740"/>
                <a:gd name="T96" fmla="*/ 2147483647 w 2089"/>
                <a:gd name="T97" fmla="*/ 2147483647 h 2740"/>
                <a:gd name="T98" fmla="*/ 2147483647 w 2089"/>
                <a:gd name="T99" fmla="*/ 2147483647 h 2740"/>
                <a:gd name="T100" fmla="*/ 2147483647 w 2089"/>
                <a:gd name="T101" fmla="*/ 2147483647 h 2740"/>
                <a:gd name="T102" fmla="*/ 2147483647 w 2089"/>
                <a:gd name="T103" fmla="*/ 2147483647 h 2740"/>
                <a:gd name="T104" fmla="*/ 2147483647 w 2089"/>
                <a:gd name="T105" fmla="*/ 2147483647 h 2740"/>
                <a:gd name="T106" fmla="*/ 2147483647 w 2089"/>
                <a:gd name="T107" fmla="*/ 2147483647 h 2740"/>
                <a:gd name="T108" fmla="*/ 2147483647 w 2089"/>
                <a:gd name="T109" fmla="*/ 2147483647 h 2740"/>
                <a:gd name="T110" fmla="*/ 2147483647 w 2089"/>
                <a:gd name="T111" fmla="*/ 2147483647 h 2740"/>
                <a:gd name="T112" fmla="*/ 2147483647 w 2089"/>
                <a:gd name="T113" fmla="*/ 2147483647 h 2740"/>
                <a:gd name="T114" fmla="*/ 2147483647 w 2089"/>
                <a:gd name="T115" fmla="*/ 2147483647 h 2740"/>
                <a:gd name="T116" fmla="*/ 2147483647 w 2089"/>
                <a:gd name="T117" fmla="*/ 2147483647 h 2740"/>
                <a:gd name="T118" fmla="*/ 2147483647 w 2089"/>
                <a:gd name="T119" fmla="*/ 2147483647 h 2740"/>
                <a:gd name="T120" fmla="*/ 2147483647 w 2089"/>
                <a:gd name="T121" fmla="*/ 2147483647 h 27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089"/>
                <a:gd name="T184" fmla="*/ 0 h 2740"/>
                <a:gd name="T185" fmla="*/ 2089 w 2089"/>
                <a:gd name="T186" fmla="*/ 2740 h 274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089" h="2740">
                  <a:moveTo>
                    <a:pt x="2050" y="924"/>
                  </a:moveTo>
                  <a:lnTo>
                    <a:pt x="2040" y="920"/>
                  </a:lnTo>
                  <a:lnTo>
                    <a:pt x="2044" y="913"/>
                  </a:lnTo>
                  <a:lnTo>
                    <a:pt x="2023" y="901"/>
                  </a:lnTo>
                  <a:lnTo>
                    <a:pt x="1999" y="893"/>
                  </a:lnTo>
                  <a:lnTo>
                    <a:pt x="1997" y="887"/>
                  </a:lnTo>
                  <a:lnTo>
                    <a:pt x="2009" y="865"/>
                  </a:lnTo>
                  <a:lnTo>
                    <a:pt x="2017" y="862"/>
                  </a:lnTo>
                  <a:lnTo>
                    <a:pt x="2023" y="854"/>
                  </a:lnTo>
                  <a:lnTo>
                    <a:pt x="2021" y="844"/>
                  </a:lnTo>
                  <a:lnTo>
                    <a:pt x="2026" y="822"/>
                  </a:lnTo>
                  <a:lnTo>
                    <a:pt x="2048" y="811"/>
                  </a:lnTo>
                  <a:lnTo>
                    <a:pt x="2050" y="805"/>
                  </a:lnTo>
                  <a:lnTo>
                    <a:pt x="2056" y="783"/>
                  </a:lnTo>
                  <a:lnTo>
                    <a:pt x="2063" y="779"/>
                  </a:lnTo>
                  <a:lnTo>
                    <a:pt x="2081" y="779"/>
                  </a:lnTo>
                  <a:lnTo>
                    <a:pt x="2083" y="750"/>
                  </a:lnTo>
                  <a:lnTo>
                    <a:pt x="2089" y="742"/>
                  </a:lnTo>
                  <a:lnTo>
                    <a:pt x="2083" y="720"/>
                  </a:lnTo>
                  <a:lnTo>
                    <a:pt x="2081" y="693"/>
                  </a:lnTo>
                  <a:lnTo>
                    <a:pt x="2075" y="675"/>
                  </a:lnTo>
                  <a:lnTo>
                    <a:pt x="2073" y="661"/>
                  </a:lnTo>
                  <a:lnTo>
                    <a:pt x="2073" y="646"/>
                  </a:lnTo>
                  <a:lnTo>
                    <a:pt x="2060" y="624"/>
                  </a:lnTo>
                  <a:lnTo>
                    <a:pt x="2038" y="618"/>
                  </a:lnTo>
                  <a:lnTo>
                    <a:pt x="2017" y="626"/>
                  </a:lnTo>
                  <a:lnTo>
                    <a:pt x="1999" y="646"/>
                  </a:lnTo>
                  <a:lnTo>
                    <a:pt x="1993" y="655"/>
                  </a:lnTo>
                  <a:lnTo>
                    <a:pt x="1988" y="657"/>
                  </a:lnTo>
                  <a:lnTo>
                    <a:pt x="1972" y="673"/>
                  </a:lnTo>
                  <a:lnTo>
                    <a:pt x="1958" y="667"/>
                  </a:lnTo>
                  <a:lnTo>
                    <a:pt x="1949" y="652"/>
                  </a:lnTo>
                  <a:lnTo>
                    <a:pt x="1953" y="636"/>
                  </a:lnTo>
                  <a:lnTo>
                    <a:pt x="1960" y="624"/>
                  </a:lnTo>
                  <a:lnTo>
                    <a:pt x="1974" y="624"/>
                  </a:lnTo>
                  <a:lnTo>
                    <a:pt x="1982" y="616"/>
                  </a:lnTo>
                  <a:lnTo>
                    <a:pt x="1984" y="606"/>
                  </a:lnTo>
                  <a:lnTo>
                    <a:pt x="1990" y="595"/>
                  </a:lnTo>
                  <a:lnTo>
                    <a:pt x="1997" y="593"/>
                  </a:lnTo>
                  <a:lnTo>
                    <a:pt x="2005" y="583"/>
                  </a:lnTo>
                  <a:lnTo>
                    <a:pt x="2007" y="563"/>
                  </a:lnTo>
                  <a:lnTo>
                    <a:pt x="2011" y="540"/>
                  </a:lnTo>
                  <a:lnTo>
                    <a:pt x="2003" y="524"/>
                  </a:lnTo>
                  <a:lnTo>
                    <a:pt x="1993" y="510"/>
                  </a:lnTo>
                  <a:lnTo>
                    <a:pt x="1997" y="500"/>
                  </a:lnTo>
                  <a:lnTo>
                    <a:pt x="2011" y="504"/>
                  </a:lnTo>
                  <a:lnTo>
                    <a:pt x="2009" y="493"/>
                  </a:lnTo>
                  <a:lnTo>
                    <a:pt x="1999" y="483"/>
                  </a:lnTo>
                  <a:lnTo>
                    <a:pt x="1999" y="473"/>
                  </a:lnTo>
                  <a:lnTo>
                    <a:pt x="1990" y="465"/>
                  </a:lnTo>
                  <a:lnTo>
                    <a:pt x="1955" y="451"/>
                  </a:lnTo>
                  <a:lnTo>
                    <a:pt x="1935" y="447"/>
                  </a:lnTo>
                  <a:lnTo>
                    <a:pt x="1929" y="436"/>
                  </a:lnTo>
                  <a:lnTo>
                    <a:pt x="1921" y="432"/>
                  </a:lnTo>
                  <a:lnTo>
                    <a:pt x="1910" y="432"/>
                  </a:lnTo>
                  <a:lnTo>
                    <a:pt x="1892" y="424"/>
                  </a:lnTo>
                  <a:lnTo>
                    <a:pt x="1875" y="414"/>
                  </a:lnTo>
                  <a:lnTo>
                    <a:pt x="1867" y="422"/>
                  </a:lnTo>
                  <a:lnTo>
                    <a:pt x="1859" y="420"/>
                  </a:lnTo>
                  <a:lnTo>
                    <a:pt x="1853" y="422"/>
                  </a:lnTo>
                  <a:lnTo>
                    <a:pt x="1857" y="426"/>
                  </a:lnTo>
                  <a:lnTo>
                    <a:pt x="1842" y="440"/>
                  </a:lnTo>
                  <a:lnTo>
                    <a:pt x="1846" y="453"/>
                  </a:lnTo>
                  <a:lnTo>
                    <a:pt x="1857" y="463"/>
                  </a:lnTo>
                  <a:lnTo>
                    <a:pt x="1842" y="463"/>
                  </a:lnTo>
                  <a:lnTo>
                    <a:pt x="1820" y="475"/>
                  </a:lnTo>
                  <a:lnTo>
                    <a:pt x="1816" y="483"/>
                  </a:lnTo>
                  <a:lnTo>
                    <a:pt x="1818" y="500"/>
                  </a:lnTo>
                  <a:lnTo>
                    <a:pt x="1816" y="516"/>
                  </a:lnTo>
                  <a:lnTo>
                    <a:pt x="1813" y="524"/>
                  </a:lnTo>
                  <a:lnTo>
                    <a:pt x="1809" y="534"/>
                  </a:lnTo>
                  <a:lnTo>
                    <a:pt x="1803" y="536"/>
                  </a:lnTo>
                  <a:lnTo>
                    <a:pt x="1809" y="522"/>
                  </a:lnTo>
                  <a:lnTo>
                    <a:pt x="1807" y="514"/>
                  </a:lnTo>
                  <a:lnTo>
                    <a:pt x="1809" y="510"/>
                  </a:lnTo>
                  <a:lnTo>
                    <a:pt x="1803" y="512"/>
                  </a:lnTo>
                  <a:lnTo>
                    <a:pt x="1797" y="534"/>
                  </a:lnTo>
                  <a:lnTo>
                    <a:pt x="1795" y="534"/>
                  </a:lnTo>
                  <a:lnTo>
                    <a:pt x="1795" y="524"/>
                  </a:lnTo>
                  <a:lnTo>
                    <a:pt x="1801" y="502"/>
                  </a:lnTo>
                  <a:lnTo>
                    <a:pt x="1797" y="493"/>
                  </a:lnTo>
                  <a:lnTo>
                    <a:pt x="1803" y="491"/>
                  </a:lnTo>
                  <a:lnTo>
                    <a:pt x="1803" y="483"/>
                  </a:lnTo>
                  <a:lnTo>
                    <a:pt x="1793" y="491"/>
                  </a:lnTo>
                  <a:lnTo>
                    <a:pt x="1783" y="504"/>
                  </a:lnTo>
                  <a:lnTo>
                    <a:pt x="1776" y="514"/>
                  </a:lnTo>
                  <a:lnTo>
                    <a:pt x="1768" y="512"/>
                  </a:lnTo>
                  <a:lnTo>
                    <a:pt x="1762" y="518"/>
                  </a:lnTo>
                  <a:lnTo>
                    <a:pt x="1754" y="520"/>
                  </a:lnTo>
                  <a:lnTo>
                    <a:pt x="1754" y="534"/>
                  </a:lnTo>
                  <a:lnTo>
                    <a:pt x="1739" y="544"/>
                  </a:lnTo>
                  <a:lnTo>
                    <a:pt x="1741" y="555"/>
                  </a:lnTo>
                  <a:lnTo>
                    <a:pt x="1739" y="565"/>
                  </a:lnTo>
                  <a:lnTo>
                    <a:pt x="1735" y="583"/>
                  </a:lnTo>
                  <a:lnTo>
                    <a:pt x="1731" y="591"/>
                  </a:lnTo>
                  <a:lnTo>
                    <a:pt x="1725" y="604"/>
                  </a:lnTo>
                  <a:lnTo>
                    <a:pt x="1713" y="620"/>
                  </a:lnTo>
                  <a:lnTo>
                    <a:pt x="1719" y="632"/>
                  </a:lnTo>
                  <a:lnTo>
                    <a:pt x="1721" y="646"/>
                  </a:lnTo>
                  <a:lnTo>
                    <a:pt x="1721" y="653"/>
                  </a:lnTo>
                  <a:lnTo>
                    <a:pt x="1711" y="665"/>
                  </a:lnTo>
                  <a:lnTo>
                    <a:pt x="1719" y="687"/>
                  </a:lnTo>
                  <a:lnTo>
                    <a:pt x="1737" y="728"/>
                  </a:lnTo>
                  <a:lnTo>
                    <a:pt x="1743" y="769"/>
                  </a:lnTo>
                  <a:lnTo>
                    <a:pt x="1741" y="777"/>
                  </a:lnTo>
                  <a:lnTo>
                    <a:pt x="1745" y="781"/>
                  </a:lnTo>
                  <a:lnTo>
                    <a:pt x="1743" y="785"/>
                  </a:lnTo>
                  <a:lnTo>
                    <a:pt x="1741" y="783"/>
                  </a:lnTo>
                  <a:lnTo>
                    <a:pt x="1735" y="811"/>
                  </a:lnTo>
                  <a:lnTo>
                    <a:pt x="1727" y="830"/>
                  </a:lnTo>
                  <a:lnTo>
                    <a:pt x="1702" y="873"/>
                  </a:lnTo>
                  <a:lnTo>
                    <a:pt x="1684" y="885"/>
                  </a:lnTo>
                  <a:lnTo>
                    <a:pt x="1684" y="887"/>
                  </a:lnTo>
                  <a:lnTo>
                    <a:pt x="1674" y="895"/>
                  </a:lnTo>
                  <a:lnTo>
                    <a:pt x="1647" y="905"/>
                  </a:lnTo>
                  <a:lnTo>
                    <a:pt x="1636" y="905"/>
                  </a:lnTo>
                  <a:lnTo>
                    <a:pt x="1632" y="903"/>
                  </a:lnTo>
                  <a:lnTo>
                    <a:pt x="1618" y="891"/>
                  </a:lnTo>
                  <a:lnTo>
                    <a:pt x="1614" y="885"/>
                  </a:lnTo>
                  <a:lnTo>
                    <a:pt x="1612" y="879"/>
                  </a:lnTo>
                  <a:lnTo>
                    <a:pt x="1608" y="862"/>
                  </a:lnTo>
                  <a:lnTo>
                    <a:pt x="1606" y="854"/>
                  </a:lnTo>
                  <a:lnTo>
                    <a:pt x="1597" y="842"/>
                  </a:lnTo>
                  <a:lnTo>
                    <a:pt x="1591" y="828"/>
                  </a:lnTo>
                  <a:lnTo>
                    <a:pt x="1595" y="811"/>
                  </a:lnTo>
                  <a:lnTo>
                    <a:pt x="1593" y="803"/>
                  </a:lnTo>
                  <a:lnTo>
                    <a:pt x="1593" y="789"/>
                  </a:lnTo>
                  <a:lnTo>
                    <a:pt x="1595" y="783"/>
                  </a:lnTo>
                  <a:lnTo>
                    <a:pt x="1597" y="771"/>
                  </a:lnTo>
                  <a:lnTo>
                    <a:pt x="1591" y="761"/>
                  </a:lnTo>
                  <a:lnTo>
                    <a:pt x="1591" y="750"/>
                  </a:lnTo>
                  <a:lnTo>
                    <a:pt x="1585" y="742"/>
                  </a:lnTo>
                  <a:lnTo>
                    <a:pt x="1587" y="734"/>
                  </a:lnTo>
                  <a:lnTo>
                    <a:pt x="1585" y="722"/>
                  </a:lnTo>
                  <a:lnTo>
                    <a:pt x="1587" y="706"/>
                  </a:lnTo>
                  <a:lnTo>
                    <a:pt x="1595" y="689"/>
                  </a:lnTo>
                  <a:lnTo>
                    <a:pt x="1597" y="681"/>
                  </a:lnTo>
                  <a:lnTo>
                    <a:pt x="1604" y="659"/>
                  </a:lnTo>
                  <a:lnTo>
                    <a:pt x="1601" y="648"/>
                  </a:lnTo>
                  <a:lnTo>
                    <a:pt x="1601" y="642"/>
                  </a:lnTo>
                  <a:lnTo>
                    <a:pt x="1603" y="626"/>
                  </a:lnTo>
                  <a:lnTo>
                    <a:pt x="1608" y="612"/>
                  </a:lnTo>
                  <a:lnTo>
                    <a:pt x="1620" y="606"/>
                  </a:lnTo>
                  <a:lnTo>
                    <a:pt x="1618" y="591"/>
                  </a:lnTo>
                  <a:lnTo>
                    <a:pt x="1618" y="583"/>
                  </a:lnTo>
                  <a:lnTo>
                    <a:pt x="1624" y="563"/>
                  </a:lnTo>
                  <a:lnTo>
                    <a:pt x="1634" y="549"/>
                  </a:lnTo>
                  <a:lnTo>
                    <a:pt x="1639" y="534"/>
                  </a:lnTo>
                  <a:lnTo>
                    <a:pt x="1649" y="522"/>
                  </a:lnTo>
                  <a:lnTo>
                    <a:pt x="1649" y="516"/>
                  </a:lnTo>
                  <a:lnTo>
                    <a:pt x="1653" y="510"/>
                  </a:lnTo>
                  <a:lnTo>
                    <a:pt x="1657" y="502"/>
                  </a:lnTo>
                  <a:lnTo>
                    <a:pt x="1663" y="498"/>
                  </a:lnTo>
                  <a:lnTo>
                    <a:pt x="1663" y="489"/>
                  </a:lnTo>
                  <a:lnTo>
                    <a:pt x="1671" y="481"/>
                  </a:lnTo>
                  <a:lnTo>
                    <a:pt x="1671" y="479"/>
                  </a:lnTo>
                  <a:lnTo>
                    <a:pt x="1665" y="477"/>
                  </a:lnTo>
                  <a:lnTo>
                    <a:pt x="1659" y="479"/>
                  </a:lnTo>
                  <a:lnTo>
                    <a:pt x="1657" y="481"/>
                  </a:lnTo>
                  <a:lnTo>
                    <a:pt x="1657" y="487"/>
                  </a:lnTo>
                  <a:lnTo>
                    <a:pt x="1645" y="491"/>
                  </a:lnTo>
                  <a:lnTo>
                    <a:pt x="1645" y="496"/>
                  </a:lnTo>
                  <a:lnTo>
                    <a:pt x="1641" y="504"/>
                  </a:lnTo>
                  <a:lnTo>
                    <a:pt x="1638" y="506"/>
                  </a:lnTo>
                  <a:lnTo>
                    <a:pt x="1632" y="520"/>
                  </a:lnTo>
                  <a:lnTo>
                    <a:pt x="1634" y="524"/>
                  </a:lnTo>
                  <a:lnTo>
                    <a:pt x="1630" y="530"/>
                  </a:lnTo>
                  <a:lnTo>
                    <a:pt x="1630" y="524"/>
                  </a:lnTo>
                  <a:lnTo>
                    <a:pt x="1626" y="524"/>
                  </a:lnTo>
                  <a:lnTo>
                    <a:pt x="1624" y="526"/>
                  </a:lnTo>
                  <a:lnTo>
                    <a:pt x="1612" y="528"/>
                  </a:lnTo>
                  <a:lnTo>
                    <a:pt x="1599" y="549"/>
                  </a:lnTo>
                  <a:lnTo>
                    <a:pt x="1597" y="551"/>
                  </a:lnTo>
                  <a:lnTo>
                    <a:pt x="1585" y="557"/>
                  </a:lnTo>
                  <a:lnTo>
                    <a:pt x="1581" y="563"/>
                  </a:lnTo>
                  <a:lnTo>
                    <a:pt x="1573" y="565"/>
                  </a:lnTo>
                  <a:lnTo>
                    <a:pt x="1571" y="561"/>
                  </a:lnTo>
                  <a:lnTo>
                    <a:pt x="1575" y="549"/>
                  </a:lnTo>
                  <a:lnTo>
                    <a:pt x="1577" y="542"/>
                  </a:lnTo>
                  <a:lnTo>
                    <a:pt x="1581" y="538"/>
                  </a:lnTo>
                  <a:lnTo>
                    <a:pt x="1583" y="532"/>
                  </a:lnTo>
                  <a:lnTo>
                    <a:pt x="1591" y="524"/>
                  </a:lnTo>
                  <a:lnTo>
                    <a:pt x="1597" y="516"/>
                  </a:lnTo>
                  <a:lnTo>
                    <a:pt x="1610" y="510"/>
                  </a:lnTo>
                  <a:lnTo>
                    <a:pt x="1612" y="498"/>
                  </a:lnTo>
                  <a:lnTo>
                    <a:pt x="1612" y="491"/>
                  </a:lnTo>
                  <a:lnTo>
                    <a:pt x="1634" y="467"/>
                  </a:lnTo>
                  <a:lnTo>
                    <a:pt x="1643" y="445"/>
                  </a:lnTo>
                  <a:lnTo>
                    <a:pt x="1645" y="442"/>
                  </a:lnTo>
                  <a:lnTo>
                    <a:pt x="1655" y="428"/>
                  </a:lnTo>
                  <a:lnTo>
                    <a:pt x="1659" y="428"/>
                  </a:lnTo>
                  <a:lnTo>
                    <a:pt x="1659" y="416"/>
                  </a:lnTo>
                  <a:lnTo>
                    <a:pt x="1671" y="404"/>
                  </a:lnTo>
                  <a:lnTo>
                    <a:pt x="1673" y="404"/>
                  </a:lnTo>
                  <a:lnTo>
                    <a:pt x="1669" y="414"/>
                  </a:lnTo>
                  <a:lnTo>
                    <a:pt x="1669" y="428"/>
                  </a:lnTo>
                  <a:lnTo>
                    <a:pt x="1680" y="426"/>
                  </a:lnTo>
                  <a:lnTo>
                    <a:pt x="1688" y="416"/>
                  </a:lnTo>
                  <a:lnTo>
                    <a:pt x="1688" y="408"/>
                  </a:lnTo>
                  <a:lnTo>
                    <a:pt x="1700" y="412"/>
                  </a:lnTo>
                  <a:lnTo>
                    <a:pt x="1706" y="404"/>
                  </a:lnTo>
                  <a:lnTo>
                    <a:pt x="1709" y="408"/>
                  </a:lnTo>
                  <a:lnTo>
                    <a:pt x="1706" y="418"/>
                  </a:lnTo>
                  <a:lnTo>
                    <a:pt x="1698" y="420"/>
                  </a:lnTo>
                  <a:lnTo>
                    <a:pt x="1696" y="428"/>
                  </a:lnTo>
                  <a:lnTo>
                    <a:pt x="1694" y="430"/>
                  </a:lnTo>
                  <a:lnTo>
                    <a:pt x="1692" y="434"/>
                  </a:lnTo>
                  <a:lnTo>
                    <a:pt x="1702" y="438"/>
                  </a:lnTo>
                  <a:lnTo>
                    <a:pt x="1702" y="432"/>
                  </a:lnTo>
                  <a:lnTo>
                    <a:pt x="1706" y="428"/>
                  </a:lnTo>
                  <a:lnTo>
                    <a:pt x="1711" y="426"/>
                  </a:lnTo>
                  <a:lnTo>
                    <a:pt x="1715" y="422"/>
                  </a:lnTo>
                  <a:lnTo>
                    <a:pt x="1721" y="418"/>
                  </a:lnTo>
                  <a:lnTo>
                    <a:pt x="1727" y="418"/>
                  </a:lnTo>
                  <a:lnTo>
                    <a:pt x="1729" y="412"/>
                  </a:lnTo>
                  <a:lnTo>
                    <a:pt x="1731" y="404"/>
                  </a:lnTo>
                  <a:lnTo>
                    <a:pt x="1735" y="398"/>
                  </a:lnTo>
                  <a:lnTo>
                    <a:pt x="1750" y="396"/>
                  </a:lnTo>
                  <a:lnTo>
                    <a:pt x="1758" y="398"/>
                  </a:lnTo>
                  <a:lnTo>
                    <a:pt x="1766" y="400"/>
                  </a:lnTo>
                  <a:lnTo>
                    <a:pt x="1770" y="396"/>
                  </a:lnTo>
                  <a:lnTo>
                    <a:pt x="1791" y="396"/>
                  </a:lnTo>
                  <a:lnTo>
                    <a:pt x="1807" y="383"/>
                  </a:lnTo>
                  <a:lnTo>
                    <a:pt x="1822" y="383"/>
                  </a:lnTo>
                  <a:lnTo>
                    <a:pt x="1842" y="389"/>
                  </a:lnTo>
                  <a:lnTo>
                    <a:pt x="1853" y="390"/>
                  </a:lnTo>
                  <a:lnTo>
                    <a:pt x="1859" y="400"/>
                  </a:lnTo>
                  <a:lnTo>
                    <a:pt x="1867" y="402"/>
                  </a:lnTo>
                  <a:lnTo>
                    <a:pt x="1869" y="406"/>
                  </a:lnTo>
                  <a:lnTo>
                    <a:pt x="1877" y="410"/>
                  </a:lnTo>
                  <a:lnTo>
                    <a:pt x="1879" y="408"/>
                  </a:lnTo>
                  <a:lnTo>
                    <a:pt x="1879" y="404"/>
                  </a:lnTo>
                  <a:lnTo>
                    <a:pt x="1881" y="390"/>
                  </a:lnTo>
                  <a:lnTo>
                    <a:pt x="1894" y="390"/>
                  </a:lnTo>
                  <a:lnTo>
                    <a:pt x="1898" y="394"/>
                  </a:lnTo>
                  <a:lnTo>
                    <a:pt x="1908" y="392"/>
                  </a:lnTo>
                  <a:lnTo>
                    <a:pt x="1912" y="394"/>
                  </a:lnTo>
                  <a:lnTo>
                    <a:pt x="1941" y="398"/>
                  </a:lnTo>
                  <a:lnTo>
                    <a:pt x="1947" y="398"/>
                  </a:lnTo>
                  <a:lnTo>
                    <a:pt x="1953" y="394"/>
                  </a:lnTo>
                  <a:lnTo>
                    <a:pt x="1953" y="392"/>
                  </a:lnTo>
                  <a:lnTo>
                    <a:pt x="1941" y="389"/>
                  </a:lnTo>
                  <a:lnTo>
                    <a:pt x="1939" y="379"/>
                  </a:lnTo>
                  <a:lnTo>
                    <a:pt x="1933" y="377"/>
                  </a:lnTo>
                  <a:lnTo>
                    <a:pt x="1921" y="371"/>
                  </a:lnTo>
                  <a:lnTo>
                    <a:pt x="1925" y="365"/>
                  </a:lnTo>
                  <a:lnTo>
                    <a:pt x="1923" y="351"/>
                  </a:lnTo>
                  <a:lnTo>
                    <a:pt x="1918" y="341"/>
                  </a:lnTo>
                  <a:lnTo>
                    <a:pt x="1910" y="339"/>
                  </a:lnTo>
                  <a:lnTo>
                    <a:pt x="1890" y="343"/>
                  </a:lnTo>
                  <a:lnTo>
                    <a:pt x="1888" y="339"/>
                  </a:lnTo>
                  <a:lnTo>
                    <a:pt x="1881" y="337"/>
                  </a:lnTo>
                  <a:lnTo>
                    <a:pt x="1869" y="341"/>
                  </a:lnTo>
                  <a:lnTo>
                    <a:pt x="1853" y="337"/>
                  </a:lnTo>
                  <a:lnTo>
                    <a:pt x="1848" y="332"/>
                  </a:lnTo>
                  <a:lnTo>
                    <a:pt x="1848" y="320"/>
                  </a:lnTo>
                  <a:lnTo>
                    <a:pt x="1855" y="302"/>
                  </a:lnTo>
                  <a:lnTo>
                    <a:pt x="1838" y="304"/>
                  </a:lnTo>
                  <a:lnTo>
                    <a:pt x="1830" y="306"/>
                  </a:lnTo>
                  <a:lnTo>
                    <a:pt x="1811" y="314"/>
                  </a:lnTo>
                  <a:lnTo>
                    <a:pt x="1793" y="312"/>
                  </a:lnTo>
                  <a:lnTo>
                    <a:pt x="1780" y="314"/>
                  </a:lnTo>
                  <a:lnTo>
                    <a:pt x="1770" y="314"/>
                  </a:lnTo>
                  <a:lnTo>
                    <a:pt x="1766" y="312"/>
                  </a:lnTo>
                  <a:lnTo>
                    <a:pt x="1756" y="314"/>
                  </a:lnTo>
                  <a:lnTo>
                    <a:pt x="1746" y="316"/>
                  </a:lnTo>
                  <a:lnTo>
                    <a:pt x="1715" y="332"/>
                  </a:lnTo>
                  <a:lnTo>
                    <a:pt x="1698" y="345"/>
                  </a:lnTo>
                  <a:lnTo>
                    <a:pt x="1696" y="341"/>
                  </a:lnTo>
                  <a:lnTo>
                    <a:pt x="1688" y="337"/>
                  </a:lnTo>
                  <a:lnTo>
                    <a:pt x="1678" y="341"/>
                  </a:lnTo>
                  <a:lnTo>
                    <a:pt x="1665" y="332"/>
                  </a:lnTo>
                  <a:lnTo>
                    <a:pt x="1655" y="334"/>
                  </a:lnTo>
                  <a:lnTo>
                    <a:pt x="1651" y="334"/>
                  </a:lnTo>
                  <a:lnTo>
                    <a:pt x="1649" y="336"/>
                  </a:lnTo>
                  <a:lnTo>
                    <a:pt x="1634" y="336"/>
                  </a:lnTo>
                  <a:lnTo>
                    <a:pt x="1630" y="326"/>
                  </a:lnTo>
                  <a:lnTo>
                    <a:pt x="1624" y="320"/>
                  </a:lnTo>
                  <a:lnTo>
                    <a:pt x="1620" y="320"/>
                  </a:lnTo>
                  <a:lnTo>
                    <a:pt x="1618" y="312"/>
                  </a:lnTo>
                  <a:lnTo>
                    <a:pt x="1612" y="308"/>
                  </a:lnTo>
                  <a:lnTo>
                    <a:pt x="1612" y="300"/>
                  </a:lnTo>
                  <a:lnTo>
                    <a:pt x="1606" y="296"/>
                  </a:lnTo>
                  <a:lnTo>
                    <a:pt x="1581" y="288"/>
                  </a:lnTo>
                  <a:lnTo>
                    <a:pt x="1569" y="288"/>
                  </a:lnTo>
                  <a:lnTo>
                    <a:pt x="1558" y="288"/>
                  </a:lnTo>
                  <a:lnTo>
                    <a:pt x="1552" y="296"/>
                  </a:lnTo>
                  <a:lnTo>
                    <a:pt x="1550" y="296"/>
                  </a:lnTo>
                  <a:lnTo>
                    <a:pt x="1556" y="286"/>
                  </a:lnTo>
                  <a:lnTo>
                    <a:pt x="1562" y="283"/>
                  </a:lnTo>
                  <a:lnTo>
                    <a:pt x="1558" y="281"/>
                  </a:lnTo>
                  <a:lnTo>
                    <a:pt x="1544" y="292"/>
                  </a:lnTo>
                  <a:lnTo>
                    <a:pt x="1540" y="292"/>
                  </a:lnTo>
                  <a:lnTo>
                    <a:pt x="1540" y="296"/>
                  </a:lnTo>
                  <a:lnTo>
                    <a:pt x="1534" y="302"/>
                  </a:lnTo>
                  <a:lnTo>
                    <a:pt x="1531" y="304"/>
                  </a:lnTo>
                  <a:lnTo>
                    <a:pt x="1534" y="284"/>
                  </a:lnTo>
                  <a:lnTo>
                    <a:pt x="1534" y="277"/>
                  </a:lnTo>
                  <a:lnTo>
                    <a:pt x="1538" y="279"/>
                  </a:lnTo>
                  <a:lnTo>
                    <a:pt x="1540" y="269"/>
                  </a:lnTo>
                  <a:lnTo>
                    <a:pt x="1546" y="267"/>
                  </a:lnTo>
                  <a:lnTo>
                    <a:pt x="1552" y="261"/>
                  </a:lnTo>
                  <a:lnTo>
                    <a:pt x="1556" y="253"/>
                  </a:lnTo>
                  <a:lnTo>
                    <a:pt x="1562" y="249"/>
                  </a:lnTo>
                  <a:lnTo>
                    <a:pt x="1577" y="239"/>
                  </a:lnTo>
                  <a:lnTo>
                    <a:pt x="1579" y="233"/>
                  </a:lnTo>
                  <a:lnTo>
                    <a:pt x="1601" y="230"/>
                  </a:lnTo>
                  <a:lnTo>
                    <a:pt x="1597" y="224"/>
                  </a:lnTo>
                  <a:lnTo>
                    <a:pt x="1583" y="222"/>
                  </a:lnTo>
                  <a:lnTo>
                    <a:pt x="1562" y="224"/>
                  </a:lnTo>
                  <a:lnTo>
                    <a:pt x="1556" y="224"/>
                  </a:lnTo>
                  <a:lnTo>
                    <a:pt x="1538" y="231"/>
                  </a:lnTo>
                  <a:lnTo>
                    <a:pt x="1529" y="243"/>
                  </a:lnTo>
                  <a:lnTo>
                    <a:pt x="1521" y="251"/>
                  </a:lnTo>
                  <a:lnTo>
                    <a:pt x="1513" y="251"/>
                  </a:lnTo>
                  <a:lnTo>
                    <a:pt x="1505" y="259"/>
                  </a:lnTo>
                  <a:lnTo>
                    <a:pt x="1499" y="259"/>
                  </a:lnTo>
                  <a:lnTo>
                    <a:pt x="1498" y="263"/>
                  </a:lnTo>
                  <a:lnTo>
                    <a:pt x="1490" y="267"/>
                  </a:lnTo>
                  <a:lnTo>
                    <a:pt x="1488" y="275"/>
                  </a:lnTo>
                  <a:lnTo>
                    <a:pt x="1480" y="277"/>
                  </a:lnTo>
                  <a:lnTo>
                    <a:pt x="1466" y="279"/>
                  </a:lnTo>
                  <a:lnTo>
                    <a:pt x="1459" y="288"/>
                  </a:lnTo>
                  <a:lnTo>
                    <a:pt x="1445" y="294"/>
                  </a:lnTo>
                  <a:lnTo>
                    <a:pt x="1433" y="294"/>
                  </a:lnTo>
                  <a:lnTo>
                    <a:pt x="1429" y="296"/>
                  </a:lnTo>
                  <a:lnTo>
                    <a:pt x="1408" y="298"/>
                  </a:lnTo>
                  <a:lnTo>
                    <a:pt x="1400" y="304"/>
                  </a:lnTo>
                  <a:lnTo>
                    <a:pt x="1383" y="318"/>
                  </a:lnTo>
                  <a:lnTo>
                    <a:pt x="1363" y="322"/>
                  </a:lnTo>
                  <a:lnTo>
                    <a:pt x="1352" y="330"/>
                  </a:lnTo>
                  <a:lnTo>
                    <a:pt x="1338" y="326"/>
                  </a:lnTo>
                  <a:lnTo>
                    <a:pt x="1324" y="316"/>
                  </a:lnTo>
                  <a:lnTo>
                    <a:pt x="1319" y="316"/>
                  </a:lnTo>
                  <a:lnTo>
                    <a:pt x="1311" y="308"/>
                  </a:lnTo>
                  <a:lnTo>
                    <a:pt x="1313" y="302"/>
                  </a:lnTo>
                  <a:lnTo>
                    <a:pt x="1319" y="298"/>
                  </a:lnTo>
                  <a:lnTo>
                    <a:pt x="1321" y="290"/>
                  </a:lnTo>
                  <a:lnTo>
                    <a:pt x="1319" y="288"/>
                  </a:lnTo>
                  <a:lnTo>
                    <a:pt x="1307" y="284"/>
                  </a:lnTo>
                  <a:lnTo>
                    <a:pt x="1299" y="286"/>
                  </a:lnTo>
                  <a:lnTo>
                    <a:pt x="1295" y="292"/>
                  </a:lnTo>
                  <a:lnTo>
                    <a:pt x="1282" y="298"/>
                  </a:lnTo>
                  <a:lnTo>
                    <a:pt x="1274" y="296"/>
                  </a:lnTo>
                  <a:lnTo>
                    <a:pt x="1268" y="302"/>
                  </a:lnTo>
                  <a:lnTo>
                    <a:pt x="1245" y="308"/>
                  </a:lnTo>
                  <a:lnTo>
                    <a:pt x="1239" y="308"/>
                  </a:lnTo>
                  <a:lnTo>
                    <a:pt x="1225" y="314"/>
                  </a:lnTo>
                  <a:lnTo>
                    <a:pt x="1208" y="316"/>
                  </a:lnTo>
                  <a:lnTo>
                    <a:pt x="1196" y="310"/>
                  </a:lnTo>
                  <a:lnTo>
                    <a:pt x="1192" y="314"/>
                  </a:lnTo>
                  <a:lnTo>
                    <a:pt x="1190" y="308"/>
                  </a:lnTo>
                  <a:lnTo>
                    <a:pt x="1198" y="300"/>
                  </a:lnTo>
                  <a:lnTo>
                    <a:pt x="1219" y="288"/>
                  </a:lnTo>
                  <a:lnTo>
                    <a:pt x="1223" y="284"/>
                  </a:lnTo>
                  <a:lnTo>
                    <a:pt x="1239" y="275"/>
                  </a:lnTo>
                  <a:lnTo>
                    <a:pt x="1247" y="267"/>
                  </a:lnTo>
                  <a:lnTo>
                    <a:pt x="1258" y="259"/>
                  </a:lnTo>
                  <a:lnTo>
                    <a:pt x="1297" y="224"/>
                  </a:lnTo>
                  <a:lnTo>
                    <a:pt x="1315" y="210"/>
                  </a:lnTo>
                  <a:lnTo>
                    <a:pt x="1344" y="196"/>
                  </a:lnTo>
                  <a:lnTo>
                    <a:pt x="1371" y="188"/>
                  </a:lnTo>
                  <a:lnTo>
                    <a:pt x="1420" y="167"/>
                  </a:lnTo>
                  <a:lnTo>
                    <a:pt x="1428" y="163"/>
                  </a:lnTo>
                  <a:lnTo>
                    <a:pt x="1437" y="159"/>
                  </a:lnTo>
                  <a:lnTo>
                    <a:pt x="1429" y="157"/>
                  </a:lnTo>
                  <a:lnTo>
                    <a:pt x="1410" y="157"/>
                  </a:lnTo>
                  <a:lnTo>
                    <a:pt x="1402" y="161"/>
                  </a:lnTo>
                  <a:lnTo>
                    <a:pt x="1393" y="155"/>
                  </a:lnTo>
                  <a:lnTo>
                    <a:pt x="1383" y="147"/>
                  </a:lnTo>
                  <a:lnTo>
                    <a:pt x="1373" y="145"/>
                  </a:lnTo>
                  <a:lnTo>
                    <a:pt x="1367" y="147"/>
                  </a:lnTo>
                  <a:lnTo>
                    <a:pt x="1350" y="147"/>
                  </a:lnTo>
                  <a:lnTo>
                    <a:pt x="1344" y="149"/>
                  </a:lnTo>
                  <a:lnTo>
                    <a:pt x="1336" y="145"/>
                  </a:lnTo>
                  <a:lnTo>
                    <a:pt x="1323" y="149"/>
                  </a:lnTo>
                  <a:lnTo>
                    <a:pt x="1313" y="131"/>
                  </a:lnTo>
                  <a:lnTo>
                    <a:pt x="1307" y="129"/>
                  </a:lnTo>
                  <a:lnTo>
                    <a:pt x="1295" y="137"/>
                  </a:lnTo>
                  <a:lnTo>
                    <a:pt x="1288" y="139"/>
                  </a:lnTo>
                  <a:lnTo>
                    <a:pt x="1276" y="149"/>
                  </a:lnTo>
                  <a:lnTo>
                    <a:pt x="1258" y="153"/>
                  </a:lnTo>
                  <a:lnTo>
                    <a:pt x="1245" y="151"/>
                  </a:lnTo>
                  <a:lnTo>
                    <a:pt x="1245" y="147"/>
                  </a:lnTo>
                  <a:lnTo>
                    <a:pt x="1235" y="147"/>
                  </a:lnTo>
                  <a:lnTo>
                    <a:pt x="1231" y="137"/>
                  </a:lnTo>
                  <a:lnTo>
                    <a:pt x="1225" y="137"/>
                  </a:lnTo>
                  <a:lnTo>
                    <a:pt x="1218" y="135"/>
                  </a:lnTo>
                  <a:lnTo>
                    <a:pt x="1216" y="133"/>
                  </a:lnTo>
                  <a:lnTo>
                    <a:pt x="1206" y="131"/>
                  </a:lnTo>
                  <a:lnTo>
                    <a:pt x="1204" y="127"/>
                  </a:lnTo>
                  <a:lnTo>
                    <a:pt x="1206" y="124"/>
                  </a:lnTo>
                  <a:lnTo>
                    <a:pt x="1196" y="118"/>
                  </a:lnTo>
                  <a:lnTo>
                    <a:pt x="1179" y="120"/>
                  </a:lnTo>
                  <a:lnTo>
                    <a:pt x="1179" y="131"/>
                  </a:lnTo>
                  <a:lnTo>
                    <a:pt x="1171" y="133"/>
                  </a:lnTo>
                  <a:lnTo>
                    <a:pt x="1163" y="122"/>
                  </a:lnTo>
                  <a:lnTo>
                    <a:pt x="1163" y="112"/>
                  </a:lnTo>
                  <a:lnTo>
                    <a:pt x="1157" y="108"/>
                  </a:lnTo>
                  <a:lnTo>
                    <a:pt x="1142" y="108"/>
                  </a:lnTo>
                  <a:lnTo>
                    <a:pt x="1142" y="102"/>
                  </a:lnTo>
                  <a:lnTo>
                    <a:pt x="1148" y="102"/>
                  </a:lnTo>
                  <a:lnTo>
                    <a:pt x="1148" y="96"/>
                  </a:lnTo>
                  <a:lnTo>
                    <a:pt x="1136" y="96"/>
                  </a:lnTo>
                  <a:lnTo>
                    <a:pt x="1114" y="86"/>
                  </a:lnTo>
                  <a:lnTo>
                    <a:pt x="1105" y="88"/>
                  </a:lnTo>
                  <a:lnTo>
                    <a:pt x="1095" y="86"/>
                  </a:lnTo>
                  <a:lnTo>
                    <a:pt x="1072" y="92"/>
                  </a:lnTo>
                  <a:lnTo>
                    <a:pt x="1070" y="96"/>
                  </a:lnTo>
                  <a:lnTo>
                    <a:pt x="1041" y="102"/>
                  </a:lnTo>
                  <a:lnTo>
                    <a:pt x="1039" y="90"/>
                  </a:lnTo>
                  <a:lnTo>
                    <a:pt x="1033" y="86"/>
                  </a:lnTo>
                  <a:lnTo>
                    <a:pt x="1006" y="84"/>
                  </a:lnTo>
                  <a:lnTo>
                    <a:pt x="998" y="86"/>
                  </a:lnTo>
                  <a:lnTo>
                    <a:pt x="996" y="80"/>
                  </a:lnTo>
                  <a:lnTo>
                    <a:pt x="988" y="76"/>
                  </a:lnTo>
                  <a:lnTo>
                    <a:pt x="982" y="78"/>
                  </a:lnTo>
                  <a:lnTo>
                    <a:pt x="963" y="74"/>
                  </a:lnTo>
                  <a:lnTo>
                    <a:pt x="955" y="69"/>
                  </a:lnTo>
                  <a:lnTo>
                    <a:pt x="955" y="47"/>
                  </a:lnTo>
                  <a:lnTo>
                    <a:pt x="951" y="37"/>
                  </a:lnTo>
                  <a:lnTo>
                    <a:pt x="945" y="4"/>
                  </a:lnTo>
                  <a:lnTo>
                    <a:pt x="934" y="0"/>
                  </a:lnTo>
                  <a:lnTo>
                    <a:pt x="924" y="2"/>
                  </a:lnTo>
                  <a:lnTo>
                    <a:pt x="912" y="0"/>
                  </a:lnTo>
                  <a:lnTo>
                    <a:pt x="912" y="43"/>
                  </a:lnTo>
                  <a:lnTo>
                    <a:pt x="901" y="43"/>
                  </a:lnTo>
                  <a:lnTo>
                    <a:pt x="799" y="43"/>
                  </a:lnTo>
                  <a:lnTo>
                    <a:pt x="720" y="43"/>
                  </a:lnTo>
                  <a:lnTo>
                    <a:pt x="656" y="43"/>
                  </a:lnTo>
                  <a:lnTo>
                    <a:pt x="556" y="43"/>
                  </a:lnTo>
                  <a:lnTo>
                    <a:pt x="508" y="45"/>
                  </a:lnTo>
                  <a:lnTo>
                    <a:pt x="447" y="45"/>
                  </a:lnTo>
                  <a:lnTo>
                    <a:pt x="327" y="45"/>
                  </a:lnTo>
                  <a:lnTo>
                    <a:pt x="278" y="45"/>
                  </a:lnTo>
                  <a:lnTo>
                    <a:pt x="193" y="45"/>
                  </a:lnTo>
                  <a:lnTo>
                    <a:pt x="90" y="45"/>
                  </a:lnTo>
                  <a:lnTo>
                    <a:pt x="90" y="88"/>
                  </a:lnTo>
                  <a:lnTo>
                    <a:pt x="92" y="116"/>
                  </a:lnTo>
                  <a:lnTo>
                    <a:pt x="90" y="165"/>
                  </a:lnTo>
                  <a:lnTo>
                    <a:pt x="90" y="233"/>
                  </a:lnTo>
                  <a:lnTo>
                    <a:pt x="92" y="241"/>
                  </a:lnTo>
                  <a:lnTo>
                    <a:pt x="127" y="241"/>
                  </a:lnTo>
                  <a:lnTo>
                    <a:pt x="179" y="241"/>
                  </a:lnTo>
                  <a:lnTo>
                    <a:pt x="185" y="241"/>
                  </a:lnTo>
                  <a:lnTo>
                    <a:pt x="187" y="283"/>
                  </a:lnTo>
                  <a:lnTo>
                    <a:pt x="167" y="283"/>
                  </a:lnTo>
                  <a:lnTo>
                    <a:pt x="167" y="322"/>
                  </a:lnTo>
                  <a:lnTo>
                    <a:pt x="197" y="322"/>
                  </a:lnTo>
                  <a:lnTo>
                    <a:pt x="197" y="363"/>
                  </a:lnTo>
                  <a:lnTo>
                    <a:pt x="189" y="363"/>
                  </a:lnTo>
                  <a:lnTo>
                    <a:pt x="92" y="365"/>
                  </a:lnTo>
                  <a:lnTo>
                    <a:pt x="92" y="404"/>
                  </a:lnTo>
                  <a:lnTo>
                    <a:pt x="92" y="410"/>
                  </a:lnTo>
                  <a:lnTo>
                    <a:pt x="92" y="489"/>
                  </a:lnTo>
                  <a:lnTo>
                    <a:pt x="92" y="512"/>
                  </a:lnTo>
                  <a:lnTo>
                    <a:pt x="0" y="512"/>
                  </a:lnTo>
                  <a:lnTo>
                    <a:pt x="2" y="685"/>
                  </a:lnTo>
                  <a:lnTo>
                    <a:pt x="12" y="691"/>
                  </a:lnTo>
                  <a:lnTo>
                    <a:pt x="16" y="793"/>
                  </a:lnTo>
                  <a:lnTo>
                    <a:pt x="35" y="793"/>
                  </a:lnTo>
                  <a:lnTo>
                    <a:pt x="90" y="793"/>
                  </a:lnTo>
                  <a:lnTo>
                    <a:pt x="92" y="864"/>
                  </a:lnTo>
                  <a:lnTo>
                    <a:pt x="152" y="864"/>
                  </a:lnTo>
                  <a:lnTo>
                    <a:pt x="158" y="864"/>
                  </a:lnTo>
                  <a:lnTo>
                    <a:pt x="156" y="897"/>
                  </a:lnTo>
                  <a:lnTo>
                    <a:pt x="158" y="924"/>
                  </a:lnTo>
                  <a:lnTo>
                    <a:pt x="218" y="926"/>
                  </a:lnTo>
                  <a:lnTo>
                    <a:pt x="218" y="864"/>
                  </a:lnTo>
                  <a:lnTo>
                    <a:pt x="274" y="864"/>
                  </a:lnTo>
                  <a:lnTo>
                    <a:pt x="276" y="893"/>
                  </a:lnTo>
                  <a:lnTo>
                    <a:pt x="284" y="895"/>
                  </a:lnTo>
                  <a:lnTo>
                    <a:pt x="282" y="895"/>
                  </a:lnTo>
                  <a:lnTo>
                    <a:pt x="282" y="934"/>
                  </a:lnTo>
                  <a:lnTo>
                    <a:pt x="337" y="934"/>
                  </a:lnTo>
                  <a:lnTo>
                    <a:pt x="348" y="934"/>
                  </a:lnTo>
                  <a:lnTo>
                    <a:pt x="350" y="981"/>
                  </a:lnTo>
                  <a:lnTo>
                    <a:pt x="274" y="981"/>
                  </a:lnTo>
                  <a:lnTo>
                    <a:pt x="274" y="1011"/>
                  </a:lnTo>
                  <a:lnTo>
                    <a:pt x="274" y="1017"/>
                  </a:lnTo>
                  <a:lnTo>
                    <a:pt x="274" y="1046"/>
                  </a:lnTo>
                  <a:lnTo>
                    <a:pt x="274" y="1058"/>
                  </a:lnTo>
                  <a:lnTo>
                    <a:pt x="276" y="1097"/>
                  </a:lnTo>
                  <a:lnTo>
                    <a:pt x="337" y="1097"/>
                  </a:lnTo>
                  <a:lnTo>
                    <a:pt x="339" y="1095"/>
                  </a:lnTo>
                  <a:lnTo>
                    <a:pt x="339" y="1097"/>
                  </a:lnTo>
                  <a:lnTo>
                    <a:pt x="341" y="1197"/>
                  </a:lnTo>
                  <a:lnTo>
                    <a:pt x="393" y="1199"/>
                  </a:lnTo>
                  <a:lnTo>
                    <a:pt x="391" y="1248"/>
                  </a:lnTo>
                  <a:lnTo>
                    <a:pt x="364" y="1250"/>
                  </a:lnTo>
                  <a:lnTo>
                    <a:pt x="327" y="1248"/>
                  </a:lnTo>
                  <a:lnTo>
                    <a:pt x="325" y="1448"/>
                  </a:lnTo>
                  <a:lnTo>
                    <a:pt x="370" y="1448"/>
                  </a:lnTo>
                  <a:lnTo>
                    <a:pt x="377" y="1448"/>
                  </a:lnTo>
                  <a:lnTo>
                    <a:pt x="379" y="1448"/>
                  </a:lnTo>
                  <a:lnTo>
                    <a:pt x="377" y="1509"/>
                  </a:lnTo>
                  <a:lnTo>
                    <a:pt x="414" y="1507"/>
                  </a:lnTo>
                  <a:lnTo>
                    <a:pt x="465" y="1509"/>
                  </a:lnTo>
                  <a:lnTo>
                    <a:pt x="465" y="1560"/>
                  </a:lnTo>
                  <a:lnTo>
                    <a:pt x="465" y="1580"/>
                  </a:lnTo>
                  <a:lnTo>
                    <a:pt x="465" y="1611"/>
                  </a:lnTo>
                  <a:lnTo>
                    <a:pt x="465" y="1635"/>
                  </a:lnTo>
                  <a:lnTo>
                    <a:pt x="465" y="1662"/>
                  </a:lnTo>
                  <a:lnTo>
                    <a:pt x="465" y="1680"/>
                  </a:lnTo>
                  <a:lnTo>
                    <a:pt x="465" y="1711"/>
                  </a:lnTo>
                  <a:lnTo>
                    <a:pt x="467" y="1733"/>
                  </a:lnTo>
                  <a:lnTo>
                    <a:pt x="473" y="1733"/>
                  </a:lnTo>
                  <a:lnTo>
                    <a:pt x="482" y="1741"/>
                  </a:lnTo>
                  <a:lnTo>
                    <a:pt x="494" y="1755"/>
                  </a:lnTo>
                  <a:lnTo>
                    <a:pt x="504" y="1755"/>
                  </a:lnTo>
                  <a:lnTo>
                    <a:pt x="506" y="1751"/>
                  </a:lnTo>
                  <a:lnTo>
                    <a:pt x="516" y="1751"/>
                  </a:lnTo>
                  <a:lnTo>
                    <a:pt x="514" y="1788"/>
                  </a:lnTo>
                  <a:lnTo>
                    <a:pt x="516" y="1817"/>
                  </a:lnTo>
                  <a:lnTo>
                    <a:pt x="516" y="1819"/>
                  </a:lnTo>
                  <a:lnTo>
                    <a:pt x="516" y="1827"/>
                  </a:lnTo>
                  <a:lnTo>
                    <a:pt x="517" y="1870"/>
                  </a:lnTo>
                  <a:lnTo>
                    <a:pt x="517" y="1921"/>
                  </a:lnTo>
                  <a:lnTo>
                    <a:pt x="552" y="1923"/>
                  </a:lnTo>
                  <a:lnTo>
                    <a:pt x="552" y="1972"/>
                  </a:lnTo>
                  <a:lnTo>
                    <a:pt x="549" y="1972"/>
                  </a:lnTo>
                  <a:lnTo>
                    <a:pt x="502" y="1970"/>
                  </a:lnTo>
                  <a:lnTo>
                    <a:pt x="502" y="2023"/>
                  </a:lnTo>
                  <a:lnTo>
                    <a:pt x="494" y="2023"/>
                  </a:lnTo>
                  <a:lnTo>
                    <a:pt x="455" y="2023"/>
                  </a:lnTo>
                  <a:lnTo>
                    <a:pt x="447" y="2023"/>
                  </a:lnTo>
                  <a:lnTo>
                    <a:pt x="444" y="2067"/>
                  </a:lnTo>
                  <a:lnTo>
                    <a:pt x="446" y="2084"/>
                  </a:lnTo>
                  <a:lnTo>
                    <a:pt x="455" y="2088"/>
                  </a:lnTo>
                  <a:lnTo>
                    <a:pt x="453" y="2139"/>
                  </a:lnTo>
                  <a:lnTo>
                    <a:pt x="405" y="2139"/>
                  </a:lnTo>
                  <a:lnTo>
                    <a:pt x="377" y="2141"/>
                  </a:lnTo>
                  <a:lnTo>
                    <a:pt x="352" y="2141"/>
                  </a:lnTo>
                  <a:lnTo>
                    <a:pt x="306" y="2141"/>
                  </a:lnTo>
                  <a:lnTo>
                    <a:pt x="257" y="2141"/>
                  </a:lnTo>
                  <a:lnTo>
                    <a:pt x="251" y="2141"/>
                  </a:lnTo>
                  <a:lnTo>
                    <a:pt x="290" y="2165"/>
                  </a:lnTo>
                  <a:lnTo>
                    <a:pt x="307" y="2192"/>
                  </a:lnTo>
                  <a:lnTo>
                    <a:pt x="271" y="2192"/>
                  </a:lnTo>
                  <a:lnTo>
                    <a:pt x="271" y="2198"/>
                  </a:lnTo>
                  <a:lnTo>
                    <a:pt x="251" y="2198"/>
                  </a:lnTo>
                  <a:lnTo>
                    <a:pt x="251" y="2234"/>
                  </a:lnTo>
                  <a:lnTo>
                    <a:pt x="232" y="2235"/>
                  </a:lnTo>
                  <a:lnTo>
                    <a:pt x="232" y="2265"/>
                  </a:lnTo>
                  <a:lnTo>
                    <a:pt x="253" y="2283"/>
                  </a:lnTo>
                  <a:lnTo>
                    <a:pt x="278" y="2294"/>
                  </a:lnTo>
                  <a:lnTo>
                    <a:pt x="307" y="2294"/>
                  </a:lnTo>
                  <a:lnTo>
                    <a:pt x="319" y="2296"/>
                  </a:lnTo>
                  <a:lnTo>
                    <a:pt x="325" y="2292"/>
                  </a:lnTo>
                  <a:lnTo>
                    <a:pt x="341" y="2296"/>
                  </a:lnTo>
                  <a:lnTo>
                    <a:pt x="344" y="2310"/>
                  </a:lnTo>
                  <a:lnTo>
                    <a:pt x="372" y="2332"/>
                  </a:lnTo>
                  <a:lnTo>
                    <a:pt x="374" y="2341"/>
                  </a:lnTo>
                  <a:lnTo>
                    <a:pt x="395" y="2355"/>
                  </a:lnTo>
                  <a:lnTo>
                    <a:pt x="405" y="2373"/>
                  </a:lnTo>
                  <a:lnTo>
                    <a:pt x="412" y="2396"/>
                  </a:lnTo>
                  <a:lnTo>
                    <a:pt x="414" y="2396"/>
                  </a:lnTo>
                  <a:lnTo>
                    <a:pt x="412" y="2400"/>
                  </a:lnTo>
                  <a:lnTo>
                    <a:pt x="422" y="2424"/>
                  </a:lnTo>
                  <a:lnTo>
                    <a:pt x="426" y="2426"/>
                  </a:lnTo>
                  <a:lnTo>
                    <a:pt x="426" y="2430"/>
                  </a:lnTo>
                  <a:lnTo>
                    <a:pt x="434" y="2442"/>
                  </a:lnTo>
                  <a:lnTo>
                    <a:pt x="440" y="2461"/>
                  </a:lnTo>
                  <a:lnTo>
                    <a:pt x="449" y="2477"/>
                  </a:lnTo>
                  <a:lnTo>
                    <a:pt x="461" y="2487"/>
                  </a:lnTo>
                  <a:lnTo>
                    <a:pt x="486" y="2528"/>
                  </a:lnTo>
                  <a:lnTo>
                    <a:pt x="496" y="2540"/>
                  </a:lnTo>
                  <a:lnTo>
                    <a:pt x="512" y="2548"/>
                  </a:lnTo>
                  <a:lnTo>
                    <a:pt x="512" y="2557"/>
                  </a:lnTo>
                  <a:lnTo>
                    <a:pt x="512" y="2581"/>
                  </a:lnTo>
                  <a:lnTo>
                    <a:pt x="519" y="2589"/>
                  </a:lnTo>
                  <a:lnTo>
                    <a:pt x="519" y="2606"/>
                  </a:lnTo>
                  <a:lnTo>
                    <a:pt x="519" y="2610"/>
                  </a:lnTo>
                  <a:lnTo>
                    <a:pt x="525" y="2626"/>
                  </a:lnTo>
                  <a:lnTo>
                    <a:pt x="537" y="2636"/>
                  </a:lnTo>
                  <a:lnTo>
                    <a:pt x="547" y="2665"/>
                  </a:lnTo>
                  <a:lnTo>
                    <a:pt x="552" y="2687"/>
                  </a:lnTo>
                  <a:lnTo>
                    <a:pt x="586" y="2695"/>
                  </a:lnTo>
                  <a:lnTo>
                    <a:pt x="593" y="2707"/>
                  </a:lnTo>
                  <a:lnTo>
                    <a:pt x="599" y="2705"/>
                  </a:lnTo>
                  <a:lnTo>
                    <a:pt x="632" y="2724"/>
                  </a:lnTo>
                  <a:lnTo>
                    <a:pt x="648" y="2728"/>
                  </a:lnTo>
                  <a:lnTo>
                    <a:pt x="665" y="2724"/>
                  </a:lnTo>
                  <a:lnTo>
                    <a:pt x="673" y="2730"/>
                  </a:lnTo>
                  <a:lnTo>
                    <a:pt x="687" y="2730"/>
                  </a:lnTo>
                  <a:lnTo>
                    <a:pt x="689" y="2736"/>
                  </a:lnTo>
                  <a:lnTo>
                    <a:pt x="698" y="2740"/>
                  </a:lnTo>
                  <a:lnTo>
                    <a:pt x="731" y="2738"/>
                  </a:lnTo>
                  <a:lnTo>
                    <a:pt x="733" y="2728"/>
                  </a:lnTo>
                  <a:lnTo>
                    <a:pt x="733" y="2724"/>
                  </a:lnTo>
                  <a:lnTo>
                    <a:pt x="729" y="2732"/>
                  </a:lnTo>
                  <a:lnTo>
                    <a:pt x="727" y="2730"/>
                  </a:lnTo>
                  <a:lnTo>
                    <a:pt x="724" y="2734"/>
                  </a:lnTo>
                  <a:lnTo>
                    <a:pt x="724" y="2724"/>
                  </a:lnTo>
                  <a:lnTo>
                    <a:pt x="727" y="2722"/>
                  </a:lnTo>
                  <a:lnTo>
                    <a:pt x="726" y="2720"/>
                  </a:lnTo>
                  <a:lnTo>
                    <a:pt x="722" y="2722"/>
                  </a:lnTo>
                  <a:lnTo>
                    <a:pt x="718" y="2708"/>
                  </a:lnTo>
                  <a:lnTo>
                    <a:pt x="714" y="2707"/>
                  </a:lnTo>
                  <a:lnTo>
                    <a:pt x="710" y="2689"/>
                  </a:lnTo>
                  <a:lnTo>
                    <a:pt x="704" y="2663"/>
                  </a:lnTo>
                  <a:lnTo>
                    <a:pt x="700" y="2640"/>
                  </a:lnTo>
                  <a:lnTo>
                    <a:pt x="694" y="2634"/>
                  </a:lnTo>
                  <a:lnTo>
                    <a:pt x="694" y="2616"/>
                  </a:lnTo>
                  <a:lnTo>
                    <a:pt x="700" y="2610"/>
                  </a:lnTo>
                  <a:lnTo>
                    <a:pt x="698" y="2604"/>
                  </a:lnTo>
                  <a:lnTo>
                    <a:pt x="704" y="2599"/>
                  </a:lnTo>
                  <a:lnTo>
                    <a:pt x="704" y="2587"/>
                  </a:lnTo>
                  <a:lnTo>
                    <a:pt x="694" y="2589"/>
                  </a:lnTo>
                  <a:lnTo>
                    <a:pt x="683" y="2589"/>
                  </a:lnTo>
                  <a:lnTo>
                    <a:pt x="677" y="2583"/>
                  </a:lnTo>
                  <a:lnTo>
                    <a:pt x="683" y="2581"/>
                  </a:lnTo>
                  <a:lnTo>
                    <a:pt x="671" y="2563"/>
                  </a:lnTo>
                  <a:lnTo>
                    <a:pt x="675" y="2563"/>
                  </a:lnTo>
                  <a:lnTo>
                    <a:pt x="687" y="2581"/>
                  </a:lnTo>
                  <a:lnTo>
                    <a:pt x="689" y="2581"/>
                  </a:lnTo>
                  <a:lnTo>
                    <a:pt x="689" y="2577"/>
                  </a:lnTo>
                  <a:lnTo>
                    <a:pt x="692" y="2577"/>
                  </a:lnTo>
                  <a:lnTo>
                    <a:pt x="696" y="2567"/>
                  </a:lnTo>
                  <a:lnTo>
                    <a:pt x="698" y="2567"/>
                  </a:lnTo>
                  <a:lnTo>
                    <a:pt x="698" y="2577"/>
                  </a:lnTo>
                  <a:lnTo>
                    <a:pt x="694" y="2581"/>
                  </a:lnTo>
                  <a:lnTo>
                    <a:pt x="698" y="2583"/>
                  </a:lnTo>
                  <a:lnTo>
                    <a:pt x="706" y="2573"/>
                  </a:lnTo>
                  <a:lnTo>
                    <a:pt x="710" y="2565"/>
                  </a:lnTo>
                  <a:lnTo>
                    <a:pt x="712" y="2561"/>
                  </a:lnTo>
                  <a:lnTo>
                    <a:pt x="716" y="2551"/>
                  </a:lnTo>
                  <a:lnTo>
                    <a:pt x="720" y="2540"/>
                  </a:lnTo>
                  <a:lnTo>
                    <a:pt x="718" y="2534"/>
                  </a:lnTo>
                  <a:lnTo>
                    <a:pt x="712" y="2540"/>
                  </a:lnTo>
                  <a:lnTo>
                    <a:pt x="710" y="2540"/>
                  </a:lnTo>
                  <a:lnTo>
                    <a:pt x="712" y="2534"/>
                  </a:lnTo>
                  <a:lnTo>
                    <a:pt x="708" y="2528"/>
                  </a:lnTo>
                  <a:lnTo>
                    <a:pt x="710" y="2518"/>
                  </a:lnTo>
                  <a:lnTo>
                    <a:pt x="724" y="2518"/>
                  </a:lnTo>
                  <a:lnTo>
                    <a:pt x="733" y="2512"/>
                  </a:lnTo>
                  <a:lnTo>
                    <a:pt x="722" y="2493"/>
                  </a:lnTo>
                  <a:lnTo>
                    <a:pt x="739" y="2477"/>
                  </a:lnTo>
                  <a:lnTo>
                    <a:pt x="743" y="2481"/>
                  </a:lnTo>
                  <a:lnTo>
                    <a:pt x="749" y="2481"/>
                  </a:lnTo>
                  <a:lnTo>
                    <a:pt x="747" y="2469"/>
                  </a:lnTo>
                  <a:lnTo>
                    <a:pt x="755" y="2469"/>
                  </a:lnTo>
                  <a:lnTo>
                    <a:pt x="751" y="2481"/>
                  </a:lnTo>
                  <a:lnTo>
                    <a:pt x="762" y="2475"/>
                  </a:lnTo>
                  <a:lnTo>
                    <a:pt x="764" y="2463"/>
                  </a:lnTo>
                  <a:lnTo>
                    <a:pt x="764" y="2447"/>
                  </a:lnTo>
                  <a:lnTo>
                    <a:pt x="764" y="2442"/>
                  </a:lnTo>
                  <a:lnTo>
                    <a:pt x="772" y="2451"/>
                  </a:lnTo>
                  <a:lnTo>
                    <a:pt x="772" y="2457"/>
                  </a:lnTo>
                  <a:lnTo>
                    <a:pt x="776" y="2459"/>
                  </a:lnTo>
                  <a:lnTo>
                    <a:pt x="797" y="2445"/>
                  </a:lnTo>
                  <a:lnTo>
                    <a:pt x="796" y="2440"/>
                  </a:lnTo>
                  <a:lnTo>
                    <a:pt x="788" y="2442"/>
                  </a:lnTo>
                  <a:lnTo>
                    <a:pt x="784" y="2440"/>
                  </a:lnTo>
                  <a:lnTo>
                    <a:pt x="790" y="2436"/>
                  </a:lnTo>
                  <a:lnTo>
                    <a:pt x="786" y="2430"/>
                  </a:lnTo>
                  <a:lnTo>
                    <a:pt x="778" y="2432"/>
                  </a:lnTo>
                  <a:lnTo>
                    <a:pt x="780" y="2426"/>
                  </a:lnTo>
                  <a:lnTo>
                    <a:pt x="778" y="2414"/>
                  </a:lnTo>
                  <a:lnTo>
                    <a:pt x="796" y="2422"/>
                  </a:lnTo>
                  <a:lnTo>
                    <a:pt x="796" y="2426"/>
                  </a:lnTo>
                  <a:lnTo>
                    <a:pt x="794" y="2432"/>
                  </a:lnTo>
                  <a:lnTo>
                    <a:pt x="801" y="2426"/>
                  </a:lnTo>
                  <a:lnTo>
                    <a:pt x="801" y="2412"/>
                  </a:lnTo>
                  <a:lnTo>
                    <a:pt x="807" y="2420"/>
                  </a:lnTo>
                  <a:lnTo>
                    <a:pt x="807" y="2422"/>
                  </a:lnTo>
                  <a:lnTo>
                    <a:pt x="817" y="2414"/>
                  </a:lnTo>
                  <a:lnTo>
                    <a:pt x="813" y="2428"/>
                  </a:lnTo>
                  <a:lnTo>
                    <a:pt x="815" y="2432"/>
                  </a:lnTo>
                  <a:lnTo>
                    <a:pt x="854" y="2408"/>
                  </a:lnTo>
                  <a:lnTo>
                    <a:pt x="858" y="2410"/>
                  </a:lnTo>
                  <a:lnTo>
                    <a:pt x="801" y="2449"/>
                  </a:lnTo>
                  <a:lnTo>
                    <a:pt x="803" y="2451"/>
                  </a:lnTo>
                  <a:lnTo>
                    <a:pt x="877" y="2402"/>
                  </a:lnTo>
                  <a:lnTo>
                    <a:pt x="910" y="2379"/>
                  </a:lnTo>
                  <a:lnTo>
                    <a:pt x="914" y="2371"/>
                  </a:lnTo>
                  <a:lnTo>
                    <a:pt x="908" y="2367"/>
                  </a:lnTo>
                  <a:lnTo>
                    <a:pt x="914" y="2355"/>
                  </a:lnTo>
                  <a:lnTo>
                    <a:pt x="922" y="2357"/>
                  </a:lnTo>
                  <a:lnTo>
                    <a:pt x="936" y="2343"/>
                  </a:lnTo>
                  <a:lnTo>
                    <a:pt x="938" y="2332"/>
                  </a:lnTo>
                  <a:lnTo>
                    <a:pt x="932" y="2328"/>
                  </a:lnTo>
                  <a:lnTo>
                    <a:pt x="936" y="2322"/>
                  </a:lnTo>
                  <a:lnTo>
                    <a:pt x="926" y="2318"/>
                  </a:lnTo>
                  <a:lnTo>
                    <a:pt x="930" y="2310"/>
                  </a:lnTo>
                  <a:lnTo>
                    <a:pt x="926" y="2298"/>
                  </a:lnTo>
                  <a:lnTo>
                    <a:pt x="930" y="2296"/>
                  </a:lnTo>
                  <a:lnTo>
                    <a:pt x="936" y="2302"/>
                  </a:lnTo>
                  <a:lnTo>
                    <a:pt x="955" y="2285"/>
                  </a:lnTo>
                  <a:lnTo>
                    <a:pt x="957" y="2287"/>
                  </a:lnTo>
                  <a:lnTo>
                    <a:pt x="947" y="2314"/>
                  </a:lnTo>
                  <a:lnTo>
                    <a:pt x="949" y="2318"/>
                  </a:lnTo>
                  <a:lnTo>
                    <a:pt x="969" y="2312"/>
                  </a:lnTo>
                  <a:lnTo>
                    <a:pt x="973" y="2316"/>
                  </a:lnTo>
                  <a:lnTo>
                    <a:pt x="986" y="2312"/>
                  </a:lnTo>
                  <a:lnTo>
                    <a:pt x="986" y="2314"/>
                  </a:lnTo>
                  <a:lnTo>
                    <a:pt x="988" y="2314"/>
                  </a:lnTo>
                  <a:lnTo>
                    <a:pt x="1035" y="2296"/>
                  </a:lnTo>
                  <a:lnTo>
                    <a:pt x="1039" y="2296"/>
                  </a:lnTo>
                  <a:lnTo>
                    <a:pt x="1062" y="2290"/>
                  </a:lnTo>
                  <a:lnTo>
                    <a:pt x="1079" y="2290"/>
                  </a:lnTo>
                  <a:lnTo>
                    <a:pt x="1081" y="2288"/>
                  </a:lnTo>
                  <a:lnTo>
                    <a:pt x="1091" y="2288"/>
                  </a:lnTo>
                  <a:lnTo>
                    <a:pt x="1116" y="2296"/>
                  </a:lnTo>
                  <a:lnTo>
                    <a:pt x="1122" y="2300"/>
                  </a:lnTo>
                  <a:lnTo>
                    <a:pt x="1149" y="2314"/>
                  </a:lnTo>
                  <a:lnTo>
                    <a:pt x="1179" y="2316"/>
                  </a:lnTo>
                  <a:lnTo>
                    <a:pt x="1183" y="2314"/>
                  </a:lnTo>
                  <a:lnTo>
                    <a:pt x="1200" y="2312"/>
                  </a:lnTo>
                  <a:lnTo>
                    <a:pt x="1202" y="2308"/>
                  </a:lnTo>
                  <a:lnTo>
                    <a:pt x="1200" y="2306"/>
                  </a:lnTo>
                  <a:lnTo>
                    <a:pt x="1194" y="2306"/>
                  </a:lnTo>
                  <a:lnTo>
                    <a:pt x="1194" y="2298"/>
                  </a:lnTo>
                  <a:lnTo>
                    <a:pt x="1190" y="2300"/>
                  </a:lnTo>
                  <a:lnTo>
                    <a:pt x="1186" y="2294"/>
                  </a:lnTo>
                  <a:lnTo>
                    <a:pt x="1192" y="2290"/>
                  </a:lnTo>
                  <a:lnTo>
                    <a:pt x="1194" y="2296"/>
                  </a:lnTo>
                  <a:lnTo>
                    <a:pt x="1196" y="2292"/>
                  </a:lnTo>
                  <a:lnTo>
                    <a:pt x="1204" y="2288"/>
                  </a:lnTo>
                  <a:lnTo>
                    <a:pt x="1210" y="2283"/>
                  </a:lnTo>
                  <a:lnTo>
                    <a:pt x="1219" y="2285"/>
                  </a:lnTo>
                  <a:lnTo>
                    <a:pt x="1219" y="2287"/>
                  </a:lnTo>
                  <a:lnTo>
                    <a:pt x="1218" y="2288"/>
                  </a:lnTo>
                  <a:lnTo>
                    <a:pt x="1218" y="2294"/>
                  </a:lnTo>
                  <a:lnTo>
                    <a:pt x="1223" y="2294"/>
                  </a:lnTo>
                  <a:lnTo>
                    <a:pt x="1241" y="2290"/>
                  </a:lnTo>
                  <a:lnTo>
                    <a:pt x="1243" y="2292"/>
                  </a:lnTo>
                  <a:lnTo>
                    <a:pt x="1239" y="2302"/>
                  </a:lnTo>
                  <a:lnTo>
                    <a:pt x="1239" y="2306"/>
                  </a:lnTo>
                  <a:lnTo>
                    <a:pt x="1245" y="2306"/>
                  </a:lnTo>
                  <a:lnTo>
                    <a:pt x="1249" y="2314"/>
                  </a:lnTo>
                  <a:lnTo>
                    <a:pt x="1247" y="2318"/>
                  </a:lnTo>
                  <a:lnTo>
                    <a:pt x="1256" y="2316"/>
                  </a:lnTo>
                  <a:lnTo>
                    <a:pt x="1262" y="2322"/>
                  </a:lnTo>
                  <a:lnTo>
                    <a:pt x="1268" y="2324"/>
                  </a:lnTo>
                  <a:lnTo>
                    <a:pt x="1272" y="2324"/>
                  </a:lnTo>
                  <a:lnTo>
                    <a:pt x="1274" y="2330"/>
                  </a:lnTo>
                  <a:lnTo>
                    <a:pt x="1278" y="2330"/>
                  </a:lnTo>
                  <a:lnTo>
                    <a:pt x="1280" y="2336"/>
                  </a:lnTo>
                  <a:lnTo>
                    <a:pt x="1284" y="2338"/>
                  </a:lnTo>
                  <a:lnTo>
                    <a:pt x="1289" y="2355"/>
                  </a:lnTo>
                  <a:lnTo>
                    <a:pt x="1301" y="2359"/>
                  </a:lnTo>
                  <a:lnTo>
                    <a:pt x="1313" y="2369"/>
                  </a:lnTo>
                  <a:lnTo>
                    <a:pt x="1317" y="2371"/>
                  </a:lnTo>
                  <a:lnTo>
                    <a:pt x="1328" y="2365"/>
                  </a:lnTo>
                  <a:lnTo>
                    <a:pt x="1328" y="2361"/>
                  </a:lnTo>
                  <a:lnTo>
                    <a:pt x="1332" y="2355"/>
                  </a:lnTo>
                  <a:lnTo>
                    <a:pt x="1340" y="2353"/>
                  </a:lnTo>
                  <a:lnTo>
                    <a:pt x="1338" y="2343"/>
                  </a:lnTo>
                  <a:lnTo>
                    <a:pt x="1348" y="2349"/>
                  </a:lnTo>
                  <a:lnTo>
                    <a:pt x="1348" y="2357"/>
                  </a:lnTo>
                  <a:lnTo>
                    <a:pt x="1352" y="2359"/>
                  </a:lnTo>
                  <a:lnTo>
                    <a:pt x="1358" y="2347"/>
                  </a:lnTo>
                  <a:lnTo>
                    <a:pt x="1358" y="2341"/>
                  </a:lnTo>
                  <a:lnTo>
                    <a:pt x="1369" y="2371"/>
                  </a:lnTo>
                  <a:lnTo>
                    <a:pt x="1383" y="2359"/>
                  </a:lnTo>
                  <a:lnTo>
                    <a:pt x="1389" y="2353"/>
                  </a:lnTo>
                  <a:lnTo>
                    <a:pt x="1387" y="2322"/>
                  </a:lnTo>
                  <a:lnTo>
                    <a:pt x="1391" y="2326"/>
                  </a:lnTo>
                  <a:lnTo>
                    <a:pt x="1396" y="2326"/>
                  </a:lnTo>
                  <a:lnTo>
                    <a:pt x="1400" y="2328"/>
                  </a:lnTo>
                  <a:lnTo>
                    <a:pt x="1406" y="2330"/>
                  </a:lnTo>
                  <a:lnTo>
                    <a:pt x="1408" y="2341"/>
                  </a:lnTo>
                  <a:lnTo>
                    <a:pt x="1420" y="2343"/>
                  </a:lnTo>
                  <a:lnTo>
                    <a:pt x="1422" y="2341"/>
                  </a:lnTo>
                  <a:lnTo>
                    <a:pt x="1426" y="2349"/>
                  </a:lnTo>
                  <a:lnTo>
                    <a:pt x="1429" y="2349"/>
                  </a:lnTo>
                  <a:lnTo>
                    <a:pt x="1433" y="2353"/>
                  </a:lnTo>
                  <a:lnTo>
                    <a:pt x="1437" y="2351"/>
                  </a:lnTo>
                  <a:lnTo>
                    <a:pt x="1441" y="2361"/>
                  </a:lnTo>
                  <a:lnTo>
                    <a:pt x="1451" y="2367"/>
                  </a:lnTo>
                  <a:lnTo>
                    <a:pt x="1451" y="2375"/>
                  </a:lnTo>
                  <a:lnTo>
                    <a:pt x="1445" y="2383"/>
                  </a:lnTo>
                  <a:lnTo>
                    <a:pt x="1449" y="2385"/>
                  </a:lnTo>
                  <a:lnTo>
                    <a:pt x="1453" y="2379"/>
                  </a:lnTo>
                  <a:lnTo>
                    <a:pt x="1459" y="2371"/>
                  </a:lnTo>
                  <a:lnTo>
                    <a:pt x="1463" y="2371"/>
                  </a:lnTo>
                  <a:lnTo>
                    <a:pt x="1466" y="2381"/>
                  </a:lnTo>
                  <a:lnTo>
                    <a:pt x="1468" y="2379"/>
                  </a:lnTo>
                  <a:lnTo>
                    <a:pt x="1468" y="2373"/>
                  </a:lnTo>
                  <a:lnTo>
                    <a:pt x="1468" y="2369"/>
                  </a:lnTo>
                  <a:lnTo>
                    <a:pt x="1472" y="2369"/>
                  </a:lnTo>
                  <a:lnTo>
                    <a:pt x="1476" y="2371"/>
                  </a:lnTo>
                  <a:lnTo>
                    <a:pt x="1480" y="2365"/>
                  </a:lnTo>
                  <a:lnTo>
                    <a:pt x="1476" y="2361"/>
                  </a:lnTo>
                  <a:lnTo>
                    <a:pt x="1480" y="2359"/>
                  </a:lnTo>
                  <a:lnTo>
                    <a:pt x="1480" y="2355"/>
                  </a:lnTo>
                  <a:lnTo>
                    <a:pt x="1468" y="2355"/>
                  </a:lnTo>
                  <a:lnTo>
                    <a:pt x="1468" y="2351"/>
                  </a:lnTo>
                  <a:lnTo>
                    <a:pt x="1464" y="2351"/>
                  </a:lnTo>
                  <a:lnTo>
                    <a:pt x="1464" y="2347"/>
                  </a:lnTo>
                  <a:lnTo>
                    <a:pt x="1459" y="2345"/>
                  </a:lnTo>
                  <a:lnTo>
                    <a:pt x="1453" y="2345"/>
                  </a:lnTo>
                  <a:lnTo>
                    <a:pt x="1453" y="2341"/>
                  </a:lnTo>
                  <a:lnTo>
                    <a:pt x="1447" y="2336"/>
                  </a:lnTo>
                  <a:lnTo>
                    <a:pt x="1439" y="2334"/>
                  </a:lnTo>
                  <a:lnTo>
                    <a:pt x="1435" y="2336"/>
                  </a:lnTo>
                  <a:lnTo>
                    <a:pt x="1435" y="2330"/>
                  </a:lnTo>
                  <a:lnTo>
                    <a:pt x="1429" y="2320"/>
                  </a:lnTo>
                  <a:lnTo>
                    <a:pt x="1428" y="2314"/>
                  </a:lnTo>
                  <a:lnTo>
                    <a:pt x="1426" y="2312"/>
                  </a:lnTo>
                  <a:lnTo>
                    <a:pt x="1428" y="2308"/>
                  </a:lnTo>
                  <a:lnTo>
                    <a:pt x="1433" y="2306"/>
                  </a:lnTo>
                  <a:lnTo>
                    <a:pt x="1443" y="2300"/>
                  </a:lnTo>
                  <a:lnTo>
                    <a:pt x="1447" y="2288"/>
                  </a:lnTo>
                  <a:lnTo>
                    <a:pt x="1453" y="2287"/>
                  </a:lnTo>
                  <a:lnTo>
                    <a:pt x="1468" y="2273"/>
                  </a:lnTo>
                  <a:lnTo>
                    <a:pt x="1464" y="2271"/>
                  </a:lnTo>
                  <a:lnTo>
                    <a:pt x="1463" y="2265"/>
                  </a:lnTo>
                  <a:lnTo>
                    <a:pt x="1466" y="2257"/>
                  </a:lnTo>
                  <a:lnTo>
                    <a:pt x="1463" y="2253"/>
                  </a:lnTo>
                  <a:lnTo>
                    <a:pt x="1466" y="2247"/>
                  </a:lnTo>
                  <a:lnTo>
                    <a:pt x="1463" y="2245"/>
                  </a:lnTo>
                  <a:lnTo>
                    <a:pt x="1451" y="2257"/>
                  </a:lnTo>
                  <a:lnTo>
                    <a:pt x="1437" y="2255"/>
                  </a:lnTo>
                  <a:lnTo>
                    <a:pt x="1433" y="2259"/>
                  </a:lnTo>
                  <a:lnTo>
                    <a:pt x="1428" y="2275"/>
                  </a:lnTo>
                  <a:lnTo>
                    <a:pt x="1420" y="2279"/>
                  </a:lnTo>
                  <a:lnTo>
                    <a:pt x="1414" y="2273"/>
                  </a:lnTo>
                  <a:lnTo>
                    <a:pt x="1408" y="2271"/>
                  </a:lnTo>
                  <a:lnTo>
                    <a:pt x="1404" y="2267"/>
                  </a:lnTo>
                  <a:lnTo>
                    <a:pt x="1412" y="2257"/>
                  </a:lnTo>
                  <a:lnTo>
                    <a:pt x="1414" y="2259"/>
                  </a:lnTo>
                  <a:lnTo>
                    <a:pt x="1418" y="2259"/>
                  </a:lnTo>
                  <a:lnTo>
                    <a:pt x="1420" y="2253"/>
                  </a:lnTo>
                  <a:lnTo>
                    <a:pt x="1416" y="2251"/>
                  </a:lnTo>
                  <a:lnTo>
                    <a:pt x="1410" y="2251"/>
                  </a:lnTo>
                  <a:lnTo>
                    <a:pt x="1406" y="2249"/>
                  </a:lnTo>
                  <a:lnTo>
                    <a:pt x="1404" y="2245"/>
                  </a:lnTo>
                  <a:lnTo>
                    <a:pt x="1400" y="2245"/>
                  </a:lnTo>
                  <a:lnTo>
                    <a:pt x="1393" y="2257"/>
                  </a:lnTo>
                  <a:lnTo>
                    <a:pt x="1377" y="2259"/>
                  </a:lnTo>
                  <a:lnTo>
                    <a:pt x="1365" y="2257"/>
                  </a:lnTo>
                  <a:lnTo>
                    <a:pt x="1358" y="2255"/>
                  </a:lnTo>
                  <a:lnTo>
                    <a:pt x="1352" y="2251"/>
                  </a:lnTo>
                  <a:lnTo>
                    <a:pt x="1352" y="2241"/>
                  </a:lnTo>
                  <a:lnTo>
                    <a:pt x="1359" y="2230"/>
                  </a:lnTo>
                  <a:lnTo>
                    <a:pt x="1369" y="2218"/>
                  </a:lnTo>
                  <a:lnTo>
                    <a:pt x="1385" y="2222"/>
                  </a:lnTo>
                  <a:lnTo>
                    <a:pt x="1391" y="2234"/>
                  </a:lnTo>
                  <a:lnTo>
                    <a:pt x="1398" y="2232"/>
                  </a:lnTo>
                  <a:lnTo>
                    <a:pt x="1412" y="2239"/>
                  </a:lnTo>
                  <a:lnTo>
                    <a:pt x="1433" y="2243"/>
                  </a:lnTo>
                  <a:lnTo>
                    <a:pt x="1441" y="2239"/>
                  </a:lnTo>
                  <a:lnTo>
                    <a:pt x="1451" y="2228"/>
                  </a:lnTo>
                  <a:lnTo>
                    <a:pt x="1453" y="2222"/>
                  </a:lnTo>
                  <a:lnTo>
                    <a:pt x="1455" y="2222"/>
                  </a:lnTo>
                  <a:lnTo>
                    <a:pt x="1457" y="2228"/>
                  </a:lnTo>
                  <a:lnTo>
                    <a:pt x="1478" y="2218"/>
                  </a:lnTo>
                  <a:lnTo>
                    <a:pt x="1492" y="2218"/>
                  </a:lnTo>
                  <a:lnTo>
                    <a:pt x="1494" y="2218"/>
                  </a:lnTo>
                  <a:lnTo>
                    <a:pt x="1492" y="2212"/>
                  </a:lnTo>
                  <a:lnTo>
                    <a:pt x="1494" y="2212"/>
                  </a:lnTo>
                  <a:lnTo>
                    <a:pt x="1501" y="2218"/>
                  </a:lnTo>
                  <a:lnTo>
                    <a:pt x="1501" y="2220"/>
                  </a:lnTo>
                  <a:lnTo>
                    <a:pt x="1511" y="2222"/>
                  </a:lnTo>
                  <a:lnTo>
                    <a:pt x="1519" y="2218"/>
                  </a:lnTo>
                  <a:lnTo>
                    <a:pt x="1523" y="2216"/>
                  </a:lnTo>
                  <a:lnTo>
                    <a:pt x="1525" y="2222"/>
                  </a:lnTo>
                  <a:lnTo>
                    <a:pt x="1529" y="2224"/>
                  </a:lnTo>
                  <a:lnTo>
                    <a:pt x="1536" y="2222"/>
                  </a:lnTo>
                  <a:lnTo>
                    <a:pt x="1538" y="2218"/>
                  </a:lnTo>
                  <a:lnTo>
                    <a:pt x="1554" y="2218"/>
                  </a:lnTo>
                  <a:lnTo>
                    <a:pt x="1560" y="2226"/>
                  </a:lnTo>
                  <a:lnTo>
                    <a:pt x="1562" y="2226"/>
                  </a:lnTo>
                  <a:lnTo>
                    <a:pt x="1564" y="2214"/>
                  </a:lnTo>
                  <a:lnTo>
                    <a:pt x="1568" y="2192"/>
                  </a:lnTo>
                  <a:lnTo>
                    <a:pt x="1571" y="2182"/>
                  </a:lnTo>
                  <a:lnTo>
                    <a:pt x="1571" y="2179"/>
                  </a:lnTo>
                  <a:lnTo>
                    <a:pt x="1575" y="2173"/>
                  </a:lnTo>
                  <a:lnTo>
                    <a:pt x="1581" y="2167"/>
                  </a:lnTo>
                  <a:lnTo>
                    <a:pt x="1577" y="2173"/>
                  </a:lnTo>
                  <a:lnTo>
                    <a:pt x="1583" y="2186"/>
                  </a:lnTo>
                  <a:lnTo>
                    <a:pt x="1583" y="2196"/>
                  </a:lnTo>
                  <a:lnTo>
                    <a:pt x="1581" y="2202"/>
                  </a:lnTo>
                  <a:lnTo>
                    <a:pt x="1583" y="2212"/>
                  </a:lnTo>
                  <a:lnTo>
                    <a:pt x="1595" y="2228"/>
                  </a:lnTo>
                  <a:lnTo>
                    <a:pt x="1595" y="2232"/>
                  </a:lnTo>
                  <a:lnTo>
                    <a:pt x="1575" y="2234"/>
                  </a:lnTo>
                  <a:lnTo>
                    <a:pt x="1573" y="2235"/>
                  </a:lnTo>
                  <a:lnTo>
                    <a:pt x="1575" y="2237"/>
                  </a:lnTo>
                  <a:lnTo>
                    <a:pt x="1593" y="2235"/>
                  </a:lnTo>
                  <a:lnTo>
                    <a:pt x="1614" y="2230"/>
                  </a:lnTo>
                  <a:lnTo>
                    <a:pt x="1614" y="2226"/>
                  </a:lnTo>
                  <a:lnTo>
                    <a:pt x="1620" y="2226"/>
                  </a:lnTo>
                  <a:lnTo>
                    <a:pt x="1620" y="2222"/>
                  </a:lnTo>
                  <a:lnTo>
                    <a:pt x="1624" y="2222"/>
                  </a:lnTo>
                  <a:lnTo>
                    <a:pt x="1626" y="2220"/>
                  </a:lnTo>
                  <a:lnTo>
                    <a:pt x="1624" y="2224"/>
                  </a:lnTo>
                  <a:lnTo>
                    <a:pt x="1620" y="2226"/>
                  </a:lnTo>
                  <a:lnTo>
                    <a:pt x="1620" y="2230"/>
                  </a:lnTo>
                  <a:lnTo>
                    <a:pt x="1632" y="2224"/>
                  </a:lnTo>
                  <a:lnTo>
                    <a:pt x="1632" y="2222"/>
                  </a:lnTo>
                  <a:lnTo>
                    <a:pt x="1638" y="2222"/>
                  </a:lnTo>
                  <a:lnTo>
                    <a:pt x="1639" y="2218"/>
                  </a:lnTo>
                  <a:lnTo>
                    <a:pt x="1647" y="2214"/>
                  </a:lnTo>
                  <a:lnTo>
                    <a:pt x="1651" y="2208"/>
                  </a:lnTo>
                  <a:lnTo>
                    <a:pt x="1649" y="2198"/>
                  </a:lnTo>
                  <a:lnTo>
                    <a:pt x="1651" y="2194"/>
                  </a:lnTo>
                  <a:lnTo>
                    <a:pt x="1657" y="2202"/>
                  </a:lnTo>
                  <a:lnTo>
                    <a:pt x="1657" y="2206"/>
                  </a:lnTo>
                  <a:lnTo>
                    <a:pt x="1659" y="2208"/>
                  </a:lnTo>
                  <a:lnTo>
                    <a:pt x="1663" y="2200"/>
                  </a:lnTo>
                  <a:lnTo>
                    <a:pt x="1665" y="2196"/>
                  </a:lnTo>
                  <a:lnTo>
                    <a:pt x="1667" y="2204"/>
                  </a:lnTo>
                  <a:lnTo>
                    <a:pt x="1671" y="2206"/>
                  </a:lnTo>
                  <a:lnTo>
                    <a:pt x="1669" y="2210"/>
                  </a:lnTo>
                  <a:lnTo>
                    <a:pt x="1667" y="2212"/>
                  </a:lnTo>
                  <a:lnTo>
                    <a:pt x="1657" y="2216"/>
                  </a:lnTo>
                  <a:lnTo>
                    <a:pt x="1653" y="2216"/>
                  </a:lnTo>
                  <a:lnTo>
                    <a:pt x="1651" y="2218"/>
                  </a:lnTo>
                  <a:lnTo>
                    <a:pt x="1653" y="2220"/>
                  </a:lnTo>
                  <a:lnTo>
                    <a:pt x="1661" y="2218"/>
                  </a:lnTo>
                  <a:lnTo>
                    <a:pt x="1686" y="2212"/>
                  </a:lnTo>
                  <a:lnTo>
                    <a:pt x="1708" y="2212"/>
                  </a:lnTo>
                  <a:lnTo>
                    <a:pt x="1708" y="2208"/>
                  </a:lnTo>
                  <a:lnTo>
                    <a:pt x="1713" y="2208"/>
                  </a:lnTo>
                  <a:lnTo>
                    <a:pt x="1713" y="2204"/>
                  </a:lnTo>
                  <a:lnTo>
                    <a:pt x="1717" y="2202"/>
                  </a:lnTo>
                  <a:lnTo>
                    <a:pt x="1719" y="2208"/>
                  </a:lnTo>
                  <a:lnTo>
                    <a:pt x="1723" y="2206"/>
                  </a:lnTo>
                  <a:lnTo>
                    <a:pt x="1727" y="2204"/>
                  </a:lnTo>
                  <a:lnTo>
                    <a:pt x="1733" y="2206"/>
                  </a:lnTo>
                  <a:lnTo>
                    <a:pt x="1737" y="2204"/>
                  </a:lnTo>
                  <a:lnTo>
                    <a:pt x="1746" y="2210"/>
                  </a:lnTo>
                  <a:lnTo>
                    <a:pt x="1748" y="2214"/>
                  </a:lnTo>
                  <a:lnTo>
                    <a:pt x="1745" y="2216"/>
                  </a:lnTo>
                  <a:lnTo>
                    <a:pt x="1739" y="2212"/>
                  </a:lnTo>
                  <a:lnTo>
                    <a:pt x="1731" y="2212"/>
                  </a:lnTo>
                  <a:lnTo>
                    <a:pt x="1727" y="2212"/>
                  </a:lnTo>
                  <a:lnTo>
                    <a:pt x="1723" y="2212"/>
                  </a:lnTo>
                  <a:lnTo>
                    <a:pt x="1723" y="2218"/>
                  </a:lnTo>
                  <a:lnTo>
                    <a:pt x="1758" y="2230"/>
                  </a:lnTo>
                  <a:lnTo>
                    <a:pt x="1760" y="2230"/>
                  </a:lnTo>
                  <a:lnTo>
                    <a:pt x="1783" y="2247"/>
                  </a:lnTo>
                  <a:lnTo>
                    <a:pt x="1783" y="2239"/>
                  </a:lnTo>
                  <a:lnTo>
                    <a:pt x="1783" y="2235"/>
                  </a:lnTo>
                  <a:lnTo>
                    <a:pt x="1781" y="2235"/>
                  </a:lnTo>
                  <a:lnTo>
                    <a:pt x="1780" y="2234"/>
                  </a:lnTo>
                  <a:lnTo>
                    <a:pt x="1774" y="2235"/>
                  </a:lnTo>
                  <a:lnTo>
                    <a:pt x="1772" y="2234"/>
                  </a:lnTo>
                  <a:lnTo>
                    <a:pt x="1780" y="2226"/>
                  </a:lnTo>
                  <a:lnTo>
                    <a:pt x="1783" y="2228"/>
                  </a:lnTo>
                  <a:lnTo>
                    <a:pt x="1785" y="2234"/>
                  </a:lnTo>
                  <a:lnTo>
                    <a:pt x="1789" y="2234"/>
                  </a:lnTo>
                  <a:lnTo>
                    <a:pt x="1787" y="2239"/>
                  </a:lnTo>
                  <a:lnTo>
                    <a:pt x="1787" y="2243"/>
                  </a:lnTo>
                  <a:lnTo>
                    <a:pt x="1799" y="2247"/>
                  </a:lnTo>
                  <a:lnTo>
                    <a:pt x="1801" y="2245"/>
                  </a:lnTo>
                  <a:lnTo>
                    <a:pt x="1805" y="2247"/>
                  </a:lnTo>
                  <a:lnTo>
                    <a:pt x="1807" y="2257"/>
                  </a:lnTo>
                  <a:lnTo>
                    <a:pt x="1805" y="2257"/>
                  </a:lnTo>
                  <a:lnTo>
                    <a:pt x="1791" y="2247"/>
                  </a:lnTo>
                  <a:lnTo>
                    <a:pt x="1789" y="2247"/>
                  </a:lnTo>
                  <a:lnTo>
                    <a:pt x="1789" y="2251"/>
                  </a:lnTo>
                  <a:lnTo>
                    <a:pt x="1805" y="2261"/>
                  </a:lnTo>
                  <a:lnTo>
                    <a:pt x="1805" y="2263"/>
                  </a:lnTo>
                  <a:lnTo>
                    <a:pt x="1815" y="2269"/>
                  </a:lnTo>
                  <a:lnTo>
                    <a:pt x="1816" y="2239"/>
                  </a:lnTo>
                  <a:lnTo>
                    <a:pt x="1816" y="2198"/>
                  </a:lnTo>
                  <a:lnTo>
                    <a:pt x="1815" y="2179"/>
                  </a:lnTo>
                  <a:lnTo>
                    <a:pt x="1811" y="2173"/>
                  </a:lnTo>
                  <a:lnTo>
                    <a:pt x="1809" y="2173"/>
                  </a:lnTo>
                  <a:lnTo>
                    <a:pt x="1807" y="2167"/>
                  </a:lnTo>
                  <a:lnTo>
                    <a:pt x="1801" y="2169"/>
                  </a:lnTo>
                  <a:lnTo>
                    <a:pt x="1805" y="2147"/>
                  </a:lnTo>
                  <a:lnTo>
                    <a:pt x="1756" y="2147"/>
                  </a:lnTo>
                  <a:lnTo>
                    <a:pt x="1743" y="2147"/>
                  </a:lnTo>
                  <a:lnTo>
                    <a:pt x="1725" y="2147"/>
                  </a:lnTo>
                  <a:lnTo>
                    <a:pt x="1696" y="2147"/>
                  </a:lnTo>
                  <a:lnTo>
                    <a:pt x="1696" y="2126"/>
                  </a:lnTo>
                  <a:lnTo>
                    <a:pt x="1690" y="2124"/>
                  </a:lnTo>
                  <a:lnTo>
                    <a:pt x="1690" y="2116"/>
                  </a:lnTo>
                  <a:lnTo>
                    <a:pt x="1628" y="2118"/>
                  </a:lnTo>
                  <a:lnTo>
                    <a:pt x="1624" y="2118"/>
                  </a:lnTo>
                  <a:lnTo>
                    <a:pt x="1618" y="2122"/>
                  </a:lnTo>
                  <a:lnTo>
                    <a:pt x="1610" y="2120"/>
                  </a:lnTo>
                  <a:lnTo>
                    <a:pt x="1604" y="2112"/>
                  </a:lnTo>
                  <a:lnTo>
                    <a:pt x="1601" y="2114"/>
                  </a:lnTo>
                  <a:lnTo>
                    <a:pt x="1583" y="2131"/>
                  </a:lnTo>
                  <a:lnTo>
                    <a:pt x="1579" y="2128"/>
                  </a:lnTo>
                  <a:lnTo>
                    <a:pt x="1581" y="2122"/>
                  </a:lnTo>
                  <a:lnTo>
                    <a:pt x="1579" y="2118"/>
                  </a:lnTo>
                  <a:lnTo>
                    <a:pt x="1579" y="2110"/>
                  </a:lnTo>
                  <a:lnTo>
                    <a:pt x="1585" y="2108"/>
                  </a:lnTo>
                  <a:lnTo>
                    <a:pt x="1585" y="2088"/>
                  </a:lnTo>
                  <a:lnTo>
                    <a:pt x="1577" y="2084"/>
                  </a:lnTo>
                  <a:lnTo>
                    <a:pt x="1568" y="2078"/>
                  </a:lnTo>
                  <a:lnTo>
                    <a:pt x="1568" y="2065"/>
                  </a:lnTo>
                  <a:lnTo>
                    <a:pt x="1534" y="2067"/>
                  </a:lnTo>
                  <a:lnTo>
                    <a:pt x="1533" y="2043"/>
                  </a:lnTo>
                  <a:lnTo>
                    <a:pt x="1536" y="2008"/>
                  </a:lnTo>
                  <a:lnTo>
                    <a:pt x="1538" y="1998"/>
                  </a:lnTo>
                  <a:lnTo>
                    <a:pt x="1538" y="1963"/>
                  </a:lnTo>
                  <a:lnTo>
                    <a:pt x="1542" y="1923"/>
                  </a:lnTo>
                  <a:lnTo>
                    <a:pt x="1544" y="1916"/>
                  </a:lnTo>
                  <a:lnTo>
                    <a:pt x="1546" y="1882"/>
                  </a:lnTo>
                  <a:lnTo>
                    <a:pt x="1550" y="1853"/>
                  </a:lnTo>
                  <a:lnTo>
                    <a:pt x="1552" y="1829"/>
                  </a:lnTo>
                  <a:lnTo>
                    <a:pt x="1544" y="1837"/>
                  </a:lnTo>
                  <a:lnTo>
                    <a:pt x="1533" y="1843"/>
                  </a:lnTo>
                  <a:lnTo>
                    <a:pt x="1529" y="1839"/>
                  </a:lnTo>
                  <a:lnTo>
                    <a:pt x="1531" y="1833"/>
                  </a:lnTo>
                  <a:lnTo>
                    <a:pt x="1509" y="1833"/>
                  </a:lnTo>
                  <a:lnTo>
                    <a:pt x="1507" y="1821"/>
                  </a:lnTo>
                  <a:lnTo>
                    <a:pt x="1494" y="1819"/>
                  </a:lnTo>
                  <a:lnTo>
                    <a:pt x="1488" y="1827"/>
                  </a:lnTo>
                  <a:lnTo>
                    <a:pt x="1480" y="1827"/>
                  </a:lnTo>
                  <a:lnTo>
                    <a:pt x="1464" y="1827"/>
                  </a:lnTo>
                  <a:lnTo>
                    <a:pt x="1435" y="1831"/>
                  </a:lnTo>
                  <a:lnTo>
                    <a:pt x="1435" y="1813"/>
                  </a:lnTo>
                  <a:lnTo>
                    <a:pt x="1396" y="1810"/>
                  </a:lnTo>
                  <a:lnTo>
                    <a:pt x="1396" y="1815"/>
                  </a:lnTo>
                  <a:lnTo>
                    <a:pt x="1379" y="1819"/>
                  </a:lnTo>
                  <a:lnTo>
                    <a:pt x="1377" y="1831"/>
                  </a:lnTo>
                  <a:lnTo>
                    <a:pt x="1361" y="1829"/>
                  </a:lnTo>
                  <a:lnTo>
                    <a:pt x="1363" y="1825"/>
                  </a:lnTo>
                  <a:lnTo>
                    <a:pt x="1373" y="1819"/>
                  </a:lnTo>
                  <a:lnTo>
                    <a:pt x="1348" y="1819"/>
                  </a:lnTo>
                  <a:lnTo>
                    <a:pt x="1348" y="1800"/>
                  </a:lnTo>
                  <a:lnTo>
                    <a:pt x="1330" y="1800"/>
                  </a:lnTo>
                  <a:lnTo>
                    <a:pt x="1330" y="1843"/>
                  </a:lnTo>
                  <a:lnTo>
                    <a:pt x="1319" y="1843"/>
                  </a:lnTo>
                  <a:lnTo>
                    <a:pt x="1319" y="1853"/>
                  </a:lnTo>
                  <a:lnTo>
                    <a:pt x="1278" y="1853"/>
                  </a:lnTo>
                  <a:lnTo>
                    <a:pt x="1282" y="1845"/>
                  </a:lnTo>
                  <a:lnTo>
                    <a:pt x="1276" y="1833"/>
                  </a:lnTo>
                  <a:lnTo>
                    <a:pt x="1278" y="1831"/>
                  </a:lnTo>
                  <a:lnTo>
                    <a:pt x="1286" y="1837"/>
                  </a:lnTo>
                  <a:lnTo>
                    <a:pt x="1291" y="1833"/>
                  </a:lnTo>
                  <a:lnTo>
                    <a:pt x="1286" y="1825"/>
                  </a:lnTo>
                  <a:lnTo>
                    <a:pt x="1291" y="1819"/>
                  </a:lnTo>
                  <a:lnTo>
                    <a:pt x="1291" y="1796"/>
                  </a:lnTo>
                  <a:lnTo>
                    <a:pt x="1299" y="1800"/>
                  </a:lnTo>
                  <a:lnTo>
                    <a:pt x="1301" y="1786"/>
                  </a:lnTo>
                  <a:lnTo>
                    <a:pt x="1284" y="1784"/>
                  </a:lnTo>
                  <a:lnTo>
                    <a:pt x="1288" y="1759"/>
                  </a:lnTo>
                  <a:lnTo>
                    <a:pt x="1297" y="1759"/>
                  </a:lnTo>
                  <a:lnTo>
                    <a:pt x="1295" y="1743"/>
                  </a:lnTo>
                  <a:lnTo>
                    <a:pt x="1291" y="1743"/>
                  </a:lnTo>
                  <a:lnTo>
                    <a:pt x="1288" y="1715"/>
                  </a:lnTo>
                  <a:lnTo>
                    <a:pt x="1282" y="1711"/>
                  </a:lnTo>
                  <a:lnTo>
                    <a:pt x="1288" y="1698"/>
                  </a:lnTo>
                  <a:lnTo>
                    <a:pt x="1280" y="1698"/>
                  </a:lnTo>
                  <a:lnTo>
                    <a:pt x="1282" y="1678"/>
                  </a:lnTo>
                  <a:lnTo>
                    <a:pt x="1293" y="1676"/>
                  </a:lnTo>
                  <a:lnTo>
                    <a:pt x="1293" y="1664"/>
                  </a:lnTo>
                  <a:lnTo>
                    <a:pt x="1293" y="1641"/>
                  </a:lnTo>
                  <a:lnTo>
                    <a:pt x="1293" y="1629"/>
                  </a:lnTo>
                  <a:lnTo>
                    <a:pt x="1291" y="1600"/>
                  </a:lnTo>
                  <a:lnTo>
                    <a:pt x="1293" y="1578"/>
                  </a:lnTo>
                  <a:lnTo>
                    <a:pt x="1295" y="1578"/>
                  </a:lnTo>
                  <a:lnTo>
                    <a:pt x="1309" y="1578"/>
                  </a:lnTo>
                  <a:lnTo>
                    <a:pt x="1307" y="1568"/>
                  </a:lnTo>
                  <a:lnTo>
                    <a:pt x="1358" y="1562"/>
                  </a:lnTo>
                  <a:lnTo>
                    <a:pt x="1365" y="1564"/>
                  </a:lnTo>
                  <a:lnTo>
                    <a:pt x="1394" y="1562"/>
                  </a:lnTo>
                  <a:lnTo>
                    <a:pt x="1418" y="1562"/>
                  </a:lnTo>
                  <a:lnTo>
                    <a:pt x="1424" y="1552"/>
                  </a:lnTo>
                  <a:lnTo>
                    <a:pt x="1431" y="1543"/>
                  </a:lnTo>
                  <a:lnTo>
                    <a:pt x="1422" y="1539"/>
                  </a:lnTo>
                  <a:lnTo>
                    <a:pt x="1424" y="1533"/>
                  </a:lnTo>
                  <a:lnTo>
                    <a:pt x="1429" y="1535"/>
                  </a:lnTo>
                  <a:lnTo>
                    <a:pt x="1433" y="1533"/>
                  </a:lnTo>
                  <a:lnTo>
                    <a:pt x="1429" y="1523"/>
                  </a:lnTo>
                  <a:lnTo>
                    <a:pt x="1431" y="1521"/>
                  </a:lnTo>
                  <a:lnTo>
                    <a:pt x="1437" y="1517"/>
                  </a:lnTo>
                  <a:lnTo>
                    <a:pt x="1433" y="1511"/>
                  </a:lnTo>
                  <a:lnTo>
                    <a:pt x="1435" y="1507"/>
                  </a:lnTo>
                  <a:lnTo>
                    <a:pt x="1437" y="1503"/>
                  </a:lnTo>
                  <a:lnTo>
                    <a:pt x="1433" y="1499"/>
                  </a:lnTo>
                  <a:lnTo>
                    <a:pt x="1435" y="1496"/>
                  </a:lnTo>
                  <a:lnTo>
                    <a:pt x="1441" y="1501"/>
                  </a:lnTo>
                  <a:lnTo>
                    <a:pt x="1441" y="1507"/>
                  </a:lnTo>
                  <a:lnTo>
                    <a:pt x="1443" y="1509"/>
                  </a:lnTo>
                  <a:lnTo>
                    <a:pt x="1447" y="1503"/>
                  </a:lnTo>
                  <a:lnTo>
                    <a:pt x="1443" y="1503"/>
                  </a:lnTo>
                  <a:lnTo>
                    <a:pt x="1449" y="1505"/>
                  </a:lnTo>
                  <a:lnTo>
                    <a:pt x="1498" y="1503"/>
                  </a:lnTo>
                  <a:lnTo>
                    <a:pt x="1501" y="1503"/>
                  </a:lnTo>
                  <a:lnTo>
                    <a:pt x="1529" y="1505"/>
                  </a:lnTo>
                  <a:lnTo>
                    <a:pt x="1536" y="1503"/>
                  </a:lnTo>
                  <a:lnTo>
                    <a:pt x="1536" y="1476"/>
                  </a:lnTo>
                  <a:lnTo>
                    <a:pt x="1568" y="1476"/>
                  </a:lnTo>
                  <a:lnTo>
                    <a:pt x="1566" y="1464"/>
                  </a:lnTo>
                  <a:lnTo>
                    <a:pt x="1591" y="1456"/>
                  </a:lnTo>
                  <a:lnTo>
                    <a:pt x="1604" y="1450"/>
                  </a:lnTo>
                  <a:lnTo>
                    <a:pt x="1608" y="1431"/>
                  </a:lnTo>
                  <a:lnTo>
                    <a:pt x="1614" y="1429"/>
                  </a:lnTo>
                  <a:lnTo>
                    <a:pt x="1622" y="1437"/>
                  </a:lnTo>
                  <a:lnTo>
                    <a:pt x="1643" y="1429"/>
                  </a:lnTo>
                  <a:lnTo>
                    <a:pt x="1634" y="1415"/>
                  </a:lnTo>
                  <a:lnTo>
                    <a:pt x="1643" y="1401"/>
                  </a:lnTo>
                  <a:lnTo>
                    <a:pt x="1661" y="1397"/>
                  </a:lnTo>
                  <a:lnTo>
                    <a:pt x="1686" y="1368"/>
                  </a:lnTo>
                  <a:lnTo>
                    <a:pt x="1686" y="1354"/>
                  </a:lnTo>
                  <a:lnTo>
                    <a:pt x="1671" y="1340"/>
                  </a:lnTo>
                  <a:lnTo>
                    <a:pt x="1692" y="1329"/>
                  </a:lnTo>
                  <a:lnTo>
                    <a:pt x="1690" y="1317"/>
                  </a:lnTo>
                  <a:lnTo>
                    <a:pt x="1690" y="1309"/>
                  </a:lnTo>
                  <a:lnTo>
                    <a:pt x="1667" y="1307"/>
                  </a:lnTo>
                  <a:lnTo>
                    <a:pt x="1665" y="1305"/>
                  </a:lnTo>
                  <a:lnTo>
                    <a:pt x="1665" y="1297"/>
                  </a:lnTo>
                  <a:lnTo>
                    <a:pt x="1665" y="1270"/>
                  </a:lnTo>
                  <a:lnTo>
                    <a:pt x="1676" y="1264"/>
                  </a:lnTo>
                  <a:lnTo>
                    <a:pt x="1674" y="1268"/>
                  </a:lnTo>
                </a:path>
              </a:pathLst>
            </a:cu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58" name="Shape 8280"/>
            <p:cNvSpPr>
              <a:spLocks/>
            </p:cNvSpPr>
            <p:nvPr/>
          </p:nvSpPr>
          <p:spPr bwMode="auto">
            <a:xfrm>
              <a:off x="6792914" y="3195639"/>
              <a:ext cx="1476375" cy="1038225"/>
            </a:xfrm>
            <a:custGeom>
              <a:avLst/>
              <a:gdLst>
                <a:gd name="T0" fmla="*/ 2147483647 w 930"/>
                <a:gd name="T1" fmla="*/ 2147483647 h 654"/>
                <a:gd name="T2" fmla="*/ 2147483647 w 930"/>
                <a:gd name="T3" fmla="*/ 2147483647 h 654"/>
                <a:gd name="T4" fmla="*/ 2147483647 w 930"/>
                <a:gd name="T5" fmla="*/ 2147483647 h 654"/>
                <a:gd name="T6" fmla="*/ 2147483647 w 930"/>
                <a:gd name="T7" fmla="*/ 2147483647 h 654"/>
                <a:gd name="T8" fmla="*/ 2147483647 w 930"/>
                <a:gd name="T9" fmla="*/ 2147483647 h 654"/>
                <a:gd name="T10" fmla="*/ 2147483647 w 930"/>
                <a:gd name="T11" fmla="*/ 2147483647 h 654"/>
                <a:gd name="T12" fmla="*/ 2147483647 w 930"/>
                <a:gd name="T13" fmla="*/ 2147483647 h 654"/>
                <a:gd name="T14" fmla="*/ 2147483647 w 930"/>
                <a:gd name="T15" fmla="*/ 2147483647 h 654"/>
                <a:gd name="T16" fmla="*/ 2147483647 w 930"/>
                <a:gd name="T17" fmla="*/ 2147483647 h 654"/>
                <a:gd name="T18" fmla="*/ 2147483647 w 930"/>
                <a:gd name="T19" fmla="*/ 2147483647 h 654"/>
                <a:gd name="T20" fmla="*/ 2147483647 w 930"/>
                <a:gd name="T21" fmla="*/ 2147483647 h 654"/>
                <a:gd name="T22" fmla="*/ 2147483647 w 930"/>
                <a:gd name="T23" fmla="*/ 2147483647 h 654"/>
                <a:gd name="T24" fmla="*/ 2147483647 w 930"/>
                <a:gd name="T25" fmla="*/ 2147483647 h 654"/>
                <a:gd name="T26" fmla="*/ 2147483647 w 930"/>
                <a:gd name="T27" fmla="*/ 2147483647 h 654"/>
                <a:gd name="T28" fmla="*/ 2147483647 w 930"/>
                <a:gd name="T29" fmla="*/ 2147483647 h 654"/>
                <a:gd name="T30" fmla="*/ 2147483647 w 930"/>
                <a:gd name="T31" fmla="*/ 2147483647 h 654"/>
                <a:gd name="T32" fmla="*/ 2147483647 w 930"/>
                <a:gd name="T33" fmla="*/ 2147483647 h 654"/>
                <a:gd name="T34" fmla="*/ 2147483647 w 930"/>
                <a:gd name="T35" fmla="*/ 2147483647 h 654"/>
                <a:gd name="T36" fmla="*/ 2147483647 w 930"/>
                <a:gd name="T37" fmla="*/ 2147483647 h 654"/>
                <a:gd name="T38" fmla="*/ 2147483647 w 930"/>
                <a:gd name="T39" fmla="*/ 2147483647 h 654"/>
                <a:gd name="T40" fmla="*/ 2147483647 w 930"/>
                <a:gd name="T41" fmla="*/ 2147483647 h 654"/>
                <a:gd name="T42" fmla="*/ 2147483647 w 930"/>
                <a:gd name="T43" fmla="*/ 2147483647 h 654"/>
                <a:gd name="T44" fmla="*/ 2147483647 w 930"/>
                <a:gd name="T45" fmla="*/ 2147483647 h 654"/>
                <a:gd name="T46" fmla="*/ 2147483647 w 930"/>
                <a:gd name="T47" fmla="*/ 2147483647 h 654"/>
                <a:gd name="T48" fmla="*/ 2147483647 w 930"/>
                <a:gd name="T49" fmla="*/ 2147483647 h 654"/>
                <a:gd name="T50" fmla="*/ 2147483647 w 930"/>
                <a:gd name="T51" fmla="*/ 2147483647 h 654"/>
                <a:gd name="T52" fmla="*/ 2147483647 w 930"/>
                <a:gd name="T53" fmla="*/ 2147483647 h 654"/>
                <a:gd name="T54" fmla="*/ 2147483647 w 930"/>
                <a:gd name="T55" fmla="*/ 2147483647 h 654"/>
                <a:gd name="T56" fmla="*/ 2147483647 w 930"/>
                <a:gd name="T57" fmla="*/ 2147483647 h 654"/>
                <a:gd name="T58" fmla="*/ 2147483647 w 930"/>
                <a:gd name="T59" fmla="*/ 2147483647 h 654"/>
                <a:gd name="T60" fmla="*/ 2147483647 w 930"/>
                <a:gd name="T61" fmla="*/ 2147483647 h 654"/>
                <a:gd name="T62" fmla="*/ 2147483647 w 930"/>
                <a:gd name="T63" fmla="*/ 2147483647 h 654"/>
                <a:gd name="T64" fmla="*/ 2147483647 w 930"/>
                <a:gd name="T65" fmla="*/ 2147483647 h 654"/>
                <a:gd name="T66" fmla="*/ 2147483647 w 930"/>
                <a:gd name="T67" fmla="*/ 2147483647 h 654"/>
                <a:gd name="T68" fmla="*/ 2147483647 w 930"/>
                <a:gd name="T69" fmla="*/ 2147483647 h 654"/>
                <a:gd name="T70" fmla="*/ 2147483647 w 930"/>
                <a:gd name="T71" fmla="*/ 2147483647 h 654"/>
                <a:gd name="T72" fmla="*/ 2147483647 w 930"/>
                <a:gd name="T73" fmla="*/ 2147483647 h 654"/>
                <a:gd name="T74" fmla="*/ 2147483647 w 930"/>
                <a:gd name="T75" fmla="*/ 2147483647 h 654"/>
                <a:gd name="T76" fmla="*/ 2147483647 w 930"/>
                <a:gd name="T77" fmla="*/ 2147483647 h 654"/>
                <a:gd name="T78" fmla="*/ 2147483647 w 930"/>
                <a:gd name="T79" fmla="*/ 2147483647 h 654"/>
                <a:gd name="T80" fmla="*/ 2147483647 w 930"/>
                <a:gd name="T81" fmla="*/ 2147483647 h 654"/>
                <a:gd name="T82" fmla="*/ 2147483647 w 930"/>
                <a:gd name="T83" fmla="*/ 2147483647 h 654"/>
                <a:gd name="T84" fmla="*/ 2147483647 w 930"/>
                <a:gd name="T85" fmla="*/ 2147483647 h 654"/>
                <a:gd name="T86" fmla="*/ 2147483647 w 930"/>
                <a:gd name="T87" fmla="*/ 2147483647 h 654"/>
                <a:gd name="T88" fmla="*/ 2147483647 w 930"/>
                <a:gd name="T89" fmla="*/ 2147483647 h 654"/>
                <a:gd name="T90" fmla="*/ 2147483647 w 930"/>
                <a:gd name="T91" fmla="*/ 2147483647 h 654"/>
                <a:gd name="T92" fmla="*/ 2147483647 w 930"/>
                <a:gd name="T93" fmla="*/ 2147483647 h 654"/>
                <a:gd name="T94" fmla="*/ 2147483647 w 930"/>
                <a:gd name="T95" fmla="*/ 2147483647 h 654"/>
                <a:gd name="T96" fmla="*/ 2147483647 w 930"/>
                <a:gd name="T97" fmla="*/ 2147483647 h 654"/>
                <a:gd name="T98" fmla="*/ 2147483647 w 930"/>
                <a:gd name="T99" fmla="*/ 2147483647 h 654"/>
                <a:gd name="T100" fmla="*/ 2147483647 w 930"/>
                <a:gd name="T101" fmla="*/ 2147483647 h 654"/>
                <a:gd name="T102" fmla="*/ 2147483647 w 930"/>
                <a:gd name="T103" fmla="*/ 2147483647 h 654"/>
                <a:gd name="T104" fmla="*/ 2147483647 w 930"/>
                <a:gd name="T105" fmla="*/ 2147483647 h 654"/>
                <a:gd name="T106" fmla="*/ 2147483647 w 930"/>
                <a:gd name="T107" fmla="*/ 2147483647 h 654"/>
                <a:gd name="T108" fmla="*/ 2147483647 w 930"/>
                <a:gd name="T109" fmla="*/ 2147483647 h 654"/>
                <a:gd name="T110" fmla="*/ 2147483647 w 930"/>
                <a:gd name="T111" fmla="*/ 2147483647 h 654"/>
                <a:gd name="T112" fmla="*/ 2147483647 w 930"/>
                <a:gd name="T113" fmla="*/ 2147483647 h 654"/>
                <a:gd name="T114" fmla="*/ 2147483647 w 930"/>
                <a:gd name="T115" fmla="*/ 2147483647 h 654"/>
                <a:gd name="T116" fmla="*/ 2147483647 w 930"/>
                <a:gd name="T117" fmla="*/ 2147483647 h 6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30"/>
                <a:gd name="T178" fmla="*/ 0 h 654"/>
                <a:gd name="T179" fmla="*/ 930 w 930"/>
                <a:gd name="T180" fmla="*/ 654 h 65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30" h="654">
                  <a:moveTo>
                    <a:pt x="930" y="69"/>
                  </a:moveTo>
                  <a:lnTo>
                    <a:pt x="904" y="65"/>
                  </a:lnTo>
                  <a:lnTo>
                    <a:pt x="898" y="57"/>
                  </a:lnTo>
                  <a:lnTo>
                    <a:pt x="898" y="26"/>
                  </a:lnTo>
                  <a:lnTo>
                    <a:pt x="900" y="22"/>
                  </a:lnTo>
                  <a:lnTo>
                    <a:pt x="896" y="18"/>
                  </a:lnTo>
                  <a:lnTo>
                    <a:pt x="898" y="14"/>
                  </a:lnTo>
                  <a:lnTo>
                    <a:pt x="893" y="10"/>
                  </a:lnTo>
                  <a:lnTo>
                    <a:pt x="879" y="0"/>
                  </a:lnTo>
                  <a:lnTo>
                    <a:pt x="871" y="4"/>
                  </a:lnTo>
                  <a:lnTo>
                    <a:pt x="871" y="6"/>
                  </a:lnTo>
                  <a:lnTo>
                    <a:pt x="875" y="10"/>
                  </a:lnTo>
                  <a:lnTo>
                    <a:pt x="875" y="20"/>
                  </a:lnTo>
                  <a:lnTo>
                    <a:pt x="869" y="18"/>
                  </a:lnTo>
                  <a:lnTo>
                    <a:pt x="867" y="24"/>
                  </a:lnTo>
                  <a:lnTo>
                    <a:pt x="865" y="26"/>
                  </a:lnTo>
                  <a:lnTo>
                    <a:pt x="861" y="26"/>
                  </a:lnTo>
                  <a:lnTo>
                    <a:pt x="863" y="18"/>
                  </a:lnTo>
                  <a:lnTo>
                    <a:pt x="852" y="10"/>
                  </a:lnTo>
                  <a:lnTo>
                    <a:pt x="848" y="12"/>
                  </a:lnTo>
                  <a:lnTo>
                    <a:pt x="844" y="16"/>
                  </a:lnTo>
                  <a:lnTo>
                    <a:pt x="842" y="32"/>
                  </a:lnTo>
                  <a:lnTo>
                    <a:pt x="836" y="36"/>
                  </a:lnTo>
                  <a:lnTo>
                    <a:pt x="836" y="43"/>
                  </a:lnTo>
                  <a:lnTo>
                    <a:pt x="836" y="59"/>
                  </a:lnTo>
                  <a:lnTo>
                    <a:pt x="828" y="61"/>
                  </a:lnTo>
                  <a:lnTo>
                    <a:pt x="825" y="77"/>
                  </a:lnTo>
                  <a:lnTo>
                    <a:pt x="809" y="81"/>
                  </a:lnTo>
                  <a:lnTo>
                    <a:pt x="801" y="79"/>
                  </a:lnTo>
                  <a:lnTo>
                    <a:pt x="799" y="73"/>
                  </a:lnTo>
                  <a:lnTo>
                    <a:pt x="795" y="69"/>
                  </a:lnTo>
                  <a:lnTo>
                    <a:pt x="790" y="65"/>
                  </a:lnTo>
                  <a:lnTo>
                    <a:pt x="780" y="61"/>
                  </a:lnTo>
                  <a:lnTo>
                    <a:pt x="776" y="57"/>
                  </a:lnTo>
                  <a:lnTo>
                    <a:pt x="774" y="41"/>
                  </a:lnTo>
                  <a:lnTo>
                    <a:pt x="760" y="45"/>
                  </a:lnTo>
                  <a:lnTo>
                    <a:pt x="753" y="49"/>
                  </a:lnTo>
                  <a:lnTo>
                    <a:pt x="751" y="55"/>
                  </a:lnTo>
                  <a:lnTo>
                    <a:pt x="741" y="55"/>
                  </a:lnTo>
                  <a:lnTo>
                    <a:pt x="735" y="57"/>
                  </a:lnTo>
                  <a:lnTo>
                    <a:pt x="729" y="51"/>
                  </a:lnTo>
                  <a:lnTo>
                    <a:pt x="714" y="47"/>
                  </a:lnTo>
                  <a:lnTo>
                    <a:pt x="702" y="53"/>
                  </a:lnTo>
                  <a:lnTo>
                    <a:pt x="698" y="53"/>
                  </a:lnTo>
                  <a:lnTo>
                    <a:pt x="679" y="39"/>
                  </a:lnTo>
                  <a:lnTo>
                    <a:pt x="677" y="59"/>
                  </a:lnTo>
                  <a:lnTo>
                    <a:pt x="665" y="61"/>
                  </a:lnTo>
                  <a:lnTo>
                    <a:pt x="651" y="63"/>
                  </a:lnTo>
                  <a:lnTo>
                    <a:pt x="632" y="67"/>
                  </a:lnTo>
                  <a:lnTo>
                    <a:pt x="628" y="69"/>
                  </a:lnTo>
                  <a:lnTo>
                    <a:pt x="618" y="73"/>
                  </a:lnTo>
                  <a:lnTo>
                    <a:pt x="616" y="75"/>
                  </a:lnTo>
                  <a:lnTo>
                    <a:pt x="611" y="71"/>
                  </a:lnTo>
                  <a:lnTo>
                    <a:pt x="597" y="51"/>
                  </a:lnTo>
                  <a:lnTo>
                    <a:pt x="603" y="45"/>
                  </a:lnTo>
                  <a:lnTo>
                    <a:pt x="609" y="41"/>
                  </a:lnTo>
                  <a:lnTo>
                    <a:pt x="595" y="30"/>
                  </a:lnTo>
                  <a:lnTo>
                    <a:pt x="589" y="24"/>
                  </a:lnTo>
                  <a:lnTo>
                    <a:pt x="564" y="26"/>
                  </a:lnTo>
                  <a:lnTo>
                    <a:pt x="558" y="24"/>
                  </a:lnTo>
                  <a:lnTo>
                    <a:pt x="537" y="24"/>
                  </a:lnTo>
                  <a:lnTo>
                    <a:pt x="527" y="24"/>
                  </a:lnTo>
                  <a:lnTo>
                    <a:pt x="527" y="28"/>
                  </a:lnTo>
                  <a:lnTo>
                    <a:pt x="513" y="36"/>
                  </a:lnTo>
                  <a:lnTo>
                    <a:pt x="510" y="34"/>
                  </a:lnTo>
                  <a:lnTo>
                    <a:pt x="504" y="37"/>
                  </a:lnTo>
                  <a:lnTo>
                    <a:pt x="504" y="4"/>
                  </a:lnTo>
                  <a:lnTo>
                    <a:pt x="498" y="10"/>
                  </a:lnTo>
                  <a:lnTo>
                    <a:pt x="478" y="8"/>
                  </a:lnTo>
                  <a:lnTo>
                    <a:pt x="457" y="8"/>
                  </a:lnTo>
                  <a:lnTo>
                    <a:pt x="457" y="16"/>
                  </a:lnTo>
                  <a:lnTo>
                    <a:pt x="459" y="16"/>
                  </a:lnTo>
                  <a:lnTo>
                    <a:pt x="461" y="43"/>
                  </a:lnTo>
                  <a:lnTo>
                    <a:pt x="457" y="45"/>
                  </a:lnTo>
                  <a:lnTo>
                    <a:pt x="457" y="51"/>
                  </a:lnTo>
                  <a:lnTo>
                    <a:pt x="422" y="51"/>
                  </a:lnTo>
                  <a:lnTo>
                    <a:pt x="422" y="71"/>
                  </a:lnTo>
                  <a:lnTo>
                    <a:pt x="410" y="67"/>
                  </a:lnTo>
                  <a:lnTo>
                    <a:pt x="406" y="71"/>
                  </a:lnTo>
                  <a:lnTo>
                    <a:pt x="401" y="67"/>
                  </a:lnTo>
                  <a:lnTo>
                    <a:pt x="387" y="71"/>
                  </a:lnTo>
                  <a:lnTo>
                    <a:pt x="385" y="104"/>
                  </a:lnTo>
                  <a:lnTo>
                    <a:pt x="387" y="108"/>
                  </a:lnTo>
                  <a:lnTo>
                    <a:pt x="391" y="110"/>
                  </a:lnTo>
                  <a:lnTo>
                    <a:pt x="410" y="110"/>
                  </a:lnTo>
                  <a:lnTo>
                    <a:pt x="410" y="116"/>
                  </a:lnTo>
                  <a:lnTo>
                    <a:pt x="410" y="122"/>
                  </a:lnTo>
                  <a:lnTo>
                    <a:pt x="410" y="128"/>
                  </a:lnTo>
                  <a:lnTo>
                    <a:pt x="410" y="132"/>
                  </a:lnTo>
                  <a:lnTo>
                    <a:pt x="391" y="141"/>
                  </a:lnTo>
                  <a:lnTo>
                    <a:pt x="406" y="159"/>
                  </a:lnTo>
                  <a:lnTo>
                    <a:pt x="404" y="171"/>
                  </a:lnTo>
                  <a:lnTo>
                    <a:pt x="387" y="189"/>
                  </a:lnTo>
                  <a:lnTo>
                    <a:pt x="375" y="202"/>
                  </a:lnTo>
                  <a:lnTo>
                    <a:pt x="366" y="202"/>
                  </a:lnTo>
                  <a:lnTo>
                    <a:pt x="356" y="218"/>
                  </a:lnTo>
                  <a:lnTo>
                    <a:pt x="362" y="226"/>
                  </a:lnTo>
                  <a:lnTo>
                    <a:pt x="362" y="230"/>
                  </a:lnTo>
                  <a:lnTo>
                    <a:pt x="340" y="238"/>
                  </a:lnTo>
                  <a:lnTo>
                    <a:pt x="329" y="230"/>
                  </a:lnTo>
                  <a:lnTo>
                    <a:pt x="325" y="247"/>
                  </a:lnTo>
                  <a:lnTo>
                    <a:pt x="321" y="253"/>
                  </a:lnTo>
                  <a:lnTo>
                    <a:pt x="313" y="253"/>
                  </a:lnTo>
                  <a:lnTo>
                    <a:pt x="284" y="265"/>
                  </a:lnTo>
                  <a:lnTo>
                    <a:pt x="286" y="277"/>
                  </a:lnTo>
                  <a:lnTo>
                    <a:pt x="257" y="277"/>
                  </a:lnTo>
                  <a:lnTo>
                    <a:pt x="257" y="306"/>
                  </a:lnTo>
                  <a:lnTo>
                    <a:pt x="253" y="306"/>
                  </a:lnTo>
                  <a:lnTo>
                    <a:pt x="226" y="304"/>
                  </a:lnTo>
                  <a:lnTo>
                    <a:pt x="222" y="306"/>
                  </a:lnTo>
                  <a:lnTo>
                    <a:pt x="177" y="306"/>
                  </a:lnTo>
                  <a:lnTo>
                    <a:pt x="171" y="306"/>
                  </a:lnTo>
                  <a:lnTo>
                    <a:pt x="167" y="310"/>
                  </a:lnTo>
                  <a:lnTo>
                    <a:pt x="163" y="310"/>
                  </a:lnTo>
                  <a:lnTo>
                    <a:pt x="165" y="302"/>
                  </a:lnTo>
                  <a:lnTo>
                    <a:pt x="159" y="299"/>
                  </a:lnTo>
                  <a:lnTo>
                    <a:pt x="158" y="300"/>
                  </a:lnTo>
                  <a:lnTo>
                    <a:pt x="161" y="304"/>
                  </a:lnTo>
                  <a:lnTo>
                    <a:pt x="158" y="308"/>
                  </a:lnTo>
                  <a:lnTo>
                    <a:pt x="158" y="314"/>
                  </a:lnTo>
                  <a:lnTo>
                    <a:pt x="161" y="320"/>
                  </a:lnTo>
                  <a:lnTo>
                    <a:pt x="156" y="322"/>
                  </a:lnTo>
                  <a:lnTo>
                    <a:pt x="152" y="326"/>
                  </a:lnTo>
                  <a:lnTo>
                    <a:pt x="158" y="336"/>
                  </a:lnTo>
                  <a:lnTo>
                    <a:pt x="152" y="336"/>
                  </a:lnTo>
                  <a:lnTo>
                    <a:pt x="146" y="336"/>
                  </a:lnTo>
                  <a:lnTo>
                    <a:pt x="146" y="340"/>
                  </a:lnTo>
                  <a:lnTo>
                    <a:pt x="152" y="346"/>
                  </a:lnTo>
                  <a:lnTo>
                    <a:pt x="152" y="355"/>
                  </a:lnTo>
                  <a:lnTo>
                    <a:pt x="142" y="365"/>
                  </a:lnTo>
                  <a:lnTo>
                    <a:pt x="119" y="365"/>
                  </a:lnTo>
                  <a:lnTo>
                    <a:pt x="89" y="365"/>
                  </a:lnTo>
                  <a:lnTo>
                    <a:pt x="80" y="365"/>
                  </a:lnTo>
                  <a:lnTo>
                    <a:pt x="31" y="371"/>
                  </a:lnTo>
                  <a:lnTo>
                    <a:pt x="33" y="381"/>
                  </a:lnTo>
                  <a:lnTo>
                    <a:pt x="19" y="379"/>
                  </a:lnTo>
                  <a:lnTo>
                    <a:pt x="19" y="401"/>
                  </a:lnTo>
                  <a:lnTo>
                    <a:pt x="19" y="430"/>
                  </a:lnTo>
                  <a:lnTo>
                    <a:pt x="19" y="442"/>
                  </a:lnTo>
                  <a:lnTo>
                    <a:pt x="19" y="465"/>
                  </a:lnTo>
                  <a:lnTo>
                    <a:pt x="18" y="479"/>
                  </a:lnTo>
                  <a:lnTo>
                    <a:pt x="10" y="481"/>
                  </a:lnTo>
                  <a:lnTo>
                    <a:pt x="8" y="499"/>
                  </a:lnTo>
                  <a:lnTo>
                    <a:pt x="12" y="499"/>
                  </a:lnTo>
                  <a:lnTo>
                    <a:pt x="8" y="514"/>
                  </a:lnTo>
                  <a:lnTo>
                    <a:pt x="16" y="516"/>
                  </a:lnTo>
                  <a:lnTo>
                    <a:pt x="16" y="526"/>
                  </a:lnTo>
                  <a:lnTo>
                    <a:pt x="16" y="544"/>
                  </a:lnTo>
                  <a:lnTo>
                    <a:pt x="23" y="544"/>
                  </a:lnTo>
                  <a:lnTo>
                    <a:pt x="21" y="562"/>
                  </a:lnTo>
                  <a:lnTo>
                    <a:pt x="14" y="562"/>
                  </a:lnTo>
                  <a:lnTo>
                    <a:pt x="10" y="585"/>
                  </a:lnTo>
                  <a:lnTo>
                    <a:pt x="27" y="587"/>
                  </a:lnTo>
                  <a:lnTo>
                    <a:pt x="25" y="603"/>
                  </a:lnTo>
                  <a:lnTo>
                    <a:pt x="18" y="597"/>
                  </a:lnTo>
                  <a:lnTo>
                    <a:pt x="16" y="618"/>
                  </a:lnTo>
                  <a:lnTo>
                    <a:pt x="8" y="628"/>
                  </a:lnTo>
                  <a:lnTo>
                    <a:pt x="16" y="636"/>
                  </a:lnTo>
                  <a:lnTo>
                    <a:pt x="10" y="640"/>
                  </a:lnTo>
                  <a:lnTo>
                    <a:pt x="2" y="634"/>
                  </a:lnTo>
                  <a:lnTo>
                    <a:pt x="0" y="636"/>
                  </a:lnTo>
                  <a:lnTo>
                    <a:pt x="6" y="646"/>
                  </a:lnTo>
                  <a:lnTo>
                    <a:pt x="2" y="652"/>
                  </a:lnTo>
                  <a:lnTo>
                    <a:pt x="4" y="654"/>
                  </a:lnTo>
                  <a:lnTo>
                    <a:pt x="49" y="654"/>
                  </a:lnTo>
                  <a:lnTo>
                    <a:pt x="47" y="648"/>
                  </a:lnTo>
                  <a:lnTo>
                    <a:pt x="56" y="644"/>
                  </a:lnTo>
                  <a:lnTo>
                    <a:pt x="60" y="603"/>
                  </a:lnTo>
                  <a:lnTo>
                    <a:pt x="70" y="601"/>
                  </a:lnTo>
                  <a:lnTo>
                    <a:pt x="74" y="620"/>
                  </a:lnTo>
                  <a:lnTo>
                    <a:pt x="91" y="622"/>
                  </a:lnTo>
                  <a:lnTo>
                    <a:pt x="89" y="626"/>
                  </a:lnTo>
                  <a:lnTo>
                    <a:pt x="86" y="632"/>
                  </a:lnTo>
                  <a:lnTo>
                    <a:pt x="101" y="634"/>
                  </a:lnTo>
                  <a:lnTo>
                    <a:pt x="107" y="622"/>
                  </a:lnTo>
                  <a:lnTo>
                    <a:pt x="124" y="618"/>
                  </a:lnTo>
                  <a:lnTo>
                    <a:pt x="128" y="613"/>
                  </a:lnTo>
                  <a:lnTo>
                    <a:pt x="159" y="616"/>
                  </a:lnTo>
                  <a:lnTo>
                    <a:pt x="163" y="632"/>
                  </a:lnTo>
                  <a:lnTo>
                    <a:pt x="191" y="630"/>
                  </a:lnTo>
                  <a:lnTo>
                    <a:pt x="206" y="630"/>
                  </a:lnTo>
                  <a:lnTo>
                    <a:pt x="214" y="628"/>
                  </a:lnTo>
                  <a:lnTo>
                    <a:pt x="214" y="620"/>
                  </a:lnTo>
                  <a:lnTo>
                    <a:pt x="233" y="622"/>
                  </a:lnTo>
                  <a:lnTo>
                    <a:pt x="235" y="636"/>
                  </a:lnTo>
                  <a:lnTo>
                    <a:pt x="253" y="638"/>
                  </a:lnTo>
                  <a:lnTo>
                    <a:pt x="257" y="644"/>
                  </a:lnTo>
                  <a:lnTo>
                    <a:pt x="268" y="640"/>
                  </a:lnTo>
                  <a:lnTo>
                    <a:pt x="272" y="632"/>
                  </a:lnTo>
                  <a:lnTo>
                    <a:pt x="278" y="630"/>
                  </a:lnTo>
                  <a:lnTo>
                    <a:pt x="282" y="591"/>
                  </a:lnTo>
                  <a:lnTo>
                    <a:pt x="282" y="589"/>
                  </a:lnTo>
                  <a:lnTo>
                    <a:pt x="286" y="562"/>
                  </a:lnTo>
                  <a:lnTo>
                    <a:pt x="286" y="544"/>
                  </a:lnTo>
                  <a:lnTo>
                    <a:pt x="288" y="530"/>
                  </a:lnTo>
                  <a:lnTo>
                    <a:pt x="292" y="501"/>
                  </a:lnTo>
                  <a:lnTo>
                    <a:pt x="292" y="493"/>
                  </a:lnTo>
                  <a:lnTo>
                    <a:pt x="286" y="483"/>
                  </a:lnTo>
                  <a:lnTo>
                    <a:pt x="336" y="481"/>
                  </a:lnTo>
                  <a:lnTo>
                    <a:pt x="373" y="481"/>
                  </a:lnTo>
                  <a:lnTo>
                    <a:pt x="375" y="483"/>
                  </a:lnTo>
                  <a:lnTo>
                    <a:pt x="408" y="483"/>
                  </a:lnTo>
                  <a:lnTo>
                    <a:pt x="414" y="483"/>
                  </a:lnTo>
                  <a:lnTo>
                    <a:pt x="457" y="483"/>
                  </a:lnTo>
                  <a:lnTo>
                    <a:pt x="500" y="483"/>
                  </a:lnTo>
                  <a:lnTo>
                    <a:pt x="523" y="485"/>
                  </a:lnTo>
                  <a:lnTo>
                    <a:pt x="525" y="501"/>
                  </a:lnTo>
                  <a:lnTo>
                    <a:pt x="527" y="526"/>
                  </a:lnTo>
                  <a:lnTo>
                    <a:pt x="529" y="530"/>
                  </a:lnTo>
                  <a:lnTo>
                    <a:pt x="568" y="530"/>
                  </a:lnTo>
                  <a:lnTo>
                    <a:pt x="574" y="528"/>
                  </a:lnTo>
                  <a:lnTo>
                    <a:pt x="585" y="528"/>
                  </a:lnTo>
                  <a:lnTo>
                    <a:pt x="609" y="530"/>
                  </a:lnTo>
                  <a:lnTo>
                    <a:pt x="611" y="509"/>
                  </a:lnTo>
                  <a:lnTo>
                    <a:pt x="613" y="507"/>
                  </a:lnTo>
                  <a:lnTo>
                    <a:pt x="615" y="503"/>
                  </a:lnTo>
                  <a:lnTo>
                    <a:pt x="613" y="501"/>
                  </a:lnTo>
                  <a:lnTo>
                    <a:pt x="613" y="483"/>
                  </a:lnTo>
                  <a:lnTo>
                    <a:pt x="642" y="483"/>
                  </a:lnTo>
                  <a:lnTo>
                    <a:pt x="642" y="481"/>
                  </a:lnTo>
                  <a:lnTo>
                    <a:pt x="644" y="457"/>
                  </a:lnTo>
                  <a:lnTo>
                    <a:pt x="648" y="450"/>
                  </a:lnTo>
                  <a:lnTo>
                    <a:pt x="651" y="454"/>
                  </a:lnTo>
                  <a:lnTo>
                    <a:pt x="659" y="452"/>
                  </a:lnTo>
                  <a:lnTo>
                    <a:pt x="669" y="446"/>
                  </a:lnTo>
                  <a:lnTo>
                    <a:pt x="671" y="434"/>
                  </a:lnTo>
                  <a:lnTo>
                    <a:pt x="675" y="428"/>
                  </a:lnTo>
                  <a:lnTo>
                    <a:pt x="685" y="420"/>
                  </a:lnTo>
                  <a:lnTo>
                    <a:pt x="702" y="414"/>
                  </a:lnTo>
                  <a:lnTo>
                    <a:pt x="716" y="416"/>
                  </a:lnTo>
                  <a:lnTo>
                    <a:pt x="731" y="404"/>
                  </a:lnTo>
                  <a:lnTo>
                    <a:pt x="735" y="403"/>
                  </a:lnTo>
                  <a:lnTo>
                    <a:pt x="741" y="401"/>
                  </a:lnTo>
                  <a:lnTo>
                    <a:pt x="753" y="391"/>
                  </a:lnTo>
                  <a:lnTo>
                    <a:pt x="762" y="389"/>
                  </a:lnTo>
                  <a:lnTo>
                    <a:pt x="768" y="385"/>
                  </a:lnTo>
                  <a:lnTo>
                    <a:pt x="774" y="371"/>
                  </a:lnTo>
                  <a:lnTo>
                    <a:pt x="782" y="371"/>
                  </a:lnTo>
                  <a:lnTo>
                    <a:pt x="786" y="363"/>
                  </a:lnTo>
                  <a:lnTo>
                    <a:pt x="795" y="355"/>
                  </a:lnTo>
                  <a:lnTo>
                    <a:pt x="799" y="359"/>
                  </a:lnTo>
                  <a:lnTo>
                    <a:pt x="797" y="367"/>
                  </a:lnTo>
                  <a:lnTo>
                    <a:pt x="801" y="369"/>
                  </a:lnTo>
                  <a:lnTo>
                    <a:pt x="809" y="367"/>
                  </a:lnTo>
                  <a:lnTo>
                    <a:pt x="819" y="355"/>
                  </a:lnTo>
                  <a:lnTo>
                    <a:pt x="826" y="350"/>
                  </a:lnTo>
                  <a:lnTo>
                    <a:pt x="836" y="350"/>
                  </a:lnTo>
                  <a:lnTo>
                    <a:pt x="848" y="352"/>
                  </a:lnTo>
                  <a:lnTo>
                    <a:pt x="854" y="348"/>
                  </a:lnTo>
                  <a:lnTo>
                    <a:pt x="861" y="334"/>
                  </a:lnTo>
                  <a:lnTo>
                    <a:pt x="867" y="326"/>
                  </a:lnTo>
                  <a:lnTo>
                    <a:pt x="881" y="320"/>
                  </a:lnTo>
                  <a:lnTo>
                    <a:pt x="879" y="316"/>
                  </a:lnTo>
                  <a:lnTo>
                    <a:pt x="883" y="308"/>
                  </a:lnTo>
                  <a:lnTo>
                    <a:pt x="883" y="299"/>
                  </a:lnTo>
                  <a:lnTo>
                    <a:pt x="889" y="295"/>
                  </a:lnTo>
                  <a:lnTo>
                    <a:pt x="887" y="293"/>
                  </a:lnTo>
                  <a:lnTo>
                    <a:pt x="871" y="293"/>
                  </a:lnTo>
                  <a:lnTo>
                    <a:pt x="828" y="295"/>
                  </a:lnTo>
                  <a:lnTo>
                    <a:pt x="799" y="295"/>
                  </a:lnTo>
                  <a:lnTo>
                    <a:pt x="778" y="295"/>
                  </a:lnTo>
                  <a:lnTo>
                    <a:pt x="764" y="295"/>
                  </a:lnTo>
                  <a:lnTo>
                    <a:pt x="720" y="295"/>
                  </a:lnTo>
                  <a:lnTo>
                    <a:pt x="700" y="297"/>
                  </a:lnTo>
                  <a:lnTo>
                    <a:pt x="721" y="287"/>
                  </a:lnTo>
                  <a:lnTo>
                    <a:pt x="753" y="277"/>
                  </a:lnTo>
                  <a:lnTo>
                    <a:pt x="756" y="267"/>
                  </a:lnTo>
                  <a:lnTo>
                    <a:pt x="766" y="263"/>
                  </a:lnTo>
                  <a:lnTo>
                    <a:pt x="776" y="259"/>
                  </a:lnTo>
                  <a:lnTo>
                    <a:pt x="776" y="251"/>
                  </a:lnTo>
                  <a:lnTo>
                    <a:pt x="778" y="247"/>
                  </a:lnTo>
                  <a:lnTo>
                    <a:pt x="790" y="242"/>
                  </a:lnTo>
                  <a:lnTo>
                    <a:pt x="790" y="234"/>
                  </a:lnTo>
                  <a:lnTo>
                    <a:pt x="803" y="224"/>
                  </a:lnTo>
                  <a:lnTo>
                    <a:pt x="811" y="220"/>
                  </a:lnTo>
                  <a:lnTo>
                    <a:pt x="817" y="218"/>
                  </a:lnTo>
                  <a:lnTo>
                    <a:pt x="828" y="212"/>
                  </a:lnTo>
                  <a:lnTo>
                    <a:pt x="834" y="206"/>
                  </a:lnTo>
                  <a:lnTo>
                    <a:pt x="858" y="185"/>
                  </a:lnTo>
                  <a:lnTo>
                    <a:pt x="861" y="187"/>
                  </a:lnTo>
                  <a:lnTo>
                    <a:pt x="869" y="183"/>
                  </a:lnTo>
                  <a:lnTo>
                    <a:pt x="873" y="177"/>
                  </a:lnTo>
                  <a:lnTo>
                    <a:pt x="873" y="171"/>
                  </a:lnTo>
                  <a:lnTo>
                    <a:pt x="883" y="165"/>
                  </a:lnTo>
                  <a:lnTo>
                    <a:pt x="877" y="159"/>
                  </a:lnTo>
                  <a:lnTo>
                    <a:pt x="891" y="155"/>
                  </a:lnTo>
                  <a:lnTo>
                    <a:pt x="896" y="157"/>
                  </a:lnTo>
                  <a:lnTo>
                    <a:pt x="900" y="155"/>
                  </a:lnTo>
                  <a:lnTo>
                    <a:pt x="896" y="149"/>
                  </a:lnTo>
                  <a:lnTo>
                    <a:pt x="896" y="134"/>
                  </a:lnTo>
                  <a:lnTo>
                    <a:pt x="904" y="132"/>
                  </a:lnTo>
                  <a:lnTo>
                    <a:pt x="914" y="134"/>
                  </a:lnTo>
                  <a:lnTo>
                    <a:pt x="920" y="106"/>
                  </a:lnTo>
                  <a:lnTo>
                    <a:pt x="928" y="98"/>
                  </a:lnTo>
                  <a:lnTo>
                    <a:pt x="922" y="75"/>
                  </a:lnTo>
                  <a:lnTo>
                    <a:pt x="930" y="69"/>
                  </a:lnTo>
                  <a:close/>
                </a:path>
              </a:pathLst>
            </a:custGeom>
            <a:solidFill>
              <a:srgbClr val="CBEA93"/>
            </a:solidFill>
            <a:ln w="9525" algn="ctr">
              <a:solidFill>
                <a:srgbClr val="7A8957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59" name="Shape 8281"/>
            <p:cNvSpPr>
              <a:spLocks/>
            </p:cNvSpPr>
            <p:nvPr/>
          </p:nvSpPr>
          <p:spPr bwMode="auto">
            <a:xfrm>
              <a:off x="7207251" y="3924300"/>
              <a:ext cx="1452563" cy="833438"/>
            </a:xfrm>
            <a:custGeom>
              <a:avLst/>
              <a:gdLst>
                <a:gd name="T0" fmla="*/ 2147483647 w 915"/>
                <a:gd name="T1" fmla="*/ 2147483647 h 525"/>
                <a:gd name="T2" fmla="*/ 2147483647 w 915"/>
                <a:gd name="T3" fmla="*/ 2147483647 h 525"/>
                <a:gd name="T4" fmla="*/ 2147483647 w 915"/>
                <a:gd name="T5" fmla="*/ 2147483647 h 525"/>
                <a:gd name="T6" fmla="*/ 2147483647 w 915"/>
                <a:gd name="T7" fmla="*/ 2147483647 h 525"/>
                <a:gd name="T8" fmla="*/ 2147483647 w 915"/>
                <a:gd name="T9" fmla="*/ 2147483647 h 525"/>
                <a:gd name="T10" fmla="*/ 2147483647 w 915"/>
                <a:gd name="T11" fmla="*/ 2147483647 h 525"/>
                <a:gd name="T12" fmla="*/ 2147483647 w 915"/>
                <a:gd name="T13" fmla="*/ 2147483647 h 525"/>
                <a:gd name="T14" fmla="*/ 2147483647 w 915"/>
                <a:gd name="T15" fmla="*/ 2147483647 h 525"/>
                <a:gd name="T16" fmla="*/ 2147483647 w 915"/>
                <a:gd name="T17" fmla="*/ 2147483647 h 525"/>
                <a:gd name="T18" fmla="*/ 2147483647 w 915"/>
                <a:gd name="T19" fmla="*/ 2147483647 h 525"/>
                <a:gd name="T20" fmla="*/ 2147483647 w 915"/>
                <a:gd name="T21" fmla="*/ 2147483647 h 525"/>
                <a:gd name="T22" fmla="*/ 2147483647 w 915"/>
                <a:gd name="T23" fmla="*/ 2147483647 h 525"/>
                <a:gd name="T24" fmla="*/ 2147483647 w 915"/>
                <a:gd name="T25" fmla="*/ 2147483647 h 525"/>
                <a:gd name="T26" fmla="*/ 2147483647 w 915"/>
                <a:gd name="T27" fmla="*/ 2147483647 h 525"/>
                <a:gd name="T28" fmla="*/ 2147483647 w 915"/>
                <a:gd name="T29" fmla="*/ 2147483647 h 525"/>
                <a:gd name="T30" fmla="*/ 2147483647 w 915"/>
                <a:gd name="T31" fmla="*/ 2147483647 h 525"/>
                <a:gd name="T32" fmla="*/ 2147483647 w 915"/>
                <a:gd name="T33" fmla="*/ 2147483647 h 525"/>
                <a:gd name="T34" fmla="*/ 2147483647 w 915"/>
                <a:gd name="T35" fmla="*/ 2147483647 h 525"/>
                <a:gd name="T36" fmla="*/ 2147483647 w 915"/>
                <a:gd name="T37" fmla="*/ 2147483647 h 525"/>
                <a:gd name="T38" fmla="*/ 2147483647 w 915"/>
                <a:gd name="T39" fmla="*/ 2147483647 h 525"/>
                <a:gd name="T40" fmla="*/ 0 w 915"/>
                <a:gd name="T41" fmla="*/ 2147483647 h 525"/>
                <a:gd name="T42" fmla="*/ 2147483647 w 915"/>
                <a:gd name="T43" fmla="*/ 2147483647 h 525"/>
                <a:gd name="T44" fmla="*/ 2147483647 w 915"/>
                <a:gd name="T45" fmla="*/ 2147483647 h 525"/>
                <a:gd name="T46" fmla="*/ 2147483647 w 915"/>
                <a:gd name="T47" fmla="*/ 2147483647 h 525"/>
                <a:gd name="T48" fmla="*/ 2147483647 w 915"/>
                <a:gd name="T49" fmla="*/ 2147483647 h 525"/>
                <a:gd name="T50" fmla="*/ 2147483647 w 915"/>
                <a:gd name="T51" fmla="*/ 2147483647 h 525"/>
                <a:gd name="T52" fmla="*/ 2147483647 w 915"/>
                <a:gd name="T53" fmla="*/ 2147483647 h 525"/>
                <a:gd name="T54" fmla="*/ 2147483647 w 915"/>
                <a:gd name="T55" fmla="*/ 2147483647 h 525"/>
                <a:gd name="T56" fmla="*/ 2147483647 w 915"/>
                <a:gd name="T57" fmla="*/ 2147483647 h 525"/>
                <a:gd name="T58" fmla="*/ 2147483647 w 915"/>
                <a:gd name="T59" fmla="*/ 2147483647 h 525"/>
                <a:gd name="T60" fmla="*/ 2147483647 w 915"/>
                <a:gd name="T61" fmla="*/ 2147483647 h 525"/>
                <a:gd name="T62" fmla="*/ 2147483647 w 915"/>
                <a:gd name="T63" fmla="*/ 2147483647 h 525"/>
                <a:gd name="T64" fmla="*/ 2147483647 w 915"/>
                <a:gd name="T65" fmla="*/ 2147483647 h 525"/>
                <a:gd name="T66" fmla="*/ 2147483647 w 915"/>
                <a:gd name="T67" fmla="*/ 2147483647 h 525"/>
                <a:gd name="T68" fmla="*/ 2147483647 w 915"/>
                <a:gd name="T69" fmla="*/ 2147483647 h 525"/>
                <a:gd name="T70" fmla="*/ 2147483647 w 915"/>
                <a:gd name="T71" fmla="*/ 2147483647 h 525"/>
                <a:gd name="T72" fmla="*/ 2147483647 w 915"/>
                <a:gd name="T73" fmla="*/ 2147483647 h 525"/>
                <a:gd name="T74" fmla="*/ 2147483647 w 915"/>
                <a:gd name="T75" fmla="*/ 2147483647 h 525"/>
                <a:gd name="T76" fmla="*/ 2147483647 w 915"/>
                <a:gd name="T77" fmla="*/ 2147483647 h 525"/>
                <a:gd name="T78" fmla="*/ 2147483647 w 915"/>
                <a:gd name="T79" fmla="*/ 2147483647 h 525"/>
                <a:gd name="T80" fmla="*/ 2147483647 w 915"/>
                <a:gd name="T81" fmla="*/ 2147483647 h 525"/>
                <a:gd name="T82" fmla="*/ 2147483647 w 915"/>
                <a:gd name="T83" fmla="*/ 2147483647 h 525"/>
                <a:gd name="T84" fmla="*/ 2147483647 w 915"/>
                <a:gd name="T85" fmla="*/ 2147483647 h 525"/>
                <a:gd name="T86" fmla="*/ 2147483647 w 915"/>
                <a:gd name="T87" fmla="*/ 2147483647 h 525"/>
                <a:gd name="T88" fmla="*/ 2147483647 w 915"/>
                <a:gd name="T89" fmla="*/ 2147483647 h 525"/>
                <a:gd name="T90" fmla="*/ 2147483647 w 915"/>
                <a:gd name="T91" fmla="*/ 2147483647 h 525"/>
                <a:gd name="T92" fmla="*/ 2147483647 w 915"/>
                <a:gd name="T93" fmla="*/ 2147483647 h 525"/>
                <a:gd name="T94" fmla="*/ 2147483647 w 915"/>
                <a:gd name="T95" fmla="*/ 2147483647 h 525"/>
                <a:gd name="T96" fmla="*/ 2147483647 w 915"/>
                <a:gd name="T97" fmla="*/ 2147483647 h 525"/>
                <a:gd name="T98" fmla="*/ 2147483647 w 915"/>
                <a:gd name="T99" fmla="*/ 2147483647 h 525"/>
                <a:gd name="T100" fmla="*/ 2147483647 w 915"/>
                <a:gd name="T101" fmla="*/ 2147483647 h 525"/>
                <a:gd name="T102" fmla="*/ 2147483647 w 915"/>
                <a:gd name="T103" fmla="*/ 2147483647 h 525"/>
                <a:gd name="T104" fmla="*/ 2147483647 w 915"/>
                <a:gd name="T105" fmla="*/ 2147483647 h 525"/>
                <a:gd name="T106" fmla="*/ 2147483647 w 915"/>
                <a:gd name="T107" fmla="*/ 2147483647 h 525"/>
                <a:gd name="T108" fmla="*/ 2147483647 w 915"/>
                <a:gd name="T109" fmla="*/ 2147483647 h 525"/>
                <a:gd name="T110" fmla="*/ 2147483647 w 915"/>
                <a:gd name="T111" fmla="*/ 2147483647 h 525"/>
                <a:gd name="T112" fmla="*/ 2147483647 w 915"/>
                <a:gd name="T113" fmla="*/ 2147483647 h 525"/>
                <a:gd name="T114" fmla="*/ 2147483647 w 915"/>
                <a:gd name="T115" fmla="*/ 2147483647 h 525"/>
                <a:gd name="T116" fmla="*/ 2147483647 w 915"/>
                <a:gd name="T117" fmla="*/ 2147483647 h 525"/>
                <a:gd name="T118" fmla="*/ 2147483647 w 915"/>
                <a:gd name="T119" fmla="*/ 2147483647 h 525"/>
                <a:gd name="T120" fmla="*/ 2147483647 w 915"/>
                <a:gd name="T121" fmla="*/ 2147483647 h 5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5"/>
                <a:gd name="T184" fmla="*/ 0 h 525"/>
                <a:gd name="T185" fmla="*/ 915 w 915"/>
                <a:gd name="T186" fmla="*/ 525 h 5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5" h="525">
                  <a:moveTo>
                    <a:pt x="908" y="148"/>
                  </a:moveTo>
                  <a:lnTo>
                    <a:pt x="869" y="106"/>
                  </a:lnTo>
                  <a:lnTo>
                    <a:pt x="867" y="108"/>
                  </a:lnTo>
                  <a:lnTo>
                    <a:pt x="863" y="112"/>
                  </a:lnTo>
                  <a:lnTo>
                    <a:pt x="859" y="108"/>
                  </a:lnTo>
                  <a:lnTo>
                    <a:pt x="857" y="110"/>
                  </a:lnTo>
                  <a:lnTo>
                    <a:pt x="855" y="112"/>
                  </a:lnTo>
                  <a:lnTo>
                    <a:pt x="853" y="112"/>
                  </a:lnTo>
                  <a:lnTo>
                    <a:pt x="849" y="108"/>
                  </a:lnTo>
                  <a:lnTo>
                    <a:pt x="847" y="108"/>
                  </a:lnTo>
                  <a:lnTo>
                    <a:pt x="844" y="108"/>
                  </a:lnTo>
                  <a:lnTo>
                    <a:pt x="842" y="106"/>
                  </a:lnTo>
                  <a:lnTo>
                    <a:pt x="838" y="106"/>
                  </a:lnTo>
                  <a:lnTo>
                    <a:pt x="834" y="106"/>
                  </a:lnTo>
                  <a:lnTo>
                    <a:pt x="832" y="106"/>
                  </a:lnTo>
                  <a:lnTo>
                    <a:pt x="828" y="110"/>
                  </a:lnTo>
                  <a:lnTo>
                    <a:pt x="822" y="116"/>
                  </a:lnTo>
                  <a:lnTo>
                    <a:pt x="818" y="110"/>
                  </a:lnTo>
                  <a:lnTo>
                    <a:pt x="814" y="110"/>
                  </a:lnTo>
                  <a:lnTo>
                    <a:pt x="810" y="108"/>
                  </a:lnTo>
                  <a:lnTo>
                    <a:pt x="803" y="106"/>
                  </a:lnTo>
                  <a:lnTo>
                    <a:pt x="809" y="101"/>
                  </a:lnTo>
                  <a:lnTo>
                    <a:pt x="803" y="93"/>
                  </a:lnTo>
                  <a:lnTo>
                    <a:pt x="805" y="87"/>
                  </a:lnTo>
                  <a:lnTo>
                    <a:pt x="805" y="85"/>
                  </a:lnTo>
                  <a:lnTo>
                    <a:pt x="801" y="83"/>
                  </a:lnTo>
                  <a:lnTo>
                    <a:pt x="797" y="79"/>
                  </a:lnTo>
                  <a:lnTo>
                    <a:pt x="797" y="75"/>
                  </a:lnTo>
                  <a:lnTo>
                    <a:pt x="797" y="69"/>
                  </a:lnTo>
                  <a:lnTo>
                    <a:pt x="799" y="65"/>
                  </a:lnTo>
                  <a:lnTo>
                    <a:pt x="793" y="65"/>
                  </a:lnTo>
                  <a:lnTo>
                    <a:pt x="791" y="61"/>
                  </a:lnTo>
                  <a:lnTo>
                    <a:pt x="789" y="50"/>
                  </a:lnTo>
                  <a:lnTo>
                    <a:pt x="789" y="46"/>
                  </a:lnTo>
                  <a:lnTo>
                    <a:pt x="752" y="46"/>
                  </a:lnTo>
                  <a:lnTo>
                    <a:pt x="731" y="46"/>
                  </a:lnTo>
                  <a:lnTo>
                    <a:pt x="709" y="46"/>
                  </a:lnTo>
                  <a:lnTo>
                    <a:pt x="709" y="34"/>
                  </a:lnTo>
                  <a:lnTo>
                    <a:pt x="702" y="22"/>
                  </a:lnTo>
                  <a:lnTo>
                    <a:pt x="698" y="16"/>
                  </a:lnTo>
                  <a:lnTo>
                    <a:pt x="694" y="12"/>
                  </a:lnTo>
                  <a:lnTo>
                    <a:pt x="686" y="18"/>
                  </a:lnTo>
                  <a:lnTo>
                    <a:pt x="684" y="14"/>
                  </a:lnTo>
                  <a:lnTo>
                    <a:pt x="686" y="6"/>
                  </a:lnTo>
                  <a:lnTo>
                    <a:pt x="659" y="4"/>
                  </a:lnTo>
                  <a:lnTo>
                    <a:pt x="655" y="4"/>
                  </a:lnTo>
                  <a:lnTo>
                    <a:pt x="618" y="2"/>
                  </a:lnTo>
                  <a:lnTo>
                    <a:pt x="608" y="2"/>
                  </a:lnTo>
                  <a:lnTo>
                    <a:pt x="599" y="0"/>
                  </a:lnTo>
                  <a:lnTo>
                    <a:pt x="577" y="0"/>
                  </a:lnTo>
                  <a:lnTo>
                    <a:pt x="564" y="2"/>
                  </a:lnTo>
                  <a:lnTo>
                    <a:pt x="558" y="0"/>
                  </a:lnTo>
                  <a:lnTo>
                    <a:pt x="556" y="4"/>
                  </a:lnTo>
                  <a:lnTo>
                    <a:pt x="542" y="8"/>
                  </a:lnTo>
                  <a:lnTo>
                    <a:pt x="534" y="10"/>
                  </a:lnTo>
                  <a:lnTo>
                    <a:pt x="527" y="16"/>
                  </a:lnTo>
                  <a:lnTo>
                    <a:pt x="505" y="22"/>
                  </a:lnTo>
                  <a:lnTo>
                    <a:pt x="503" y="24"/>
                  </a:lnTo>
                  <a:lnTo>
                    <a:pt x="494" y="26"/>
                  </a:lnTo>
                  <a:lnTo>
                    <a:pt x="492" y="26"/>
                  </a:lnTo>
                  <a:lnTo>
                    <a:pt x="457" y="26"/>
                  </a:lnTo>
                  <a:lnTo>
                    <a:pt x="451" y="26"/>
                  </a:lnTo>
                  <a:lnTo>
                    <a:pt x="418" y="28"/>
                  </a:lnTo>
                  <a:lnTo>
                    <a:pt x="410" y="28"/>
                  </a:lnTo>
                  <a:lnTo>
                    <a:pt x="396" y="28"/>
                  </a:lnTo>
                  <a:lnTo>
                    <a:pt x="383" y="26"/>
                  </a:lnTo>
                  <a:lnTo>
                    <a:pt x="354" y="28"/>
                  </a:lnTo>
                  <a:lnTo>
                    <a:pt x="354" y="44"/>
                  </a:lnTo>
                  <a:lnTo>
                    <a:pt x="355" y="46"/>
                  </a:lnTo>
                  <a:lnTo>
                    <a:pt x="354" y="51"/>
                  </a:lnTo>
                  <a:lnTo>
                    <a:pt x="352" y="51"/>
                  </a:lnTo>
                  <a:lnTo>
                    <a:pt x="350" y="75"/>
                  </a:lnTo>
                  <a:lnTo>
                    <a:pt x="326" y="73"/>
                  </a:lnTo>
                  <a:lnTo>
                    <a:pt x="315" y="71"/>
                  </a:lnTo>
                  <a:lnTo>
                    <a:pt x="309" y="75"/>
                  </a:lnTo>
                  <a:lnTo>
                    <a:pt x="270" y="75"/>
                  </a:lnTo>
                  <a:lnTo>
                    <a:pt x="268" y="69"/>
                  </a:lnTo>
                  <a:lnTo>
                    <a:pt x="266" y="44"/>
                  </a:lnTo>
                  <a:lnTo>
                    <a:pt x="264" y="28"/>
                  </a:lnTo>
                  <a:lnTo>
                    <a:pt x="241" y="28"/>
                  </a:lnTo>
                  <a:lnTo>
                    <a:pt x="198" y="26"/>
                  </a:lnTo>
                  <a:lnTo>
                    <a:pt x="155" y="26"/>
                  </a:lnTo>
                  <a:lnTo>
                    <a:pt x="149" y="26"/>
                  </a:lnTo>
                  <a:lnTo>
                    <a:pt x="116" y="26"/>
                  </a:lnTo>
                  <a:lnTo>
                    <a:pt x="114" y="26"/>
                  </a:lnTo>
                  <a:lnTo>
                    <a:pt x="77" y="24"/>
                  </a:lnTo>
                  <a:lnTo>
                    <a:pt x="27" y="26"/>
                  </a:lnTo>
                  <a:lnTo>
                    <a:pt x="33" y="38"/>
                  </a:lnTo>
                  <a:lnTo>
                    <a:pt x="33" y="46"/>
                  </a:lnTo>
                  <a:lnTo>
                    <a:pt x="29" y="75"/>
                  </a:lnTo>
                  <a:lnTo>
                    <a:pt x="27" y="89"/>
                  </a:lnTo>
                  <a:lnTo>
                    <a:pt x="27" y="106"/>
                  </a:lnTo>
                  <a:lnTo>
                    <a:pt x="23" y="134"/>
                  </a:lnTo>
                  <a:lnTo>
                    <a:pt x="23" y="136"/>
                  </a:lnTo>
                  <a:lnTo>
                    <a:pt x="19" y="175"/>
                  </a:lnTo>
                  <a:lnTo>
                    <a:pt x="17" y="199"/>
                  </a:lnTo>
                  <a:lnTo>
                    <a:pt x="13" y="226"/>
                  </a:lnTo>
                  <a:lnTo>
                    <a:pt x="11" y="262"/>
                  </a:lnTo>
                  <a:lnTo>
                    <a:pt x="9" y="269"/>
                  </a:lnTo>
                  <a:lnTo>
                    <a:pt x="5" y="309"/>
                  </a:lnTo>
                  <a:lnTo>
                    <a:pt x="3" y="340"/>
                  </a:lnTo>
                  <a:lnTo>
                    <a:pt x="2" y="352"/>
                  </a:lnTo>
                  <a:lnTo>
                    <a:pt x="0" y="391"/>
                  </a:lnTo>
                  <a:lnTo>
                    <a:pt x="2" y="415"/>
                  </a:lnTo>
                  <a:lnTo>
                    <a:pt x="33" y="415"/>
                  </a:lnTo>
                  <a:lnTo>
                    <a:pt x="33" y="426"/>
                  </a:lnTo>
                  <a:lnTo>
                    <a:pt x="42" y="432"/>
                  </a:lnTo>
                  <a:lnTo>
                    <a:pt x="52" y="436"/>
                  </a:lnTo>
                  <a:lnTo>
                    <a:pt x="52" y="458"/>
                  </a:lnTo>
                  <a:lnTo>
                    <a:pt x="46" y="456"/>
                  </a:lnTo>
                  <a:lnTo>
                    <a:pt x="46" y="464"/>
                  </a:lnTo>
                  <a:lnTo>
                    <a:pt x="44" y="468"/>
                  </a:lnTo>
                  <a:lnTo>
                    <a:pt x="46" y="473"/>
                  </a:lnTo>
                  <a:lnTo>
                    <a:pt x="48" y="475"/>
                  </a:lnTo>
                  <a:lnTo>
                    <a:pt x="66" y="458"/>
                  </a:lnTo>
                  <a:lnTo>
                    <a:pt x="73" y="464"/>
                  </a:lnTo>
                  <a:lnTo>
                    <a:pt x="81" y="470"/>
                  </a:lnTo>
                  <a:lnTo>
                    <a:pt x="85" y="466"/>
                  </a:lnTo>
                  <a:lnTo>
                    <a:pt x="91" y="464"/>
                  </a:lnTo>
                  <a:lnTo>
                    <a:pt x="95" y="464"/>
                  </a:lnTo>
                  <a:lnTo>
                    <a:pt x="157" y="462"/>
                  </a:lnTo>
                  <a:lnTo>
                    <a:pt x="157" y="470"/>
                  </a:lnTo>
                  <a:lnTo>
                    <a:pt x="163" y="472"/>
                  </a:lnTo>
                  <a:lnTo>
                    <a:pt x="163" y="493"/>
                  </a:lnTo>
                  <a:lnTo>
                    <a:pt x="192" y="493"/>
                  </a:lnTo>
                  <a:lnTo>
                    <a:pt x="210" y="493"/>
                  </a:lnTo>
                  <a:lnTo>
                    <a:pt x="223" y="493"/>
                  </a:lnTo>
                  <a:lnTo>
                    <a:pt x="272" y="493"/>
                  </a:lnTo>
                  <a:lnTo>
                    <a:pt x="274" y="493"/>
                  </a:lnTo>
                  <a:lnTo>
                    <a:pt x="319" y="493"/>
                  </a:lnTo>
                  <a:lnTo>
                    <a:pt x="320" y="497"/>
                  </a:lnTo>
                  <a:lnTo>
                    <a:pt x="322" y="501"/>
                  </a:lnTo>
                  <a:lnTo>
                    <a:pt x="324" y="505"/>
                  </a:lnTo>
                  <a:lnTo>
                    <a:pt x="324" y="507"/>
                  </a:lnTo>
                  <a:lnTo>
                    <a:pt x="326" y="509"/>
                  </a:lnTo>
                  <a:lnTo>
                    <a:pt x="326" y="519"/>
                  </a:lnTo>
                  <a:lnTo>
                    <a:pt x="330" y="523"/>
                  </a:lnTo>
                  <a:lnTo>
                    <a:pt x="332" y="525"/>
                  </a:lnTo>
                  <a:lnTo>
                    <a:pt x="334" y="523"/>
                  </a:lnTo>
                  <a:lnTo>
                    <a:pt x="338" y="515"/>
                  </a:lnTo>
                  <a:lnTo>
                    <a:pt x="340" y="513"/>
                  </a:lnTo>
                  <a:lnTo>
                    <a:pt x="340" y="507"/>
                  </a:lnTo>
                  <a:lnTo>
                    <a:pt x="342" y="505"/>
                  </a:lnTo>
                  <a:lnTo>
                    <a:pt x="342" y="493"/>
                  </a:lnTo>
                  <a:lnTo>
                    <a:pt x="344" y="485"/>
                  </a:lnTo>
                  <a:lnTo>
                    <a:pt x="328" y="481"/>
                  </a:lnTo>
                  <a:lnTo>
                    <a:pt x="326" y="470"/>
                  </a:lnTo>
                  <a:lnTo>
                    <a:pt x="359" y="466"/>
                  </a:lnTo>
                  <a:lnTo>
                    <a:pt x="361" y="483"/>
                  </a:lnTo>
                  <a:lnTo>
                    <a:pt x="365" y="483"/>
                  </a:lnTo>
                  <a:lnTo>
                    <a:pt x="365" y="479"/>
                  </a:lnTo>
                  <a:lnTo>
                    <a:pt x="367" y="477"/>
                  </a:lnTo>
                  <a:lnTo>
                    <a:pt x="402" y="448"/>
                  </a:lnTo>
                  <a:lnTo>
                    <a:pt x="410" y="448"/>
                  </a:lnTo>
                  <a:lnTo>
                    <a:pt x="408" y="458"/>
                  </a:lnTo>
                  <a:lnTo>
                    <a:pt x="435" y="458"/>
                  </a:lnTo>
                  <a:lnTo>
                    <a:pt x="443" y="458"/>
                  </a:lnTo>
                  <a:lnTo>
                    <a:pt x="460" y="456"/>
                  </a:lnTo>
                  <a:lnTo>
                    <a:pt x="474" y="442"/>
                  </a:lnTo>
                  <a:lnTo>
                    <a:pt x="490" y="438"/>
                  </a:lnTo>
                  <a:lnTo>
                    <a:pt x="492" y="448"/>
                  </a:lnTo>
                  <a:lnTo>
                    <a:pt x="521" y="452"/>
                  </a:lnTo>
                  <a:lnTo>
                    <a:pt x="538" y="454"/>
                  </a:lnTo>
                  <a:lnTo>
                    <a:pt x="546" y="444"/>
                  </a:lnTo>
                  <a:lnTo>
                    <a:pt x="552" y="446"/>
                  </a:lnTo>
                  <a:lnTo>
                    <a:pt x="552" y="450"/>
                  </a:lnTo>
                  <a:lnTo>
                    <a:pt x="567" y="448"/>
                  </a:lnTo>
                  <a:lnTo>
                    <a:pt x="573" y="438"/>
                  </a:lnTo>
                  <a:lnTo>
                    <a:pt x="589" y="444"/>
                  </a:lnTo>
                  <a:lnTo>
                    <a:pt x="591" y="448"/>
                  </a:lnTo>
                  <a:lnTo>
                    <a:pt x="593" y="454"/>
                  </a:lnTo>
                  <a:lnTo>
                    <a:pt x="600" y="460"/>
                  </a:lnTo>
                  <a:lnTo>
                    <a:pt x="606" y="454"/>
                  </a:lnTo>
                  <a:lnTo>
                    <a:pt x="610" y="452"/>
                  </a:lnTo>
                  <a:lnTo>
                    <a:pt x="614" y="450"/>
                  </a:lnTo>
                  <a:lnTo>
                    <a:pt x="622" y="454"/>
                  </a:lnTo>
                  <a:lnTo>
                    <a:pt x="618" y="473"/>
                  </a:lnTo>
                  <a:lnTo>
                    <a:pt x="620" y="475"/>
                  </a:lnTo>
                  <a:lnTo>
                    <a:pt x="622" y="477"/>
                  </a:lnTo>
                  <a:lnTo>
                    <a:pt x="626" y="477"/>
                  </a:lnTo>
                  <a:lnTo>
                    <a:pt x="630" y="479"/>
                  </a:lnTo>
                  <a:lnTo>
                    <a:pt x="632" y="479"/>
                  </a:lnTo>
                  <a:lnTo>
                    <a:pt x="635" y="479"/>
                  </a:lnTo>
                  <a:lnTo>
                    <a:pt x="637" y="479"/>
                  </a:lnTo>
                  <a:lnTo>
                    <a:pt x="637" y="481"/>
                  </a:lnTo>
                  <a:lnTo>
                    <a:pt x="637" y="483"/>
                  </a:lnTo>
                  <a:lnTo>
                    <a:pt x="639" y="483"/>
                  </a:lnTo>
                  <a:lnTo>
                    <a:pt x="643" y="487"/>
                  </a:lnTo>
                  <a:lnTo>
                    <a:pt x="643" y="489"/>
                  </a:lnTo>
                  <a:lnTo>
                    <a:pt x="647" y="489"/>
                  </a:lnTo>
                  <a:lnTo>
                    <a:pt x="643" y="485"/>
                  </a:lnTo>
                  <a:lnTo>
                    <a:pt x="643" y="479"/>
                  </a:lnTo>
                  <a:lnTo>
                    <a:pt x="639" y="477"/>
                  </a:lnTo>
                  <a:lnTo>
                    <a:pt x="641" y="475"/>
                  </a:lnTo>
                  <a:lnTo>
                    <a:pt x="639" y="472"/>
                  </a:lnTo>
                  <a:lnTo>
                    <a:pt x="641" y="472"/>
                  </a:lnTo>
                  <a:lnTo>
                    <a:pt x="645" y="477"/>
                  </a:lnTo>
                  <a:lnTo>
                    <a:pt x="649" y="477"/>
                  </a:lnTo>
                  <a:lnTo>
                    <a:pt x="649" y="466"/>
                  </a:lnTo>
                  <a:lnTo>
                    <a:pt x="653" y="464"/>
                  </a:lnTo>
                  <a:lnTo>
                    <a:pt x="653" y="460"/>
                  </a:lnTo>
                  <a:lnTo>
                    <a:pt x="649" y="454"/>
                  </a:lnTo>
                  <a:lnTo>
                    <a:pt x="653" y="452"/>
                  </a:lnTo>
                  <a:lnTo>
                    <a:pt x="661" y="454"/>
                  </a:lnTo>
                  <a:lnTo>
                    <a:pt x="661" y="446"/>
                  </a:lnTo>
                  <a:lnTo>
                    <a:pt x="663" y="444"/>
                  </a:lnTo>
                  <a:lnTo>
                    <a:pt x="667" y="446"/>
                  </a:lnTo>
                  <a:lnTo>
                    <a:pt x="669" y="438"/>
                  </a:lnTo>
                  <a:lnTo>
                    <a:pt x="672" y="432"/>
                  </a:lnTo>
                  <a:lnTo>
                    <a:pt x="670" y="430"/>
                  </a:lnTo>
                  <a:lnTo>
                    <a:pt x="665" y="430"/>
                  </a:lnTo>
                  <a:lnTo>
                    <a:pt x="665" y="426"/>
                  </a:lnTo>
                  <a:lnTo>
                    <a:pt x="672" y="424"/>
                  </a:lnTo>
                  <a:lnTo>
                    <a:pt x="676" y="426"/>
                  </a:lnTo>
                  <a:lnTo>
                    <a:pt x="676" y="419"/>
                  </a:lnTo>
                  <a:lnTo>
                    <a:pt x="676" y="413"/>
                  </a:lnTo>
                  <a:lnTo>
                    <a:pt x="672" y="413"/>
                  </a:lnTo>
                  <a:lnTo>
                    <a:pt x="672" y="409"/>
                  </a:lnTo>
                  <a:lnTo>
                    <a:pt x="670" y="407"/>
                  </a:lnTo>
                  <a:lnTo>
                    <a:pt x="674" y="405"/>
                  </a:lnTo>
                  <a:lnTo>
                    <a:pt x="678" y="407"/>
                  </a:lnTo>
                  <a:lnTo>
                    <a:pt x="686" y="397"/>
                  </a:lnTo>
                  <a:lnTo>
                    <a:pt x="680" y="391"/>
                  </a:lnTo>
                  <a:lnTo>
                    <a:pt x="682" y="387"/>
                  </a:lnTo>
                  <a:lnTo>
                    <a:pt x="692" y="391"/>
                  </a:lnTo>
                  <a:lnTo>
                    <a:pt x="694" y="387"/>
                  </a:lnTo>
                  <a:lnTo>
                    <a:pt x="694" y="381"/>
                  </a:lnTo>
                  <a:lnTo>
                    <a:pt x="700" y="379"/>
                  </a:lnTo>
                  <a:lnTo>
                    <a:pt x="705" y="373"/>
                  </a:lnTo>
                  <a:lnTo>
                    <a:pt x="700" y="369"/>
                  </a:lnTo>
                  <a:lnTo>
                    <a:pt x="700" y="366"/>
                  </a:lnTo>
                  <a:lnTo>
                    <a:pt x="704" y="364"/>
                  </a:lnTo>
                  <a:lnTo>
                    <a:pt x="705" y="358"/>
                  </a:lnTo>
                  <a:lnTo>
                    <a:pt x="707" y="362"/>
                  </a:lnTo>
                  <a:lnTo>
                    <a:pt x="717" y="354"/>
                  </a:lnTo>
                  <a:lnTo>
                    <a:pt x="721" y="350"/>
                  </a:lnTo>
                  <a:lnTo>
                    <a:pt x="717" y="344"/>
                  </a:lnTo>
                  <a:lnTo>
                    <a:pt x="709" y="350"/>
                  </a:lnTo>
                  <a:lnTo>
                    <a:pt x="709" y="348"/>
                  </a:lnTo>
                  <a:lnTo>
                    <a:pt x="711" y="342"/>
                  </a:lnTo>
                  <a:lnTo>
                    <a:pt x="711" y="340"/>
                  </a:lnTo>
                  <a:lnTo>
                    <a:pt x="705" y="330"/>
                  </a:lnTo>
                  <a:lnTo>
                    <a:pt x="705" y="324"/>
                  </a:lnTo>
                  <a:lnTo>
                    <a:pt x="707" y="322"/>
                  </a:lnTo>
                  <a:lnTo>
                    <a:pt x="711" y="328"/>
                  </a:lnTo>
                  <a:lnTo>
                    <a:pt x="719" y="340"/>
                  </a:lnTo>
                  <a:lnTo>
                    <a:pt x="723" y="340"/>
                  </a:lnTo>
                  <a:lnTo>
                    <a:pt x="727" y="338"/>
                  </a:lnTo>
                  <a:lnTo>
                    <a:pt x="735" y="328"/>
                  </a:lnTo>
                  <a:lnTo>
                    <a:pt x="739" y="326"/>
                  </a:lnTo>
                  <a:lnTo>
                    <a:pt x="739" y="322"/>
                  </a:lnTo>
                  <a:lnTo>
                    <a:pt x="731" y="320"/>
                  </a:lnTo>
                  <a:lnTo>
                    <a:pt x="733" y="316"/>
                  </a:lnTo>
                  <a:lnTo>
                    <a:pt x="735" y="316"/>
                  </a:lnTo>
                  <a:lnTo>
                    <a:pt x="740" y="316"/>
                  </a:lnTo>
                  <a:lnTo>
                    <a:pt x="746" y="314"/>
                  </a:lnTo>
                  <a:lnTo>
                    <a:pt x="748" y="314"/>
                  </a:lnTo>
                  <a:lnTo>
                    <a:pt x="750" y="318"/>
                  </a:lnTo>
                  <a:lnTo>
                    <a:pt x="762" y="311"/>
                  </a:lnTo>
                  <a:lnTo>
                    <a:pt x="762" y="305"/>
                  </a:lnTo>
                  <a:lnTo>
                    <a:pt x="766" y="307"/>
                  </a:lnTo>
                  <a:lnTo>
                    <a:pt x="775" y="303"/>
                  </a:lnTo>
                  <a:lnTo>
                    <a:pt x="779" y="301"/>
                  </a:lnTo>
                  <a:lnTo>
                    <a:pt x="785" y="301"/>
                  </a:lnTo>
                  <a:lnTo>
                    <a:pt x="787" y="293"/>
                  </a:lnTo>
                  <a:lnTo>
                    <a:pt x="791" y="289"/>
                  </a:lnTo>
                  <a:lnTo>
                    <a:pt x="787" y="287"/>
                  </a:lnTo>
                  <a:lnTo>
                    <a:pt x="789" y="283"/>
                  </a:lnTo>
                  <a:lnTo>
                    <a:pt x="789" y="279"/>
                  </a:lnTo>
                  <a:lnTo>
                    <a:pt x="793" y="277"/>
                  </a:lnTo>
                  <a:lnTo>
                    <a:pt x="795" y="285"/>
                  </a:lnTo>
                  <a:lnTo>
                    <a:pt x="799" y="285"/>
                  </a:lnTo>
                  <a:lnTo>
                    <a:pt x="809" y="275"/>
                  </a:lnTo>
                  <a:lnTo>
                    <a:pt x="816" y="269"/>
                  </a:lnTo>
                  <a:lnTo>
                    <a:pt x="814" y="263"/>
                  </a:lnTo>
                  <a:lnTo>
                    <a:pt x="820" y="262"/>
                  </a:lnTo>
                  <a:lnTo>
                    <a:pt x="826" y="256"/>
                  </a:lnTo>
                  <a:lnTo>
                    <a:pt x="834" y="256"/>
                  </a:lnTo>
                  <a:lnTo>
                    <a:pt x="836" y="250"/>
                  </a:lnTo>
                  <a:lnTo>
                    <a:pt x="840" y="250"/>
                  </a:lnTo>
                  <a:lnTo>
                    <a:pt x="842" y="246"/>
                  </a:lnTo>
                  <a:lnTo>
                    <a:pt x="845" y="246"/>
                  </a:lnTo>
                  <a:lnTo>
                    <a:pt x="849" y="244"/>
                  </a:lnTo>
                  <a:lnTo>
                    <a:pt x="851" y="238"/>
                  </a:lnTo>
                  <a:lnTo>
                    <a:pt x="855" y="240"/>
                  </a:lnTo>
                  <a:lnTo>
                    <a:pt x="857" y="238"/>
                  </a:lnTo>
                  <a:lnTo>
                    <a:pt x="857" y="232"/>
                  </a:lnTo>
                  <a:lnTo>
                    <a:pt x="855" y="228"/>
                  </a:lnTo>
                  <a:lnTo>
                    <a:pt x="849" y="226"/>
                  </a:lnTo>
                  <a:lnTo>
                    <a:pt x="847" y="220"/>
                  </a:lnTo>
                  <a:lnTo>
                    <a:pt x="849" y="214"/>
                  </a:lnTo>
                  <a:lnTo>
                    <a:pt x="851" y="216"/>
                  </a:lnTo>
                  <a:lnTo>
                    <a:pt x="851" y="220"/>
                  </a:lnTo>
                  <a:lnTo>
                    <a:pt x="857" y="220"/>
                  </a:lnTo>
                  <a:lnTo>
                    <a:pt x="861" y="214"/>
                  </a:lnTo>
                  <a:lnTo>
                    <a:pt x="863" y="207"/>
                  </a:lnTo>
                  <a:lnTo>
                    <a:pt x="875" y="191"/>
                  </a:lnTo>
                  <a:lnTo>
                    <a:pt x="888" y="175"/>
                  </a:lnTo>
                  <a:lnTo>
                    <a:pt x="908" y="161"/>
                  </a:lnTo>
                  <a:lnTo>
                    <a:pt x="915" y="156"/>
                  </a:lnTo>
                  <a:lnTo>
                    <a:pt x="908" y="148"/>
                  </a:lnTo>
                  <a:close/>
                </a:path>
              </a:pathLst>
            </a:custGeom>
            <a:solidFill>
              <a:srgbClr val="CBEA93"/>
            </a:solidFill>
            <a:ln w="9525" algn="ctr">
              <a:solidFill>
                <a:srgbClr val="7A8957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60" name="Shape 8282"/>
            <p:cNvSpPr>
              <a:spLocks/>
            </p:cNvSpPr>
            <p:nvPr/>
          </p:nvSpPr>
          <p:spPr bwMode="auto">
            <a:xfrm>
              <a:off x="7626351" y="4606925"/>
              <a:ext cx="817563" cy="1187450"/>
            </a:xfrm>
            <a:custGeom>
              <a:avLst/>
              <a:gdLst>
                <a:gd name="T0" fmla="*/ 2147483647 w 515"/>
                <a:gd name="T1" fmla="*/ 2147483647 h 748"/>
                <a:gd name="T2" fmla="*/ 2147483647 w 515"/>
                <a:gd name="T3" fmla="*/ 2147483647 h 748"/>
                <a:gd name="T4" fmla="*/ 2147483647 w 515"/>
                <a:gd name="T5" fmla="*/ 2147483647 h 748"/>
                <a:gd name="T6" fmla="*/ 2147483647 w 515"/>
                <a:gd name="T7" fmla="*/ 2147483647 h 748"/>
                <a:gd name="T8" fmla="*/ 2147483647 w 515"/>
                <a:gd name="T9" fmla="*/ 2147483647 h 748"/>
                <a:gd name="T10" fmla="*/ 2147483647 w 515"/>
                <a:gd name="T11" fmla="*/ 2147483647 h 748"/>
                <a:gd name="T12" fmla="*/ 2147483647 w 515"/>
                <a:gd name="T13" fmla="*/ 2147483647 h 748"/>
                <a:gd name="T14" fmla="*/ 2147483647 w 515"/>
                <a:gd name="T15" fmla="*/ 2147483647 h 748"/>
                <a:gd name="T16" fmla="*/ 2147483647 w 515"/>
                <a:gd name="T17" fmla="*/ 2147483647 h 748"/>
                <a:gd name="T18" fmla="*/ 2147483647 w 515"/>
                <a:gd name="T19" fmla="*/ 2147483647 h 748"/>
                <a:gd name="T20" fmla="*/ 2147483647 w 515"/>
                <a:gd name="T21" fmla="*/ 2147483647 h 748"/>
                <a:gd name="T22" fmla="*/ 2147483647 w 515"/>
                <a:gd name="T23" fmla="*/ 2147483647 h 748"/>
                <a:gd name="T24" fmla="*/ 2147483647 w 515"/>
                <a:gd name="T25" fmla="*/ 2147483647 h 748"/>
                <a:gd name="T26" fmla="*/ 2147483647 w 515"/>
                <a:gd name="T27" fmla="*/ 2147483647 h 748"/>
                <a:gd name="T28" fmla="*/ 2147483647 w 515"/>
                <a:gd name="T29" fmla="*/ 2147483647 h 748"/>
                <a:gd name="T30" fmla="*/ 2147483647 w 515"/>
                <a:gd name="T31" fmla="*/ 2147483647 h 748"/>
                <a:gd name="T32" fmla="*/ 2147483647 w 515"/>
                <a:gd name="T33" fmla="*/ 2147483647 h 748"/>
                <a:gd name="T34" fmla="*/ 2147483647 w 515"/>
                <a:gd name="T35" fmla="*/ 2147483647 h 748"/>
                <a:gd name="T36" fmla="*/ 2147483647 w 515"/>
                <a:gd name="T37" fmla="*/ 2147483647 h 748"/>
                <a:gd name="T38" fmla="*/ 2147483647 w 515"/>
                <a:gd name="T39" fmla="*/ 2147483647 h 748"/>
                <a:gd name="T40" fmla="*/ 2147483647 w 515"/>
                <a:gd name="T41" fmla="*/ 2147483647 h 748"/>
                <a:gd name="T42" fmla="*/ 2147483647 w 515"/>
                <a:gd name="T43" fmla="*/ 2147483647 h 748"/>
                <a:gd name="T44" fmla="*/ 2147483647 w 515"/>
                <a:gd name="T45" fmla="*/ 2147483647 h 748"/>
                <a:gd name="T46" fmla="*/ 2147483647 w 515"/>
                <a:gd name="T47" fmla="*/ 2147483647 h 748"/>
                <a:gd name="T48" fmla="*/ 2147483647 w 515"/>
                <a:gd name="T49" fmla="*/ 2147483647 h 748"/>
                <a:gd name="T50" fmla="*/ 2147483647 w 515"/>
                <a:gd name="T51" fmla="*/ 2147483647 h 748"/>
                <a:gd name="T52" fmla="*/ 2147483647 w 515"/>
                <a:gd name="T53" fmla="*/ 2147483647 h 748"/>
                <a:gd name="T54" fmla="*/ 2147483647 w 515"/>
                <a:gd name="T55" fmla="*/ 2147483647 h 748"/>
                <a:gd name="T56" fmla="*/ 2147483647 w 515"/>
                <a:gd name="T57" fmla="*/ 2147483647 h 748"/>
                <a:gd name="T58" fmla="*/ 2147483647 w 515"/>
                <a:gd name="T59" fmla="*/ 2147483647 h 748"/>
                <a:gd name="T60" fmla="*/ 2147483647 w 515"/>
                <a:gd name="T61" fmla="*/ 2147483647 h 748"/>
                <a:gd name="T62" fmla="*/ 2147483647 w 515"/>
                <a:gd name="T63" fmla="*/ 2147483647 h 748"/>
                <a:gd name="T64" fmla="*/ 2147483647 w 515"/>
                <a:gd name="T65" fmla="*/ 2147483647 h 748"/>
                <a:gd name="T66" fmla="*/ 2147483647 w 515"/>
                <a:gd name="T67" fmla="*/ 2147483647 h 748"/>
                <a:gd name="T68" fmla="*/ 2147483647 w 515"/>
                <a:gd name="T69" fmla="*/ 2147483647 h 748"/>
                <a:gd name="T70" fmla="*/ 2147483647 w 515"/>
                <a:gd name="T71" fmla="*/ 2147483647 h 748"/>
                <a:gd name="T72" fmla="*/ 2147483647 w 515"/>
                <a:gd name="T73" fmla="*/ 2147483647 h 748"/>
                <a:gd name="T74" fmla="*/ 2147483647 w 515"/>
                <a:gd name="T75" fmla="*/ 2147483647 h 748"/>
                <a:gd name="T76" fmla="*/ 2147483647 w 515"/>
                <a:gd name="T77" fmla="*/ 2147483647 h 748"/>
                <a:gd name="T78" fmla="*/ 2147483647 w 515"/>
                <a:gd name="T79" fmla="*/ 2147483647 h 748"/>
                <a:gd name="T80" fmla="*/ 2147483647 w 515"/>
                <a:gd name="T81" fmla="*/ 2147483647 h 748"/>
                <a:gd name="T82" fmla="*/ 2147483647 w 515"/>
                <a:gd name="T83" fmla="*/ 2147483647 h 748"/>
                <a:gd name="T84" fmla="*/ 2147483647 w 515"/>
                <a:gd name="T85" fmla="*/ 2147483647 h 748"/>
                <a:gd name="T86" fmla="*/ 2147483647 w 515"/>
                <a:gd name="T87" fmla="*/ 2147483647 h 748"/>
                <a:gd name="T88" fmla="*/ 2147483647 w 515"/>
                <a:gd name="T89" fmla="*/ 2147483647 h 748"/>
                <a:gd name="T90" fmla="*/ 2147483647 w 515"/>
                <a:gd name="T91" fmla="*/ 2147483647 h 748"/>
                <a:gd name="T92" fmla="*/ 2147483647 w 515"/>
                <a:gd name="T93" fmla="*/ 2147483647 h 748"/>
                <a:gd name="T94" fmla="*/ 2147483647 w 515"/>
                <a:gd name="T95" fmla="*/ 2147483647 h 748"/>
                <a:gd name="T96" fmla="*/ 2147483647 w 515"/>
                <a:gd name="T97" fmla="*/ 2147483647 h 748"/>
                <a:gd name="T98" fmla="*/ 2147483647 w 515"/>
                <a:gd name="T99" fmla="*/ 2147483647 h 748"/>
                <a:gd name="T100" fmla="*/ 2147483647 w 515"/>
                <a:gd name="T101" fmla="*/ 2147483647 h 748"/>
                <a:gd name="T102" fmla="*/ 2147483647 w 515"/>
                <a:gd name="T103" fmla="*/ 2147483647 h 748"/>
                <a:gd name="T104" fmla="*/ 2147483647 w 515"/>
                <a:gd name="T105" fmla="*/ 2147483647 h 748"/>
                <a:gd name="T106" fmla="*/ 2147483647 w 515"/>
                <a:gd name="T107" fmla="*/ 2147483647 h 748"/>
                <a:gd name="T108" fmla="*/ 2147483647 w 515"/>
                <a:gd name="T109" fmla="*/ 2147483647 h 748"/>
                <a:gd name="T110" fmla="*/ 2147483647 w 515"/>
                <a:gd name="T111" fmla="*/ 2147483647 h 748"/>
                <a:gd name="T112" fmla="*/ 2147483647 w 515"/>
                <a:gd name="T113" fmla="*/ 2147483647 h 748"/>
                <a:gd name="T114" fmla="*/ 2147483647 w 515"/>
                <a:gd name="T115" fmla="*/ 2147483647 h 748"/>
                <a:gd name="T116" fmla="*/ 2147483647 w 515"/>
                <a:gd name="T117" fmla="*/ 2147483647 h 748"/>
                <a:gd name="T118" fmla="*/ 2147483647 w 515"/>
                <a:gd name="T119" fmla="*/ 2147483647 h 748"/>
                <a:gd name="T120" fmla="*/ 2147483647 w 515"/>
                <a:gd name="T121" fmla="*/ 2147483647 h 7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15"/>
                <a:gd name="T184" fmla="*/ 0 h 748"/>
                <a:gd name="T185" fmla="*/ 515 w 515"/>
                <a:gd name="T186" fmla="*/ 748 h 7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15" h="748">
                  <a:moveTo>
                    <a:pt x="511" y="534"/>
                  </a:moveTo>
                  <a:lnTo>
                    <a:pt x="508" y="515"/>
                  </a:lnTo>
                  <a:lnTo>
                    <a:pt x="500" y="511"/>
                  </a:lnTo>
                  <a:lnTo>
                    <a:pt x="502" y="507"/>
                  </a:lnTo>
                  <a:lnTo>
                    <a:pt x="500" y="501"/>
                  </a:lnTo>
                  <a:lnTo>
                    <a:pt x="490" y="479"/>
                  </a:lnTo>
                  <a:lnTo>
                    <a:pt x="488" y="465"/>
                  </a:lnTo>
                  <a:lnTo>
                    <a:pt x="484" y="454"/>
                  </a:lnTo>
                  <a:lnTo>
                    <a:pt x="476" y="436"/>
                  </a:lnTo>
                  <a:lnTo>
                    <a:pt x="475" y="430"/>
                  </a:lnTo>
                  <a:lnTo>
                    <a:pt x="459" y="393"/>
                  </a:lnTo>
                  <a:lnTo>
                    <a:pt x="447" y="352"/>
                  </a:lnTo>
                  <a:lnTo>
                    <a:pt x="441" y="322"/>
                  </a:lnTo>
                  <a:lnTo>
                    <a:pt x="447" y="326"/>
                  </a:lnTo>
                  <a:lnTo>
                    <a:pt x="449" y="326"/>
                  </a:lnTo>
                  <a:lnTo>
                    <a:pt x="447" y="318"/>
                  </a:lnTo>
                  <a:lnTo>
                    <a:pt x="436" y="301"/>
                  </a:lnTo>
                  <a:lnTo>
                    <a:pt x="436" y="291"/>
                  </a:lnTo>
                  <a:lnTo>
                    <a:pt x="430" y="289"/>
                  </a:lnTo>
                  <a:lnTo>
                    <a:pt x="430" y="283"/>
                  </a:lnTo>
                  <a:lnTo>
                    <a:pt x="418" y="253"/>
                  </a:lnTo>
                  <a:lnTo>
                    <a:pt x="416" y="246"/>
                  </a:lnTo>
                  <a:lnTo>
                    <a:pt x="408" y="220"/>
                  </a:lnTo>
                  <a:lnTo>
                    <a:pt x="405" y="212"/>
                  </a:lnTo>
                  <a:lnTo>
                    <a:pt x="403" y="199"/>
                  </a:lnTo>
                  <a:lnTo>
                    <a:pt x="399" y="193"/>
                  </a:lnTo>
                  <a:lnTo>
                    <a:pt x="401" y="189"/>
                  </a:lnTo>
                  <a:lnTo>
                    <a:pt x="393" y="157"/>
                  </a:lnTo>
                  <a:lnTo>
                    <a:pt x="393" y="151"/>
                  </a:lnTo>
                  <a:lnTo>
                    <a:pt x="391" y="134"/>
                  </a:lnTo>
                  <a:lnTo>
                    <a:pt x="385" y="136"/>
                  </a:lnTo>
                  <a:lnTo>
                    <a:pt x="385" y="132"/>
                  </a:lnTo>
                  <a:lnTo>
                    <a:pt x="385" y="122"/>
                  </a:lnTo>
                  <a:lnTo>
                    <a:pt x="385" y="118"/>
                  </a:lnTo>
                  <a:lnTo>
                    <a:pt x="383" y="114"/>
                  </a:lnTo>
                  <a:lnTo>
                    <a:pt x="383" y="108"/>
                  </a:lnTo>
                  <a:lnTo>
                    <a:pt x="385" y="102"/>
                  </a:lnTo>
                  <a:lnTo>
                    <a:pt x="383" y="100"/>
                  </a:lnTo>
                  <a:lnTo>
                    <a:pt x="379" y="100"/>
                  </a:lnTo>
                  <a:lnTo>
                    <a:pt x="375" y="100"/>
                  </a:lnTo>
                  <a:lnTo>
                    <a:pt x="375" y="95"/>
                  </a:lnTo>
                  <a:lnTo>
                    <a:pt x="379" y="95"/>
                  </a:lnTo>
                  <a:lnTo>
                    <a:pt x="381" y="89"/>
                  </a:lnTo>
                  <a:lnTo>
                    <a:pt x="377" y="83"/>
                  </a:lnTo>
                  <a:lnTo>
                    <a:pt x="379" y="79"/>
                  </a:lnTo>
                  <a:lnTo>
                    <a:pt x="379" y="77"/>
                  </a:lnTo>
                  <a:lnTo>
                    <a:pt x="381" y="73"/>
                  </a:lnTo>
                  <a:lnTo>
                    <a:pt x="385" y="69"/>
                  </a:lnTo>
                  <a:lnTo>
                    <a:pt x="383" y="65"/>
                  </a:lnTo>
                  <a:lnTo>
                    <a:pt x="379" y="67"/>
                  </a:lnTo>
                  <a:lnTo>
                    <a:pt x="379" y="63"/>
                  </a:lnTo>
                  <a:lnTo>
                    <a:pt x="381" y="63"/>
                  </a:lnTo>
                  <a:lnTo>
                    <a:pt x="387" y="59"/>
                  </a:lnTo>
                  <a:lnTo>
                    <a:pt x="389" y="55"/>
                  </a:lnTo>
                  <a:lnTo>
                    <a:pt x="389" y="51"/>
                  </a:lnTo>
                  <a:lnTo>
                    <a:pt x="387" y="49"/>
                  </a:lnTo>
                  <a:lnTo>
                    <a:pt x="385" y="57"/>
                  </a:lnTo>
                  <a:lnTo>
                    <a:pt x="383" y="59"/>
                  </a:lnTo>
                  <a:lnTo>
                    <a:pt x="379" y="59"/>
                  </a:lnTo>
                  <a:lnTo>
                    <a:pt x="379" y="57"/>
                  </a:lnTo>
                  <a:lnTo>
                    <a:pt x="375" y="53"/>
                  </a:lnTo>
                  <a:lnTo>
                    <a:pt x="373" y="53"/>
                  </a:lnTo>
                  <a:lnTo>
                    <a:pt x="373" y="51"/>
                  </a:lnTo>
                  <a:lnTo>
                    <a:pt x="373" y="49"/>
                  </a:lnTo>
                  <a:lnTo>
                    <a:pt x="373" y="47"/>
                  </a:lnTo>
                  <a:lnTo>
                    <a:pt x="368" y="49"/>
                  </a:lnTo>
                  <a:lnTo>
                    <a:pt x="366" y="49"/>
                  </a:lnTo>
                  <a:lnTo>
                    <a:pt x="362" y="47"/>
                  </a:lnTo>
                  <a:lnTo>
                    <a:pt x="358" y="45"/>
                  </a:lnTo>
                  <a:lnTo>
                    <a:pt x="356" y="45"/>
                  </a:lnTo>
                  <a:lnTo>
                    <a:pt x="354" y="43"/>
                  </a:lnTo>
                  <a:lnTo>
                    <a:pt x="358" y="24"/>
                  </a:lnTo>
                  <a:lnTo>
                    <a:pt x="350" y="20"/>
                  </a:lnTo>
                  <a:lnTo>
                    <a:pt x="346" y="22"/>
                  </a:lnTo>
                  <a:lnTo>
                    <a:pt x="342" y="24"/>
                  </a:lnTo>
                  <a:lnTo>
                    <a:pt x="338" y="24"/>
                  </a:lnTo>
                  <a:lnTo>
                    <a:pt x="329" y="22"/>
                  </a:lnTo>
                  <a:lnTo>
                    <a:pt x="327" y="14"/>
                  </a:lnTo>
                  <a:lnTo>
                    <a:pt x="327" y="10"/>
                  </a:lnTo>
                  <a:lnTo>
                    <a:pt x="325" y="8"/>
                  </a:lnTo>
                  <a:lnTo>
                    <a:pt x="323" y="8"/>
                  </a:lnTo>
                  <a:lnTo>
                    <a:pt x="321" y="6"/>
                  </a:lnTo>
                  <a:lnTo>
                    <a:pt x="319" y="6"/>
                  </a:lnTo>
                  <a:lnTo>
                    <a:pt x="315" y="6"/>
                  </a:lnTo>
                  <a:lnTo>
                    <a:pt x="313" y="6"/>
                  </a:lnTo>
                  <a:lnTo>
                    <a:pt x="309" y="0"/>
                  </a:lnTo>
                  <a:lnTo>
                    <a:pt x="307" y="2"/>
                  </a:lnTo>
                  <a:lnTo>
                    <a:pt x="307" y="4"/>
                  </a:lnTo>
                  <a:lnTo>
                    <a:pt x="305" y="6"/>
                  </a:lnTo>
                  <a:lnTo>
                    <a:pt x="303" y="6"/>
                  </a:lnTo>
                  <a:lnTo>
                    <a:pt x="303" y="10"/>
                  </a:lnTo>
                  <a:lnTo>
                    <a:pt x="301" y="10"/>
                  </a:lnTo>
                  <a:lnTo>
                    <a:pt x="301" y="12"/>
                  </a:lnTo>
                  <a:lnTo>
                    <a:pt x="300" y="12"/>
                  </a:lnTo>
                  <a:lnTo>
                    <a:pt x="300" y="14"/>
                  </a:lnTo>
                  <a:lnTo>
                    <a:pt x="294" y="14"/>
                  </a:lnTo>
                  <a:lnTo>
                    <a:pt x="294" y="16"/>
                  </a:lnTo>
                  <a:lnTo>
                    <a:pt x="292" y="16"/>
                  </a:lnTo>
                  <a:lnTo>
                    <a:pt x="288" y="16"/>
                  </a:lnTo>
                  <a:lnTo>
                    <a:pt x="286" y="12"/>
                  </a:lnTo>
                  <a:lnTo>
                    <a:pt x="286" y="10"/>
                  </a:lnTo>
                  <a:lnTo>
                    <a:pt x="274" y="10"/>
                  </a:lnTo>
                  <a:lnTo>
                    <a:pt x="272" y="8"/>
                  </a:lnTo>
                  <a:lnTo>
                    <a:pt x="272" y="22"/>
                  </a:lnTo>
                  <a:lnTo>
                    <a:pt x="257" y="22"/>
                  </a:lnTo>
                  <a:lnTo>
                    <a:pt x="255" y="18"/>
                  </a:lnTo>
                  <a:lnTo>
                    <a:pt x="253" y="18"/>
                  </a:lnTo>
                  <a:lnTo>
                    <a:pt x="245" y="18"/>
                  </a:lnTo>
                  <a:lnTo>
                    <a:pt x="228" y="18"/>
                  </a:lnTo>
                  <a:lnTo>
                    <a:pt x="226" y="16"/>
                  </a:lnTo>
                  <a:lnTo>
                    <a:pt x="226" y="14"/>
                  </a:lnTo>
                  <a:lnTo>
                    <a:pt x="226" y="12"/>
                  </a:lnTo>
                  <a:lnTo>
                    <a:pt x="226" y="8"/>
                  </a:lnTo>
                  <a:lnTo>
                    <a:pt x="212" y="8"/>
                  </a:lnTo>
                  <a:lnTo>
                    <a:pt x="206" y="8"/>
                  </a:lnTo>
                  <a:lnTo>
                    <a:pt x="206" y="10"/>
                  </a:lnTo>
                  <a:lnTo>
                    <a:pt x="204" y="10"/>
                  </a:lnTo>
                  <a:lnTo>
                    <a:pt x="204" y="18"/>
                  </a:lnTo>
                  <a:lnTo>
                    <a:pt x="202" y="18"/>
                  </a:lnTo>
                  <a:lnTo>
                    <a:pt x="200" y="18"/>
                  </a:lnTo>
                  <a:lnTo>
                    <a:pt x="200" y="20"/>
                  </a:lnTo>
                  <a:lnTo>
                    <a:pt x="200" y="22"/>
                  </a:lnTo>
                  <a:lnTo>
                    <a:pt x="198" y="22"/>
                  </a:lnTo>
                  <a:lnTo>
                    <a:pt x="198" y="24"/>
                  </a:lnTo>
                  <a:lnTo>
                    <a:pt x="196" y="24"/>
                  </a:lnTo>
                  <a:lnTo>
                    <a:pt x="196" y="26"/>
                  </a:lnTo>
                  <a:lnTo>
                    <a:pt x="191" y="26"/>
                  </a:lnTo>
                  <a:lnTo>
                    <a:pt x="179" y="28"/>
                  </a:lnTo>
                  <a:lnTo>
                    <a:pt x="173" y="26"/>
                  </a:lnTo>
                  <a:lnTo>
                    <a:pt x="171" y="28"/>
                  </a:lnTo>
                  <a:lnTo>
                    <a:pt x="169" y="28"/>
                  </a:lnTo>
                  <a:lnTo>
                    <a:pt x="148" y="26"/>
                  </a:lnTo>
                  <a:lnTo>
                    <a:pt x="146" y="14"/>
                  </a:lnTo>
                  <a:lnTo>
                    <a:pt x="134" y="14"/>
                  </a:lnTo>
                  <a:lnTo>
                    <a:pt x="132" y="14"/>
                  </a:lnTo>
                  <a:lnTo>
                    <a:pt x="130" y="18"/>
                  </a:lnTo>
                  <a:lnTo>
                    <a:pt x="128" y="18"/>
                  </a:lnTo>
                  <a:lnTo>
                    <a:pt x="128" y="22"/>
                  </a:lnTo>
                  <a:lnTo>
                    <a:pt x="126" y="24"/>
                  </a:lnTo>
                  <a:lnTo>
                    <a:pt x="125" y="24"/>
                  </a:lnTo>
                  <a:lnTo>
                    <a:pt x="121" y="26"/>
                  </a:lnTo>
                  <a:lnTo>
                    <a:pt x="117" y="28"/>
                  </a:lnTo>
                  <a:lnTo>
                    <a:pt x="117" y="32"/>
                  </a:lnTo>
                  <a:lnTo>
                    <a:pt x="115" y="34"/>
                  </a:lnTo>
                  <a:lnTo>
                    <a:pt x="111" y="36"/>
                  </a:lnTo>
                  <a:lnTo>
                    <a:pt x="111" y="40"/>
                  </a:lnTo>
                  <a:lnTo>
                    <a:pt x="111" y="42"/>
                  </a:lnTo>
                  <a:lnTo>
                    <a:pt x="109" y="42"/>
                  </a:lnTo>
                  <a:lnTo>
                    <a:pt x="107" y="42"/>
                  </a:lnTo>
                  <a:lnTo>
                    <a:pt x="105" y="45"/>
                  </a:lnTo>
                  <a:lnTo>
                    <a:pt x="103" y="45"/>
                  </a:lnTo>
                  <a:lnTo>
                    <a:pt x="103" y="47"/>
                  </a:lnTo>
                  <a:lnTo>
                    <a:pt x="101" y="49"/>
                  </a:lnTo>
                  <a:lnTo>
                    <a:pt x="101" y="55"/>
                  </a:lnTo>
                  <a:lnTo>
                    <a:pt x="97" y="55"/>
                  </a:lnTo>
                  <a:lnTo>
                    <a:pt x="97" y="34"/>
                  </a:lnTo>
                  <a:lnTo>
                    <a:pt x="88" y="34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82" y="36"/>
                  </a:lnTo>
                  <a:lnTo>
                    <a:pt x="78" y="34"/>
                  </a:lnTo>
                  <a:lnTo>
                    <a:pt x="76" y="34"/>
                  </a:lnTo>
                  <a:lnTo>
                    <a:pt x="62" y="34"/>
                  </a:lnTo>
                  <a:lnTo>
                    <a:pt x="62" y="55"/>
                  </a:lnTo>
                  <a:lnTo>
                    <a:pt x="80" y="55"/>
                  </a:lnTo>
                  <a:lnTo>
                    <a:pt x="78" y="63"/>
                  </a:lnTo>
                  <a:lnTo>
                    <a:pt x="78" y="75"/>
                  </a:lnTo>
                  <a:lnTo>
                    <a:pt x="76" y="77"/>
                  </a:lnTo>
                  <a:lnTo>
                    <a:pt x="76" y="83"/>
                  </a:lnTo>
                  <a:lnTo>
                    <a:pt x="74" y="85"/>
                  </a:lnTo>
                  <a:lnTo>
                    <a:pt x="70" y="93"/>
                  </a:lnTo>
                  <a:lnTo>
                    <a:pt x="68" y="95"/>
                  </a:lnTo>
                  <a:lnTo>
                    <a:pt x="66" y="93"/>
                  </a:lnTo>
                  <a:lnTo>
                    <a:pt x="62" y="89"/>
                  </a:lnTo>
                  <a:lnTo>
                    <a:pt x="62" y="79"/>
                  </a:lnTo>
                  <a:lnTo>
                    <a:pt x="60" y="77"/>
                  </a:lnTo>
                  <a:lnTo>
                    <a:pt x="60" y="75"/>
                  </a:lnTo>
                  <a:lnTo>
                    <a:pt x="58" y="71"/>
                  </a:lnTo>
                  <a:lnTo>
                    <a:pt x="56" y="67"/>
                  </a:lnTo>
                  <a:lnTo>
                    <a:pt x="55" y="63"/>
                  </a:lnTo>
                  <a:lnTo>
                    <a:pt x="10" y="63"/>
                  </a:lnTo>
                  <a:lnTo>
                    <a:pt x="8" y="63"/>
                  </a:lnTo>
                  <a:lnTo>
                    <a:pt x="0" y="81"/>
                  </a:lnTo>
                  <a:lnTo>
                    <a:pt x="10" y="81"/>
                  </a:lnTo>
                  <a:lnTo>
                    <a:pt x="10" y="85"/>
                  </a:lnTo>
                  <a:lnTo>
                    <a:pt x="16" y="93"/>
                  </a:lnTo>
                  <a:lnTo>
                    <a:pt x="18" y="110"/>
                  </a:lnTo>
                  <a:lnTo>
                    <a:pt x="18" y="118"/>
                  </a:lnTo>
                  <a:lnTo>
                    <a:pt x="20" y="153"/>
                  </a:lnTo>
                  <a:lnTo>
                    <a:pt x="18" y="185"/>
                  </a:lnTo>
                  <a:lnTo>
                    <a:pt x="20" y="185"/>
                  </a:lnTo>
                  <a:lnTo>
                    <a:pt x="20" y="189"/>
                  </a:lnTo>
                  <a:lnTo>
                    <a:pt x="21" y="193"/>
                  </a:lnTo>
                  <a:lnTo>
                    <a:pt x="23" y="195"/>
                  </a:lnTo>
                  <a:lnTo>
                    <a:pt x="25" y="199"/>
                  </a:lnTo>
                  <a:lnTo>
                    <a:pt x="25" y="202"/>
                  </a:lnTo>
                  <a:lnTo>
                    <a:pt x="25" y="208"/>
                  </a:lnTo>
                  <a:lnTo>
                    <a:pt x="25" y="212"/>
                  </a:lnTo>
                  <a:lnTo>
                    <a:pt x="21" y="214"/>
                  </a:lnTo>
                  <a:lnTo>
                    <a:pt x="21" y="212"/>
                  </a:lnTo>
                  <a:lnTo>
                    <a:pt x="20" y="210"/>
                  </a:lnTo>
                  <a:lnTo>
                    <a:pt x="18" y="204"/>
                  </a:lnTo>
                  <a:lnTo>
                    <a:pt x="20" y="201"/>
                  </a:lnTo>
                  <a:lnTo>
                    <a:pt x="20" y="193"/>
                  </a:lnTo>
                  <a:lnTo>
                    <a:pt x="18" y="191"/>
                  </a:lnTo>
                  <a:lnTo>
                    <a:pt x="18" y="193"/>
                  </a:lnTo>
                  <a:lnTo>
                    <a:pt x="16" y="193"/>
                  </a:lnTo>
                  <a:lnTo>
                    <a:pt x="16" y="195"/>
                  </a:lnTo>
                  <a:lnTo>
                    <a:pt x="16" y="199"/>
                  </a:lnTo>
                  <a:lnTo>
                    <a:pt x="16" y="202"/>
                  </a:lnTo>
                  <a:lnTo>
                    <a:pt x="16" y="204"/>
                  </a:lnTo>
                  <a:lnTo>
                    <a:pt x="16" y="210"/>
                  </a:lnTo>
                  <a:lnTo>
                    <a:pt x="20" y="216"/>
                  </a:lnTo>
                  <a:lnTo>
                    <a:pt x="21" y="216"/>
                  </a:lnTo>
                  <a:lnTo>
                    <a:pt x="25" y="216"/>
                  </a:lnTo>
                  <a:lnTo>
                    <a:pt x="25" y="214"/>
                  </a:lnTo>
                  <a:lnTo>
                    <a:pt x="29" y="214"/>
                  </a:lnTo>
                  <a:lnTo>
                    <a:pt x="31" y="214"/>
                  </a:lnTo>
                  <a:lnTo>
                    <a:pt x="35" y="214"/>
                  </a:lnTo>
                  <a:lnTo>
                    <a:pt x="35" y="212"/>
                  </a:lnTo>
                  <a:lnTo>
                    <a:pt x="39" y="210"/>
                  </a:lnTo>
                  <a:lnTo>
                    <a:pt x="41" y="210"/>
                  </a:lnTo>
                  <a:lnTo>
                    <a:pt x="45" y="210"/>
                  </a:lnTo>
                  <a:lnTo>
                    <a:pt x="51" y="210"/>
                  </a:lnTo>
                  <a:lnTo>
                    <a:pt x="55" y="210"/>
                  </a:lnTo>
                  <a:lnTo>
                    <a:pt x="56" y="210"/>
                  </a:lnTo>
                  <a:lnTo>
                    <a:pt x="56" y="206"/>
                  </a:lnTo>
                  <a:lnTo>
                    <a:pt x="58" y="206"/>
                  </a:lnTo>
                  <a:lnTo>
                    <a:pt x="60" y="206"/>
                  </a:lnTo>
                  <a:lnTo>
                    <a:pt x="60" y="204"/>
                  </a:lnTo>
                  <a:lnTo>
                    <a:pt x="62" y="202"/>
                  </a:lnTo>
                  <a:lnTo>
                    <a:pt x="64" y="202"/>
                  </a:lnTo>
                  <a:lnTo>
                    <a:pt x="66" y="202"/>
                  </a:lnTo>
                  <a:lnTo>
                    <a:pt x="66" y="204"/>
                  </a:lnTo>
                  <a:lnTo>
                    <a:pt x="66" y="208"/>
                  </a:lnTo>
                  <a:lnTo>
                    <a:pt x="70" y="206"/>
                  </a:lnTo>
                  <a:lnTo>
                    <a:pt x="74" y="202"/>
                  </a:lnTo>
                  <a:lnTo>
                    <a:pt x="82" y="199"/>
                  </a:lnTo>
                  <a:lnTo>
                    <a:pt x="91" y="193"/>
                  </a:lnTo>
                  <a:lnTo>
                    <a:pt x="97" y="189"/>
                  </a:lnTo>
                  <a:lnTo>
                    <a:pt x="99" y="189"/>
                  </a:lnTo>
                  <a:lnTo>
                    <a:pt x="101" y="189"/>
                  </a:lnTo>
                  <a:lnTo>
                    <a:pt x="105" y="187"/>
                  </a:lnTo>
                  <a:lnTo>
                    <a:pt x="107" y="187"/>
                  </a:lnTo>
                  <a:lnTo>
                    <a:pt x="109" y="189"/>
                  </a:lnTo>
                  <a:lnTo>
                    <a:pt x="111" y="191"/>
                  </a:lnTo>
                  <a:lnTo>
                    <a:pt x="115" y="191"/>
                  </a:lnTo>
                  <a:lnTo>
                    <a:pt x="117" y="189"/>
                  </a:lnTo>
                  <a:lnTo>
                    <a:pt x="117" y="187"/>
                  </a:lnTo>
                  <a:lnTo>
                    <a:pt x="115" y="185"/>
                  </a:lnTo>
                  <a:lnTo>
                    <a:pt x="111" y="183"/>
                  </a:lnTo>
                  <a:lnTo>
                    <a:pt x="109" y="181"/>
                  </a:lnTo>
                  <a:lnTo>
                    <a:pt x="111" y="181"/>
                  </a:lnTo>
                  <a:lnTo>
                    <a:pt x="115" y="181"/>
                  </a:lnTo>
                  <a:lnTo>
                    <a:pt x="113" y="177"/>
                  </a:lnTo>
                  <a:lnTo>
                    <a:pt x="113" y="175"/>
                  </a:lnTo>
                  <a:lnTo>
                    <a:pt x="117" y="171"/>
                  </a:lnTo>
                  <a:lnTo>
                    <a:pt x="121" y="171"/>
                  </a:lnTo>
                  <a:lnTo>
                    <a:pt x="123" y="171"/>
                  </a:lnTo>
                  <a:lnTo>
                    <a:pt x="123" y="167"/>
                  </a:lnTo>
                  <a:lnTo>
                    <a:pt x="126" y="167"/>
                  </a:lnTo>
                  <a:lnTo>
                    <a:pt x="128" y="165"/>
                  </a:lnTo>
                  <a:lnTo>
                    <a:pt x="132" y="169"/>
                  </a:lnTo>
                  <a:lnTo>
                    <a:pt x="134" y="169"/>
                  </a:lnTo>
                  <a:lnTo>
                    <a:pt x="136" y="169"/>
                  </a:lnTo>
                  <a:lnTo>
                    <a:pt x="138" y="167"/>
                  </a:lnTo>
                  <a:lnTo>
                    <a:pt x="142" y="167"/>
                  </a:lnTo>
                  <a:lnTo>
                    <a:pt x="146" y="167"/>
                  </a:lnTo>
                  <a:lnTo>
                    <a:pt x="150" y="167"/>
                  </a:lnTo>
                  <a:lnTo>
                    <a:pt x="154" y="171"/>
                  </a:lnTo>
                  <a:lnTo>
                    <a:pt x="165" y="181"/>
                  </a:lnTo>
                  <a:lnTo>
                    <a:pt x="169" y="181"/>
                  </a:lnTo>
                  <a:lnTo>
                    <a:pt x="177" y="187"/>
                  </a:lnTo>
                  <a:lnTo>
                    <a:pt x="183" y="197"/>
                  </a:lnTo>
                  <a:lnTo>
                    <a:pt x="189" y="199"/>
                  </a:lnTo>
                  <a:lnTo>
                    <a:pt x="185" y="202"/>
                  </a:lnTo>
                  <a:lnTo>
                    <a:pt x="187" y="206"/>
                  </a:lnTo>
                  <a:lnTo>
                    <a:pt x="191" y="210"/>
                  </a:lnTo>
                  <a:lnTo>
                    <a:pt x="196" y="210"/>
                  </a:lnTo>
                  <a:lnTo>
                    <a:pt x="196" y="214"/>
                  </a:lnTo>
                  <a:lnTo>
                    <a:pt x="204" y="218"/>
                  </a:lnTo>
                  <a:lnTo>
                    <a:pt x="204" y="226"/>
                  </a:lnTo>
                  <a:lnTo>
                    <a:pt x="206" y="236"/>
                  </a:lnTo>
                  <a:lnTo>
                    <a:pt x="210" y="238"/>
                  </a:lnTo>
                  <a:lnTo>
                    <a:pt x="212" y="242"/>
                  </a:lnTo>
                  <a:lnTo>
                    <a:pt x="214" y="246"/>
                  </a:lnTo>
                  <a:lnTo>
                    <a:pt x="216" y="246"/>
                  </a:lnTo>
                  <a:lnTo>
                    <a:pt x="222" y="248"/>
                  </a:lnTo>
                  <a:lnTo>
                    <a:pt x="226" y="253"/>
                  </a:lnTo>
                  <a:lnTo>
                    <a:pt x="228" y="261"/>
                  </a:lnTo>
                  <a:lnTo>
                    <a:pt x="233" y="263"/>
                  </a:lnTo>
                  <a:lnTo>
                    <a:pt x="233" y="269"/>
                  </a:lnTo>
                  <a:lnTo>
                    <a:pt x="237" y="273"/>
                  </a:lnTo>
                  <a:lnTo>
                    <a:pt x="259" y="277"/>
                  </a:lnTo>
                  <a:lnTo>
                    <a:pt x="261" y="277"/>
                  </a:lnTo>
                  <a:lnTo>
                    <a:pt x="259" y="283"/>
                  </a:lnTo>
                  <a:lnTo>
                    <a:pt x="261" y="287"/>
                  </a:lnTo>
                  <a:lnTo>
                    <a:pt x="265" y="287"/>
                  </a:lnTo>
                  <a:lnTo>
                    <a:pt x="265" y="293"/>
                  </a:lnTo>
                  <a:lnTo>
                    <a:pt x="266" y="295"/>
                  </a:lnTo>
                  <a:lnTo>
                    <a:pt x="266" y="301"/>
                  </a:lnTo>
                  <a:lnTo>
                    <a:pt x="268" y="303"/>
                  </a:lnTo>
                  <a:lnTo>
                    <a:pt x="276" y="308"/>
                  </a:lnTo>
                  <a:lnTo>
                    <a:pt x="276" y="312"/>
                  </a:lnTo>
                  <a:lnTo>
                    <a:pt x="270" y="312"/>
                  </a:lnTo>
                  <a:lnTo>
                    <a:pt x="268" y="316"/>
                  </a:lnTo>
                  <a:lnTo>
                    <a:pt x="270" y="318"/>
                  </a:lnTo>
                  <a:lnTo>
                    <a:pt x="274" y="320"/>
                  </a:lnTo>
                  <a:lnTo>
                    <a:pt x="272" y="328"/>
                  </a:lnTo>
                  <a:lnTo>
                    <a:pt x="276" y="332"/>
                  </a:lnTo>
                  <a:lnTo>
                    <a:pt x="272" y="338"/>
                  </a:lnTo>
                  <a:lnTo>
                    <a:pt x="272" y="344"/>
                  </a:lnTo>
                  <a:lnTo>
                    <a:pt x="272" y="352"/>
                  </a:lnTo>
                  <a:lnTo>
                    <a:pt x="270" y="358"/>
                  </a:lnTo>
                  <a:lnTo>
                    <a:pt x="270" y="361"/>
                  </a:lnTo>
                  <a:lnTo>
                    <a:pt x="268" y="367"/>
                  </a:lnTo>
                  <a:lnTo>
                    <a:pt x="266" y="373"/>
                  </a:lnTo>
                  <a:lnTo>
                    <a:pt x="266" y="381"/>
                  </a:lnTo>
                  <a:lnTo>
                    <a:pt x="263" y="387"/>
                  </a:lnTo>
                  <a:lnTo>
                    <a:pt x="261" y="393"/>
                  </a:lnTo>
                  <a:lnTo>
                    <a:pt x="261" y="409"/>
                  </a:lnTo>
                  <a:lnTo>
                    <a:pt x="257" y="418"/>
                  </a:lnTo>
                  <a:lnTo>
                    <a:pt x="255" y="424"/>
                  </a:lnTo>
                  <a:lnTo>
                    <a:pt x="257" y="432"/>
                  </a:lnTo>
                  <a:lnTo>
                    <a:pt x="263" y="432"/>
                  </a:lnTo>
                  <a:lnTo>
                    <a:pt x="265" y="442"/>
                  </a:lnTo>
                  <a:lnTo>
                    <a:pt x="272" y="448"/>
                  </a:lnTo>
                  <a:lnTo>
                    <a:pt x="276" y="438"/>
                  </a:lnTo>
                  <a:lnTo>
                    <a:pt x="276" y="432"/>
                  </a:lnTo>
                  <a:lnTo>
                    <a:pt x="274" y="430"/>
                  </a:lnTo>
                  <a:lnTo>
                    <a:pt x="276" y="428"/>
                  </a:lnTo>
                  <a:lnTo>
                    <a:pt x="272" y="422"/>
                  </a:lnTo>
                  <a:lnTo>
                    <a:pt x="266" y="420"/>
                  </a:lnTo>
                  <a:lnTo>
                    <a:pt x="268" y="416"/>
                  </a:lnTo>
                  <a:lnTo>
                    <a:pt x="268" y="409"/>
                  </a:lnTo>
                  <a:lnTo>
                    <a:pt x="272" y="409"/>
                  </a:lnTo>
                  <a:lnTo>
                    <a:pt x="274" y="412"/>
                  </a:lnTo>
                  <a:lnTo>
                    <a:pt x="278" y="412"/>
                  </a:lnTo>
                  <a:lnTo>
                    <a:pt x="282" y="416"/>
                  </a:lnTo>
                  <a:lnTo>
                    <a:pt x="284" y="422"/>
                  </a:lnTo>
                  <a:lnTo>
                    <a:pt x="284" y="428"/>
                  </a:lnTo>
                  <a:lnTo>
                    <a:pt x="288" y="432"/>
                  </a:lnTo>
                  <a:lnTo>
                    <a:pt x="290" y="430"/>
                  </a:lnTo>
                  <a:lnTo>
                    <a:pt x="290" y="424"/>
                  </a:lnTo>
                  <a:lnTo>
                    <a:pt x="292" y="418"/>
                  </a:lnTo>
                  <a:lnTo>
                    <a:pt x="296" y="420"/>
                  </a:lnTo>
                  <a:lnTo>
                    <a:pt x="296" y="424"/>
                  </a:lnTo>
                  <a:lnTo>
                    <a:pt x="298" y="430"/>
                  </a:lnTo>
                  <a:lnTo>
                    <a:pt x="294" y="438"/>
                  </a:lnTo>
                  <a:lnTo>
                    <a:pt x="290" y="442"/>
                  </a:lnTo>
                  <a:lnTo>
                    <a:pt x="290" y="448"/>
                  </a:lnTo>
                  <a:lnTo>
                    <a:pt x="282" y="452"/>
                  </a:lnTo>
                  <a:lnTo>
                    <a:pt x="282" y="456"/>
                  </a:lnTo>
                  <a:lnTo>
                    <a:pt x="278" y="462"/>
                  </a:lnTo>
                  <a:lnTo>
                    <a:pt x="280" y="469"/>
                  </a:lnTo>
                  <a:lnTo>
                    <a:pt x="272" y="467"/>
                  </a:lnTo>
                  <a:lnTo>
                    <a:pt x="272" y="475"/>
                  </a:lnTo>
                  <a:lnTo>
                    <a:pt x="278" y="479"/>
                  </a:lnTo>
                  <a:lnTo>
                    <a:pt x="282" y="485"/>
                  </a:lnTo>
                  <a:lnTo>
                    <a:pt x="282" y="489"/>
                  </a:lnTo>
                  <a:lnTo>
                    <a:pt x="290" y="513"/>
                  </a:lnTo>
                  <a:lnTo>
                    <a:pt x="290" y="518"/>
                  </a:lnTo>
                  <a:lnTo>
                    <a:pt x="296" y="526"/>
                  </a:lnTo>
                  <a:lnTo>
                    <a:pt x="296" y="532"/>
                  </a:lnTo>
                  <a:lnTo>
                    <a:pt x="301" y="538"/>
                  </a:lnTo>
                  <a:lnTo>
                    <a:pt x="303" y="544"/>
                  </a:lnTo>
                  <a:lnTo>
                    <a:pt x="307" y="550"/>
                  </a:lnTo>
                  <a:lnTo>
                    <a:pt x="311" y="550"/>
                  </a:lnTo>
                  <a:lnTo>
                    <a:pt x="317" y="552"/>
                  </a:lnTo>
                  <a:lnTo>
                    <a:pt x="319" y="548"/>
                  </a:lnTo>
                  <a:lnTo>
                    <a:pt x="311" y="532"/>
                  </a:lnTo>
                  <a:lnTo>
                    <a:pt x="313" y="530"/>
                  </a:lnTo>
                  <a:lnTo>
                    <a:pt x="319" y="536"/>
                  </a:lnTo>
                  <a:lnTo>
                    <a:pt x="329" y="532"/>
                  </a:lnTo>
                  <a:lnTo>
                    <a:pt x="331" y="534"/>
                  </a:lnTo>
                  <a:lnTo>
                    <a:pt x="329" y="538"/>
                  </a:lnTo>
                  <a:lnTo>
                    <a:pt x="325" y="538"/>
                  </a:lnTo>
                  <a:lnTo>
                    <a:pt x="329" y="554"/>
                  </a:lnTo>
                  <a:lnTo>
                    <a:pt x="327" y="558"/>
                  </a:lnTo>
                  <a:lnTo>
                    <a:pt x="325" y="562"/>
                  </a:lnTo>
                  <a:lnTo>
                    <a:pt x="325" y="566"/>
                  </a:lnTo>
                  <a:lnTo>
                    <a:pt x="329" y="573"/>
                  </a:lnTo>
                  <a:lnTo>
                    <a:pt x="329" y="579"/>
                  </a:lnTo>
                  <a:lnTo>
                    <a:pt x="331" y="583"/>
                  </a:lnTo>
                  <a:lnTo>
                    <a:pt x="336" y="583"/>
                  </a:lnTo>
                  <a:lnTo>
                    <a:pt x="335" y="585"/>
                  </a:lnTo>
                  <a:lnTo>
                    <a:pt x="338" y="589"/>
                  </a:lnTo>
                  <a:lnTo>
                    <a:pt x="342" y="595"/>
                  </a:lnTo>
                  <a:lnTo>
                    <a:pt x="346" y="595"/>
                  </a:lnTo>
                  <a:lnTo>
                    <a:pt x="346" y="599"/>
                  </a:lnTo>
                  <a:lnTo>
                    <a:pt x="348" y="603"/>
                  </a:lnTo>
                  <a:lnTo>
                    <a:pt x="348" y="609"/>
                  </a:lnTo>
                  <a:lnTo>
                    <a:pt x="348" y="619"/>
                  </a:lnTo>
                  <a:lnTo>
                    <a:pt x="354" y="648"/>
                  </a:lnTo>
                  <a:lnTo>
                    <a:pt x="362" y="658"/>
                  </a:lnTo>
                  <a:lnTo>
                    <a:pt x="366" y="656"/>
                  </a:lnTo>
                  <a:lnTo>
                    <a:pt x="373" y="660"/>
                  </a:lnTo>
                  <a:lnTo>
                    <a:pt x="377" y="658"/>
                  </a:lnTo>
                  <a:lnTo>
                    <a:pt x="379" y="660"/>
                  </a:lnTo>
                  <a:lnTo>
                    <a:pt x="389" y="668"/>
                  </a:lnTo>
                  <a:lnTo>
                    <a:pt x="391" y="670"/>
                  </a:lnTo>
                  <a:lnTo>
                    <a:pt x="397" y="681"/>
                  </a:lnTo>
                  <a:lnTo>
                    <a:pt x="405" y="697"/>
                  </a:lnTo>
                  <a:lnTo>
                    <a:pt x="408" y="699"/>
                  </a:lnTo>
                  <a:lnTo>
                    <a:pt x="406" y="701"/>
                  </a:lnTo>
                  <a:lnTo>
                    <a:pt x="410" y="707"/>
                  </a:lnTo>
                  <a:lnTo>
                    <a:pt x="412" y="715"/>
                  </a:lnTo>
                  <a:lnTo>
                    <a:pt x="416" y="719"/>
                  </a:lnTo>
                  <a:lnTo>
                    <a:pt x="428" y="723"/>
                  </a:lnTo>
                  <a:lnTo>
                    <a:pt x="430" y="727"/>
                  </a:lnTo>
                  <a:lnTo>
                    <a:pt x="434" y="725"/>
                  </a:lnTo>
                  <a:lnTo>
                    <a:pt x="434" y="734"/>
                  </a:lnTo>
                  <a:lnTo>
                    <a:pt x="430" y="736"/>
                  </a:lnTo>
                  <a:lnTo>
                    <a:pt x="424" y="736"/>
                  </a:lnTo>
                  <a:lnTo>
                    <a:pt x="420" y="730"/>
                  </a:lnTo>
                  <a:lnTo>
                    <a:pt x="418" y="728"/>
                  </a:lnTo>
                  <a:lnTo>
                    <a:pt x="412" y="725"/>
                  </a:lnTo>
                  <a:lnTo>
                    <a:pt x="410" y="732"/>
                  </a:lnTo>
                  <a:lnTo>
                    <a:pt x="410" y="736"/>
                  </a:lnTo>
                  <a:lnTo>
                    <a:pt x="414" y="744"/>
                  </a:lnTo>
                  <a:lnTo>
                    <a:pt x="420" y="748"/>
                  </a:lnTo>
                  <a:lnTo>
                    <a:pt x="422" y="746"/>
                  </a:lnTo>
                  <a:lnTo>
                    <a:pt x="432" y="746"/>
                  </a:lnTo>
                  <a:lnTo>
                    <a:pt x="436" y="742"/>
                  </a:lnTo>
                  <a:lnTo>
                    <a:pt x="441" y="742"/>
                  </a:lnTo>
                  <a:lnTo>
                    <a:pt x="445" y="746"/>
                  </a:lnTo>
                  <a:lnTo>
                    <a:pt x="453" y="746"/>
                  </a:lnTo>
                  <a:lnTo>
                    <a:pt x="461" y="740"/>
                  </a:lnTo>
                  <a:lnTo>
                    <a:pt x="465" y="740"/>
                  </a:lnTo>
                  <a:lnTo>
                    <a:pt x="465" y="736"/>
                  </a:lnTo>
                  <a:lnTo>
                    <a:pt x="473" y="740"/>
                  </a:lnTo>
                  <a:lnTo>
                    <a:pt x="475" y="736"/>
                  </a:lnTo>
                  <a:lnTo>
                    <a:pt x="478" y="736"/>
                  </a:lnTo>
                  <a:lnTo>
                    <a:pt x="480" y="730"/>
                  </a:lnTo>
                  <a:lnTo>
                    <a:pt x="482" y="728"/>
                  </a:lnTo>
                  <a:lnTo>
                    <a:pt x="490" y="721"/>
                  </a:lnTo>
                  <a:lnTo>
                    <a:pt x="486" y="705"/>
                  </a:lnTo>
                  <a:lnTo>
                    <a:pt x="490" y="699"/>
                  </a:lnTo>
                  <a:lnTo>
                    <a:pt x="490" y="693"/>
                  </a:lnTo>
                  <a:lnTo>
                    <a:pt x="492" y="691"/>
                  </a:lnTo>
                  <a:lnTo>
                    <a:pt x="494" y="689"/>
                  </a:lnTo>
                  <a:lnTo>
                    <a:pt x="494" y="681"/>
                  </a:lnTo>
                  <a:lnTo>
                    <a:pt x="500" y="675"/>
                  </a:lnTo>
                  <a:lnTo>
                    <a:pt x="502" y="664"/>
                  </a:lnTo>
                  <a:lnTo>
                    <a:pt x="504" y="664"/>
                  </a:lnTo>
                  <a:lnTo>
                    <a:pt x="504" y="670"/>
                  </a:lnTo>
                  <a:lnTo>
                    <a:pt x="506" y="672"/>
                  </a:lnTo>
                  <a:lnTo>
                    <a:pt x="508" y="672"/>
                  </a:lnTo>
                  <a:lnTo>
                    <a:pt x="508" y="664"/>
                  </a:lnTo>
                  <a:lnTo>
                    <a:pt x="506" y="658"/>
                  </a:lnTo>
                  <a:lnTo>
                    <a:pt x="508" y="652"/>
                  </a:lnTo>
                  <a:lnTo>
                    <a:pt x="508" y="640"/>
                  </a:lnTo>
                  <a:lnTo>
                    <a:pt x="510" y="626"/>
                  </a:lnTo>
                  <a:lnTo>
                    <a:pt x="511" y="615"/>
                  </a:lnTo>
                  <a:lnTo>
                    <a:pt x="511" y="609"/>
                  </a:lnTo>
                  <a:lnTo>
                    <a:pt x="513" y="577"/>
                  </a:lnTo>
                  <a:lnTo>
                    <a:pt x="515" y="558"/>
                  </a:lnTo>
                  <a:lnTo>
                    <a:pt x="511" y="534"/>
                  </a:lnTo>
                  <a:close/>
                </a:path>
              </a:pathLst>
            </a:custGeom>
            <a:solidFill>
              <a:srgbClr val="CBEA93"/>
            </a:solidFill>
            <a:ln w="9525" algn="ctr">
              <a:solidFill>
                <a:srgbClr val="7A8957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61" name="Shape 8283"/>
            <p:cNvSpPr>
              <a:spLocks/>
            </p:cNvSpPr>
            <p:nvPr/>
          </p:nvSpPr>
          <p:spPr bwMode="auto">
            <a:xfrm>
              <a:off x="7808914" y="3270250"/>
              <a:ext cx="1284287" cy="901700"/>
            </a:xfrm>
            <a:custGeom>
              <a:avLst/>
              <a:gdLst>
                <a:gd name="T0" fmla="*/ 2147483647 w 809"/>
                <a:gd name="T1" fmla="*/ 2147483647 h 568"/>
                <a:gd name="T2" fmla="*/ 2147483647 w 809"/>
                <a:gd name="T3" fmla="*/ 2147483647 h 568"/>
                <a:gd name="T4" fmla="*/ 2147483647 w 809"/>
                <a:gd name="T5" fmla="*/ 2147483647 h 568"/>
                <a:gd name="T6" fmla="*/ 2147483647 w 809"/>
                <a:gd name="T7" fmla="*/ 2147483647 h 568"/>
                <a:gd name="T8" fmla="*/ 2147483647 w 809"/>
                <a:gd name="T9" fmla="*/ 2147483647 h 568"/>
                <a:gd name="T10" fmla="*/ 2147483647 w 809"/>
                <a:gd name="T11" fmla="*/ 2147483647 h 568"/>
                <a:gd name="T12" fmla="*/ 2147483647 w 809"/>
                <a:gd name="T13" fmla="*/ 2147483647 h 568"/>
                <a:gd name="T14" fmla="*/ 2147483647 w 809"/>
                <a:gd name="T15" fmla="*/ 2147483647 h 568"/>
                <a:gd name="T16" fmla="*/ 2147483647 w 809"/>
                <a:gd name="T17" fmla="*/ 2147483647 h 568"/>
                <a:gd name="T18" fmla="*/ 2147483647 w 809"/>
                <a:gd name="T19" fmla="*/ 2147483647 h 568"/>
                <a:gd name="T20" fmla="*/ 2147483647 w 809"/>
                <a:gd name="T21" fmla="*/ 2147483647 h 568"/>
                <a:gd name="T22" fmla="*/ 2147483647 w 809"/>
                <a:gd name="T23" fmla="*/ 2147483647 h 568"/>
                <a:gd name="T24" fmla="*/ 2147483647 w 809"/>
                <a:gd name="T25" fmla="*/ 2147483647 h 568"/>
                <a:gd name="T26" fmla="*/ 2147483647 w 809"/>
                <a:gd name="T27" fmla="*/ 2147483647 h 568"/>
                <a:gd name="T28" fmla="*/ 2147483647 w 809"/>
                <a:gd name="T29" fmla="*/ 2147483647 h 568"/>
                <a:gd name="T30" fmla="*/ 2147483647 w 809"/>
                <a:gd name="T31" fmla="*/ 2147483647 h 568"/>
                <a:gd name="T32" fmla="*/ 2147483647 w 809"/>
                <a:gd name="T33" fmla="*/ 2147483647 h 568"/>
                <a:gd name="T34" fmla="*/ 2147483647 w 809"/>
                <a:gd name="T35" fmla="*/ 2147483647 h 568"/>
                <a:gd name="T36" fmla="*/ 2147483647 w 809"/>
                <a:gd name="T37" fmla="*/ 2147483647 h 568"/>
                <a:gd name="T38" fmla="*/ 2147483647 w 809"/>
                <a:gd name="T39" fmla="*/ 2147483647 h 568"/>
                <a:gd name="T40" fmla="*/ 2147483647 w 809"/>
                <a:gd name="T41" fmla="*/ 2147483647 h 568"/>
                <a:gd name="T42" fmla="*/ 2147483647 w 809"/>
                <a:gd name="T43" fmla="*/ 2147483647 h 568"/>
                <a:gd name="T44" fmla="*/ 2147483647 w 809"/>
                <a:gd name="T45" fmla="*/ 2147483647 h 568"/>
                <a:gd name="T46" fmla="*/ 2147483647 w 809"/>
                <a:gd name="T47" fmla="*/ 2147483647 h 568"/>
                <a:gd name="T48" fmla="*/ 2147483647 w 809"/>
                <a:gd name="T49" fmla="*/ 2147483647 h 568"/>
                <a:gd name="T50" fmla="*/ 2147483647 w 809"/>
                <a:gd name="T51" fmla="*/ 2147483647 h 568"/>
                <a:gd name="T52" fmla="*/ 2147483647 w 809"/>
                <a:gd name="T53" fmla="*/ 2147483647 h 568"/>
                <a:gd name="T54" fmla="*/ 2147483647 w 809"/>
                <a:gd name="T55" fmla="*/ 2147483647 h 568"/>
                <a:gd name="T56" fmla="*/ 2147483647 w 809"/>
                <a:gd name="T57" fmla="*/ 2147483647 h 568"/>
                <a:gd name="T58" fmla="*/ 2147483647 w 809"/>
                <a:gd name="T59" fmla="*/ 2147483647 h 568"/>
                <a:gd name="T60" fmla="*/ 2147483647 w 809"/>
                <a:gd name="T61" fmla="*/ 2147483647 h 568"/>
                <a:gd name="T62" fmla="*/ 2147483647 w 809"/>
                <a:gd name="T63" fmla="*/ 2147483647 h 568"/>
                <a:gd name="T64" fmla="*/ 2147483647 w 809"/>
                <a:gd name="T65" fmla="*/ 2147483647 h 568"/>
                <a:gd name="T66" fmla="*/ 2147483647 w 809"/>
                <a:gd name="T67" fmla="*/ 2147483647 h 568"/>
                <a:gd name="T68" fmla="*/ 2147483647 w 809"/>
                <a:gd name="T69" fmla="*/ 2147483647 h 568"/>
                <a:gd name="T70" fmla="*/ 2147483647 w 809"/>
                <a:gd name="T71" fmla="*/ 2147483647 h 568"/>
                <a:gd name="T72" fmla="*/ 2147483647 w 809"/>
                <a:gd name="T73" fmla="*/ 2147483647 h 568"/>
                <a:gd name="T74" fmla="*/ 2147483647 w 809"/>
                <a:gd name="T75" fmla="*/ 2147483647 h 568"/>
                <a:gd name="T76" fmla="*/ 2147483647 w 809"/>
                <a:gd name="T77" fmla="*/ 2147483647 h 568"/>
                <a:gd name="T78" fmla="*/ 2147483647 w 809"/>
                <a:gd name="T79" fmla="*/ 2147483647 h 568"/>
                <a:gd name="T80" fmla="*/ 2147483647 w 809"/>
                <a:gd name="T81" fmla="*/ 2147483647 h 568"/>
                <a:gd name="T82" fmla="*/ 2147483647 w 809"/>
                <a:gd name="T83" fmla="*/ 2147483647 h 568"/>
                <a:gd name="T84" fmla="*/ 2147483647 w 809"/>
                <a:gd name="T85" fmla="*/ 2147483647 h 568"/>
                <a:gd name="T86" fmla="*/ 2147483647 w 809"/>
                <a:gd name="T87" fmla="*/ 2147483647 h 568"/>
                <a:gd name="T88" fmla="*/ 2147483647 w 809"/>
                <a:gd name="T89" fmla="*/ 2147483647 h 568"/>
                <a:gd name="T90" fmla="*/ 2147483647 w 809"/>
                <a:gd name="T91" fmla="*/ 2147483647 h 568"/>
                <a:gd name="T92" fmla="*/ 2147483647 w 809"/>
                <a:gd name="T93" fmla="*/ 2147483647 h 568"/>
                <a:gd name="T94" fmla="*/ 2147483647 w 809"/>
                <a:gd name="T95" fmla="*/ 2147483647 h 568"/>
                <a:gd name="T96" fmla="*/ 2147483647 w 809"/>
                <a:gd name="T97" fmla="*/ 2147483647 h 568"/>
                <a:gd name="T98" fmla="*/ 2147483647 w 809"/>
                <a:gd name="T99" fmla="*/ 2147483647 h 568"/>
                <a:gd name="T100" fmla="*/ 2147483647 w 809"/>
                <a:gd name="T101" fmla="*/ 2147483647 h 568"/>
                <a:gd name="T102" fmla="*/ 2147483647 w 809"/>
                <a:gd name="T103" fmla="*/ 2147483647 h 568"/>
                <a:gd name="T104" fmla="*/ 2147483647 w 809"/>
                <a:gd name="T105" fmla="*/ 2147483647 h 568"/>
                <a:gd name="T106" fmla="*/ 2147483647 w 809"/>
                <a:gd name="T107" fmla="*/ 2147483647 h 568"/>
                <a:gd name="T108" fmla="*/ 2147483647 w 809"/>
                <a:gd name="T109" fmla="*/ 2147483647 h 568"/>
                <a:gd name="T110" fmla="*/ 2147483647 w 809"/>
                <a:gd name="T111" fmla="*/ 2147483647 h 568"/>
                <a:gd name="T112" fmla="*/ 2147483647 w 809"/>
                <a:gd name="T113" fmla="*/ 2147483647 h 568"/>
                <a:gd name="T114" fmla="*/ 2147483647 w 809"/>
                <a:gd name="T115" fmla="*/ 2147483647 h 56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09"/>
                <a:gd name="T175" fmla="*/ 0 h 568"/>
                <a:gd name="T176" fmla="*/ 809 w 809"/>
                <a:gd name="T177" fmla="*/ 568 h 56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09" h="568">
                  <a:moveTo>
                    <a:pt x="791" y="301"/>
                  </a:moveTo>
                  <a:lnTo>
                    <a:pt x="787" y="283"/>
                  </a:lnTo>
                  <a:lnTo>
                    <a:pt x="782" y="253"/>
                  </a:lnTo>
                  <a:lnTo>
                    <a:pt x="782" y="250"/>
                  </a:lnTo>
                  <a:lnTo>
                    <a:pt x="772" y="222"/>
                  </a:lnTo>
                  <a:lnTo>
                    <a:pt x="770" y="212"/>
                  </a:lnTo>
                  <a:lnTo>
                    <a:pt x="764" y="210"/>
                  </a:lnTo>
                  <a:lnTo>
                    <a:pt x="760" y="214"/>
                  </a:lnTo>
                  <a:lnTo>
                    <a:pt x="756" y="212"/>
                  </a:lnTo>
                  <a:lnTo>
                    <a:pt x="752" y="210"/>
                  </a:lnTo>
                  <a:lnTo>
                    <a:pt x="747" y="208"/>
                  </a:lnTo>
                  <a:lnTo>
                    <a:pt x="741" y="206"/>
                  </a:lnTo>
                  <a:lnTo>
                    <a:pt x="739" y="214"/>
                  </a:lnTo>
                  <a:lnTo>
                    <a:pt x="731" y="214"/>
                  </a:lnTo>
                  <a:lnTo>
                    <a:pt x="725" y="216"/>
                  </a:lnTo>
                  <a:lnTo>
                    <a:pt x="723" y="208"/>
                  </a:lnTo>
                  <a:lnTo>
                    <a:pt x="713" y="202"/>
                  </a:lnTo>
                  <a:lnTo>
                    <a:pt x="713" y="200"/>
                  </a:lnTo>
                  <a:lnTo>
                    <a:pt x="710" y="199"/>
                  </a:lnTo>
                  <a:lnTo>
                    <a:pt x="706" y="195"/>
                  </a:lnTo>
                  <a:lnTo>
                    <a:pt x="708" y="191"/>
                  </a:lnTo>
                  <a:lnTo>
                    <a:pt x="706" y="189"/>
                  </a:lnTo>
                  <a:lnTo>
                    <a:pt x="704" y="183"/>
                  </a:lnTo>
                  <a:lnTo>
                    <a:pt x="700" y="185"/>
                  </a:lnTo>
                  <a:lnTo>
                    <a:pt x="696" y="183"/>
                  </a:lnTo>
                  <a:lnTo>
                    <a:pt x="694" y="179"/>
                  </a:lnTo>
                  <a:lnTo>
                    <a:pt x="686" y="181"/>
                  </a:lnTo>
                  <a:lnTo>
                    <a:pt x="676" y="175"/>
                  </a:lnTo>
                  <a:lnTo>
                    <a:pt x="676" y="173"/>
                  </a:lnTo>
                  <a:lnTo>
                    <a:pt x="684" y="173"/>
                  </a:lnTo>
                  <a:lnTo>
                    <a:pt x="686" y="165"/>
                  </a:lnTo>
                  <a:lnTo>
                    <a:pt x="688" y="167"/>
                  </a:lnTo>
                  <a:lnTo>
                    <a:pt x="688" y="173"/>
                  </a:lnTo>
                  <a:lnTo>
                    <a:pt x="690" y="175"/>
                  </a:lnTo>
                  <a:lnTo>
                    <a:pt x="700" y="177"/>
                  </a:lnTo>
                  <a:lnTo>
                    <a:pt x="704" y="177"/>
                  </a:lnTo>
                  <a:lnTo>
                    <a:pt x="710" y="179"/>
                  </a:lnTo>
                  <a:lnTo>
                    <a:pt x="711" y="181"/>
                  </a:lnTo>
                  <a:lnTo>
                    <a:pt x="711" y="189"/>
                  </a:lnTo>
                  <a:lnTo>
                    <a:pt x="713" y="193"/>
                  </a:lnTo>
                  <a:lnTo>
                    <a:pt x="723" y="199"/>
                  </a:lnTo>
                  <a:lnTo>
                    <a:pt x="729" y="204"/>
                  </a:lnTo>
                  <a:lnTo>
                    <a:pt x="731" y="202"/>
                  </a:lnTo>
                  <a:lnTo>
                    <a:pt x="741" y="200"/>
                  </a:lnTo>
                  <a:lnTo>
                    <a:pt x="745" y="197"/>
                  </a:lnTo>
                  <a:lnTo>
                    <a:pt x="741" y="193"/>
                  </a:lnTo>
                  <a:lnTo>
                    <a:pt x="737" y="193"/>
                  </a:lnTo>
                  <a:lnTo>
                    <a:pt x="737" y="191"/>
                  </a:lnTo>
                  <a:lnTo>
                    <a:pt x="739" y="187"/>
                  </a:lnTo>
                  <a:lnTo>
                    <a:pt x="737" y="185"/>
                  </a:lnTo>
                  <a:lnTo>
                    <a:pt x="731" y="185"/>
                  </a:lnTo>
                  <a:lnTo>
                    <a:pt x="729" y="179"/>
                  </a:lnTo>
                  <a:lnTo>
                    <a:pt x="723" y="177"/>
                  </a:lnTo>
                  <a:lnTo>
                    <a:pt x="704" y="159"/>
                  </a:lnTo>
                  <a:lnTo>
                    <a:pt x="702" y="155"/>
                  </a:lnTo>
                  <a:lnTo>
                    <a:pt x="698" y="153"/>
                  </a:lnTo>
                  <a:lnTo>
                    <a:pt x="696" y="147"/>
                  </a:lnTo>
                  <a:lnTo>
                    <a:pt x="692" y="146"/>
                  </a:lnTo>
                  <a:lnTo>
                    <a:pt x="692" y="142"/>
                  </a:lnTo>
                  <a:lnTo>
                    <a:pt x="696" y="142"/>
                  </a:lnTo>
                  <a:lnTo>
                    <a:pt x="704" y="151"/>
                  </a:lnTo>
                  <a:lnTo>
                    <a:pt x="708" y="157"/>
                  </a:lnTo>
                  <a:lnTo>
                    <a:pt x="723" y="173"/>
                  </a:lnTo>
                  <a:lnTo>
                    <a:pt x="729" y="173"/>
                  </a:lnTo>
                  <a:lnTo>
                    <a:pt x="735" y="169"/>
                  </a:lnTo>
                  <a:lnTo>
                    <a:pt x="733" y="167"/>
                  </a:lnTo>
                  <a:lnTo>
                    <a:pt x="731" y="167"/>
                  </a:lnTo>
                  <a:lnTo>
                    <a:pt x="725" y="169"/>
                  </a:lnTo>
                  <a:lnTo>
                    <a:pt x="725" y="165"/>
                  </a:lnTo>
                  <a:lnTo>
                    <a:pt x="727" y="163"/>
                  </a:lnTo>
                  <a:lnTo>
                    <a:pt x="727" y="161"/>
                  </a:lnTo>
                  <a:lnTo>
                    <a:pt x="725" y="159"/>
                  </a:lnTo>
                  <a:lnTo>
                    <a:pt x="729" y="157"/>
                  </a:lnTo>
                  <a:lnTo>
                    <a:pt x="727" y="153"/>
                  </a:lnTo>
                  <a:lnTo>
                    <a:pt x="731" y="153"/>
                  </a:lnTo>
                  <a:lnTo>
                    <a:pt x="735" y="157"/>
                  </a:lnTo>
                  <a:lnTo>
                    <a:pt x="737" y="157"/>
                  </a:lnTo>
                  <a:lnTo>
                    <a:pt x="741" y="165"/>
                  </a:lnTo>
                  <a:lnTo>
                    <a:pt x="743" y="165"/>
                  </a:lnTo>
                  <a:lnTo>
                    <a:pt x="745" y="151"/>
                  </a:lnTo>
                  <a:lnTo>
                    <a:pt x="739" y="149"/>
                  </a:lnTo>
                  <a:lnTo>
                    <a:pt x="737" y="144"/>
                  </a:lnTo>
                  <a:lnTo>
                    <a:pt x="727" y="144"/>
                  </a:lnTo>
                  <a:lnTo>
                    <a:pt x="725" y="142"/>
                  </a:lnTo>
                  <a:lnTo>
                    <a:pt x="727" y="140"/>
                  </a:lnTo>
                  <a:lnTo>
                    <a:pt x="739" y="142"/>
                  </a:lnTo>
                  <a:lnTo>
                    <a:pt x="739" y="136"/>
                  </a:lnTo>
                  <a:lnTo>
                    <a:pt x="737" y="136"/>
                  </a:lnTo>
                  <a:lnTo>
                    <a:pt x="733" y="136"/>
                  </a:lnTo>
                  <a:lnTo>
                    <a:pt x="725" y="132"/>
                  </a:lnTo>
                  <a:lnTo>
                    <a:pt x="719" y="132"/>
                  </a:lnTo>
                  <a:lnTo>
                    <a:pt x="713" y="126"/>
                  </a:lnTo>
                  <a:lnTo>
                    <a:pt x="713" y="120"/>
                  </a:lnTo>
                  <a:lnTo>
                    <a:pt x="704" y="112"/>
                  </a:lnTo>
                  <a:lnTo>
                    <a:pt x="698" y="106"/>
                  </a:lnTo>
                  <a:lnTo>
                    <a:pt x="692" y="98"/>
                  </a:lnTo>
                  <a:lnTo>
                    <a:pt x="688" y="96"/>
                  </a:lnTo>
                  <a:lnTo>
                    <a:pt x="682" y="87"/>
                  </a:lnTo>
                  <a:lnTo>
                    <a:pt x="680" y="83"/>
                  </a:lnTo>
                  <a:lnTo>
                    <a:pt x="684" y="83"/>
                  </a:lnTo>
                  <a:lnTo>
                    <a:pt x="692" y="94"/>
                  </a:lnTo>
                  <a:lnTo>
                    <a:pt x="700" y="98"/>
                  </a:lnTo>
                  <a:lnTo>
                    <a:pt x="704" y="106"/>
                  </a:lnTo>
                  <a:lnTo>
                    <a:pt x="710" y="110"/>
                  </a:lnTo>
                  <a:lnTo>
                    <a:pt x="717" y="118"/>
                  </a:lnTo>
                  <a:lnTo>
                    <a:pt x="719" y="124"/>
                  </a:lnTo>
                  <a:lnTo>
                    <a:pt x="725" y="124"/>
                  </a:lnTo>
                  <a:lnTo>
                    <a:pt x="727" y="128"/>
                  </a:lnTo>
                  <a:lnTo>
                    <a:pt x="737" y="128"/>
                  </a:lnTo>
                  <a:lnTo>
                    <a:pt x="735" y="120"/>
                  </a:lnTo>
                  <a:lnTo>
                    <a:pt x="737" y="118"/>
                  </a:lnTo>
                  <a:lnTo>
                    <a:pt x="739" y="114"/>
                  </a:lnTo>
                  <a:lnTo>
                    <a:pt x="737" y="110"/>
                  </a:lnTo>
                  <a:lnTo>
                    <a:pt x="737" y="106"/>
                  </a:lnTo>
                  <a:lnTo>
                    <a:pt x="737" y="102"/>
                  </a:lnTo>
                  <a:lnTo>
                    <a:pt x="745" y="106"/>
                  </a:lnTo>
                  <a:lnTo>
                    <a:pt x="747" y="102"/>
                  </a:lnTo>
                  <a:lnTo>
                    <a:pt x="747" y="96"/>
                  </a:lnTo>
                  <a:lnTo>
                    <a:pt x="735" y="93"/>
                  </a:lnTo>
                  <a:lnTo>
                    <a:pt x="727" y="87"/>
                  </a:lnTo>
                  <a:lnTo>
                    <a:pt x="723" y="89"/>
                  </a:lnTo>
                  <a:lnTo>
                    <a:pt x="721" y="85"/>
                  </a:lnTo>
                  <a:lnTo>
                    <a:pt x="717" y="83"/>
                  </a:lnTo>
                  <a:lnTo>
                    <a:pt x="717" y="79"/>
                  </a:lnTo>
                  <a:lnTo>
                    <a:pt x="710" y="71"/>
                  </a:lnTo>
                  <a:lnTo>
                    <a:pt x="708" y="71"/>
                  </a:lnTo>
                  <a:lnTo>
                    <a:pt x="708" y="73"/>
                  </a:lnTo>
                  <a:lnTo>
                    <a:pt x="704" y="69"/>
                  </a:lnTo>
                  <a:lnTo>
                    <a:pt x="702" y="69"/>
                  </a:lnTo>
                  <a:lnTo>
                    <a:pt x="700" y="71"/>
                  </a:lnTo>
                  <a:lnTo>
                    <a:pt x="696" y="67"/>
                  </a:lnTo>
                  <a:lnTo>
                    <a:pt x="688" y="67"/>
                  </a:lnTo>
                  <a:lnTo>
                    <a:pt x="678" y="61"/>
                  </a:lnTo>
                  <a:lnTo>
                    <a:pt x="678" y="57"/>
                  </a:lnTo>
                  <a:lnTo>
                    <a:pt x="675" y="53"/>
                  </a:lnTo>
                  <a:lnTo>
                    <a:pt x="671" y="47"/>
                  </a:lnTo>
                  <a:lnTo>
                    <a:pt x="673" y="45"/>
                  </a:lnTo>
                  <a:lnTo>
                    <a:pt x="671" y="40"/>
                  </a:lnTo>
                  <a:lnTo>
                    <a:pt x="669" y="40"/>
                  </a:lnTo>
                  <a:lnTo>
                    <a:pt x="653" y="47"/>
                  </a:lnTo>
                  <a:lnTo>
                    <a:pt x="649" y="45"/>
                  </a:lnTo>
                  <a:lnTo>
                    <a:pt x="645" y="38"/>
                  </a:lnTo>
                  <a:lnTo>
                    <a:pt x="647" y="26"/>
                  </a:lnTo>
                  <a:lnTo>
                    <a:pt x="640" y="22"/>
                  </a:lnTo>
                  <a:lnTo>
                    <a:pt x="636" y="18"/>
                  </a:lnTo>
                  <a:lnTo>
                    <a:pt x="630" y="16"/>
                  </a:lnTo>
                  <a:lnTo>
                    <a:pt x="626" y="22"/>
                  </a:lnTo>
                  <a:lnTo>
                    <a:pt x="616" y="34"/>
                  </a:lnTo>
                  <a:lnTo>
                    <a:pt x="616" y="38"/>
                  </a:lnTo>
                  <a:lnTo>
                    <a:pt x="605" y="34"/>
                  </a:lnTo>
                  <a:lnTo>
                    <a:pt x="601" y="24"/>
                  </a:lnTo>
                  <a:lnTo>
                    <a:pt x="595" y="16"/>
                  </a:lnTo>
                  <a:lnTo>
                    <a:pt x="595" y="12"/>
                  </a:lnTo>
                  <a:lnTo>
                    <a:pt x="591" y="4"/>
                  </a:lnTo>
                  <a:lnTo>
                    <a:pt x="587" y="4"/>
                  </a:lnTo>
                  <a:lnTo>
                    <a:pt x="568" y="24"/>
                  </a:lnTo>
                  <a:lnTo>
                    <a:pt x="562" y="24"/>
                  </a:lnTo>
                  <a:lnTo>
                    <a:pt x="552" y="12"/>
                  </a:lnTo>
                  <a:lnTo>
                    <a:pt x="540" y="24"/>
                  </a:lnTo>
                  <a:lnTo>
                    <a:pt x="540" y="30"/>
                  </a:lnTo>
                  <a:lnTo>
                    <a:pt x="535" y="40"/>
                  </a:lnTo>
                  <a:lnTo>
                    <a:pt x="529" y="47"/>
                  </a:lnTo>
                  <a:lnTo>
                    <a:pt x="523" y="51"/>
                  </a:lnTo>
                  <a:lnTo>
                    <a:pt x="523" y="53"/>
                  </a:lnTo>
                  <a:lnTo>
                    <a:pt x="513" y="59"/>
                  </a:lnTo>
                  <a:lnTo>
                    <a:pt x="468" y="30"/>
                  </a:lnTo>
                  <a:lnTo>
                    <a:pt x="461" y="38"/>
                  </a:lnTo>
                  <a:lnTo>
                    <a:pt x="445" y="34"/>
                  </a:lnTo>
                  <a:lnTo>
                    <a:pt x="441" y="22"/>
                  </a:lnTo>
                  <a:lnTo>
                    <a:pt x="431" y="16"/>
                  </a:lnTo>
                  <a:lnTo>
                    <a:pt x="431" y="10"/>
                  </a:lnTo>
                  <a:lnTo>
                    <a:pt x="430" y="6"/>
                  </a:lnTo>
                  <a:lnTo>
                    <a:pt x="420" y="6"/>
                  </a:lnTo>
                  <a:lnTo>
                    <a:pt x="422" y="2"/>
                  </a:lnTo>
                  <a:lnTo>
                    <a:pt x="418" y="0"/>
                  </a:lnTo>
                  <a:lnTo>
                    <a:pt x="410" y="22"/>
                  </a:lnTo>
                  <a:lnTo>
                    <a:pt x="395" y="32"/>
                  </a:lnTo>
                  <a:lnTo>
                    <a:pt x="387" y="30"/>
                  </a:lnTo>
                  <a:lnTo>
                    <a:pt x="377" y="40"/>
                  </a:lnTo>
                  <a:lnTo>
                    <a:pt x="367" y="47"/>
                  </a:lnTo>
                  <a:lnTo>
                    <a:pt x="367" y="59"/>
                  </a:lnTo>
                  <a:lnTo>
                    <a:pt x="360" y="55"/>
                  </a:lnTo>
                  <a:lnTo>
                    <a:pt x="342" y="45"/>
                  </a:lnTo>
                  <a:lnTo>
                    <a:pt x="336" y="28"/>
                  </a:lnTo>
                  <a:lnTo>
                    <a:pt x="338" y="24"/>
                  </a:lnTo>
                  <a:lnTo>
                    <a:pt x="328" y="24"/>
                  </a:lnTo>
                  <a:lnTo>
                    <a:pt x="325" y="20"/>
                  </a:lnTo>
                  <a:lnTo>
                    <a:pt x="317" y="26"/>
                  </a:lnTo>
                  <a:lnTo>
                    <a:pt x="311" y="16"/>
                  </a:lnTo>
                  <a:lnTo>
                    <a:pt x="303" y="8"/>
                  </a:lnTo>
                  <a:lnTo>
                    <a:pt x="299" y="14"/>
                  </a:lnTo>
                  <a:lnTo>
                    <a:pt x="297" y="18"/>
                  </a:lnTo>
                  <a:lnTo>
                    <a:pt x="288" y="24"/>
                  </a:lnTo>
                  <a:lnTo>
                    <a:pt x="280" y="32"/>
                  </a:lnTo>
                  <a:lnTo>
                    <a:pt x="286" y="55"/>
                  </a:lnTo>
                  <a:lnTo>
                    <a:pt x="278" y="63"/>
                  </a:lnTo>
                  <a:lnTo>
                    <a:pt x="272" y="91"/>
                  </a:lnTo>
                  <a:lnTo>
                    <a:pt x="262" y="89"/>
                  </a:lnTo>
                  <a:lnTo>
                    <a:pt x="255" y="91"/>
                  </a:lnTo>
                  <a:lnTo>
                    <a:pt x="255" y="104"/>
                  </a:lnTo>
                  <a:lnTo>
                    <a:pt x="258" y="110"/>
                  </a:lnTo>
                  <a:lnTo>
                    <a:pt x="255" y="112"/>
                  </a:lnTo>
                  <a:lnTo>
                    <a:pt x="249" y="110"/>
                  </a:lnTo>
                  <a:lnTo>
                    <a:pt x="235" y="116"/>
                  </a:lnTo>
                  <a:lnTo>
                    <a:pt x="241" y="122"/>
                  </a:lnTo>
                  <a:lnTo>
                    <a:pt x="231" y="128"/>
                  </a:lnTo>
                  <a:lnTo>
                    <a:pt x="231" y="132"/>
                  </a:lnTo>
                  <a:lnTo>
                    <a:pt x="227" y="140"/>
                  </a:lnTo>
                  <a:lnTo>
                    <a:pt x="220" y="144"/>
                  </a:lnTo>
                  <a:lnTo>
                    <a:pt x="216" y="140"/>
                  </a:lnTo>
                  <a:lnTo>
                    <a:pt x="192" y="163"/>
                  </a:lnTo>
                  <a:lnTo>
                    <a:pt x="186" y="169"/>
                  </a:lnTo>
                  <a:lnTo>
                    <a:pt x="175" y="175"/>
                  </a:lnTo>
                  <a:lnTo>
                    <a:pt x="169" y="175"/>
                  </a:lnTo>
                  <a:lnTo>
                    <a:pt x="161" y="181"/>
                  </a:lnTo>
                  <a:lnTo>
                    <a:pt x="148" y="189"/>
                  </a:lnTo>
                  <a:lnTo>
                    <a:pt x="148" y="199"/>
                  </a:lnTo>
                  <a:lnTo>
                    <a:pt x="136" y="202"/>
                  </a:lnTo>
                  <a:lnTo>
                    <a:pt x="134" y="206"/>
                  </a:lnTo>
                  <a:lnTo>
                    <a:pt x="134" y="214"/>
                  </a:lnTo>
                  <a:lnTo>
                    <a:pt x="124" y="220"/>
                  </a:lnTo>
                  <a:lnTo>
                    <a:pt x="115" y="222"/>
                  </a:lnTo>
                  <a:lnTo>
                    <a:pt x="111" y="232"/>
                  </a:lnTo>
                  <a:lnTo>
                    <a:pt x="80" y="244"/>
                  </a:lnTo>
                  <a:lnTo>
                    <a:pt x="58" y="252"/>
                  </a:lnTo>
                  <a:lnTo>
                    <a:pt x="78" y="252"/>
                  </a:lnTo>
                  <a:lnTo>
                    <a:pt x="122" y="252"/>
                  </a:lnTo>
                  <a:lnTo>
                    <a:pt x="136" y="252"/>
                  </a:lnTo>
                  <a:lnTo>
                    <a:pt x="157" y="250"/>
                  </a:lnTo>
                  <a:lnTo>
                    <a:pt x="186" y="252"/>
                  </a:lnTo>
                  <a:lnTo>
                    <a:pt x="229" y="248"/>
                  </a:lnTo>
                  <a:lnTo>
                    <a:pt x="245" y="248"/>
                  </a:lnTo>
                  <a:lnTo>
                    <a:pt x="247" y="250"/>
                  </a:lnTo>
                  <a:lnTo>
                    <a:pt x="241" y="255"/>
                  </a:lnTo>
                  <a:lnTo>
                    <a:pt x="241" y="265"/>
                  </a:lnTo>
                  <a:lnTo>
                    <a:pt x="237" y="271"/>
                  </a:lnTo>
                  <a:lnTo>
                    <a:pt x="239" y="277"/>
                  </a:lnTo>
                  <a:lnTo>
                    <a:pt x="225" y="281"/>
                  </a:lnTo>
                  <a:lnTo>
                    <a:pt x="220" y="291"/>
                  </a:lnTo>
                  <a:lnTo>
                    <a:pt x="212" y="303"/>
                  </a:lnTo>
                  <a:lnTo>
                    <a:pt x="206" y="306"/>
                  </a:lnTo>
                  <a:lnTo>
                    <a:pt x="194" y="305"/>
                  </a:lnTo>
                  <a:lnTo>
                    <a:pt x="185" y="305"/>
                  </a:lnTo>
                  <a:lnTo>
                    <a:pt x="177" y="310"/>
                  </a:lnTo>
                  <a:lnTo>
                    <a:pt x="167" y="322"/>
                  </a:lnTo>
                  <a:lnTo>
                    <a:pt x="159" y="324"/>
                  </a:lnTo>
                  <a:lnTo>
                    <a:pt x="155" y="322"/>
                  </a:lnTo>
                  <a:lnTo>
                    <a:pt x="157" y="316"/>
                  </a:lnTo>
                  <a:lnTo>
                    <a:pt x="153" y="312"/>
                  </a:lnTo>
                  <a:lnTo>
                    <a:pt x="144" y="320"/>
                  </a:lnTo>
                  <a:lnTo>
                    <a:pt x="140" y="328"/>
                  </a:lnTo>
                  <a:lnTo>
                    <a:pt x="132" y="328"/>
                  </a:lnTo>
                  <a:lnTo>
                    <a:pt x="126" y="342"/>
                  </a:lnTo>
                  <a:lnTo>
                    <a:pt x="120" y="346"/>
                  </a:lnTo>
                  <a:lnTo>
                    <a:pt x="111" y="348"/>
                  </a:lnTo>
                  <a:lnTo>
                    <a:pt x="99" y="356"/>
                  </a:lnTo>
                  <a:lnTo>
                    <a:pt x="93" y="359"/>
                  </a:lnTo>
                  <a:lnTo>
                    <a:pt x="89" y="359"/>
                  </a:lnTo>
                  <a:lnTo>
                    <a:pt x="74" y="373"/>
                  </a:lnTo>
                  <a:lnTo>
                    <a:pt x="60" y="371"/>
                  </a:lnTo>
                  <a:lnTo>
                    <a:pt x="43" y="375"/>
                  </a:lnTo>
                  <a:lnTo>
                    <a:pt x="33" y="385"/>
                  </a:lnTo>
                  <a:lnTo>
                    <a:pt x="29" y="391"/>
                  </a:lnTo>
                  <a:lnTo>
                    <a:pt x="27" y="403"/>
                  </a:lnTo>
                  <a:lnTo>
                    <a:pt x="17" y="409"/>
                  </a:lnTo>
                  <a:lnTo>
                    <a:pt x="10" y="409"/>
                  </a:lnTo>
                  <a:lnTo>
                    <a:pt x="6" y="407"/>
                  </a:lnTo>
                  <a:lnTo>
                    <a:pt x="2" y="412"/>
                  </a:lnTo>
                  <a:lnTo>
                    <a:pt x="0" y="438"/>
                  </a:lnTo>
                  <a:lnTo>
                    <a:pt x="13" y="440"/>
                  </a:lnTo>
                  <a:lnTo>
                    <a:pt x="27" y="440"/>
                  </a:lnTo>
                  <a:lnTo>
                    <a:pt x="35" y="440"/>
                  </a:lnTo>
                  <a:lnTo>
                    <a:pt x="68" y="438"/>
                  </a:lnTo>
                  <a:lnTo>
                    <a:pt x="74" y="438"/>
                  </a:lnTo>
                  <a:lnTo>
                    <a:pt x="109" y="438"/>
                  </a:lnTo>
                  <a:lnTo>
                    <a:pt x="111" y="438"/>
                  </a:lnTo>
                  <a:lnTo>
                    <a:pt x="120" y="436"/>
                  </a:lnTo>
                  <a:lnTo>
                    <a:pt x="122" y="434"/>
                  </a:lnTo>
                  <a:lnTo>
                    <a:pt x="144" y="428"/>
                  </a:lnTo>
                  <a:lnTo>
                    <a:pt x="151" y="422"/>
                  </a:lnTo>
                  <a:lnTo>
                    <a:pt x="159" y="420"/>
                  </a:lnTo>
                  <a:lnTo>
                    <a:pt x="173" y="416"/>
                  </a:lnTo>
                  <a:lnTo>
                    <a:pt x="175" y="412"/>
                  </a:lnTo>
                  <a:lnTo>
                    <a:pt x="181" y="414"/>
                  </a:lnTo>
                  <a:lnTo>
                    <a:pt x="194" y="412"/>
                  </a:lnTo>
                  <a:lnTo>
                    <a:pt x="216" y="412"/>
                  </a:lnTo>
                  <a:lnTo>
                    <a:pt x="225" y="414"/>
                  </a:lnTo>
                  <a:lnTo>
                    <a:pt x="235" y="414"/>
                  </a:lnTo>
                  <a:lnTo>
                    <a:pt x="272" y="416"/>
                  </a:lnTo>
                  <a:lnTo>
                    <a:pt x="276" y="416"/>
                  </a:lnTo>
                  <a:lnTo>
                    <a:pt x="303" y="418"/>
                  </a:lnTo>
                  <a:lnTo>
                    <a:pt x="301" y="426"/>
                  </a:lnTo>
                  <a:lnTo>
                    <a:pt x="303" y="430"/>
                  </a:lnTo>
                  <a:lnTo>
                    <a:pt x="311" y="424"/>
                  </a:lnTo>
                  <a:lnTo>
                    <a:pt x="315" y="428"/>
                  </a:lnTo>
                  <a:lnTo>
                    <a:pt x="319" y="434"/>
                  </a:lnTo>
                  <a:lnTo>
                    <a:pt x="326" y="446"/>
                  </a:lnTo>
                  <a:lnTo>
                    <a:pt x="326" y="458"/>
                  </a:lnTo>
                  <a:lnTo>
                    <a:pt x="348" y="458"/>
                  </a:lnTo>
                  <a:lnTo>
                    <a:pt x="369" y="458"/>
                  </a:lnTo>
                  <a:lnTo>
                    <a:pt x="406" y="458"/>
                  </a:lnTo>
                  <a:lnTo>
                    <a:pt x="406" y="462"/>
                  </a:lnTo>
                  <a:lnTo>
                    <a:pt x="408" y="469"/>
                  </a:lnTo>
                  <a:lnTo>
                    <a:pt x="410" y="477"/>
                  </a:lnTo>
                  <a:lnTo>
                    <a:pt x="416" y="475"/>
                  </a:lnTo>
                  <a:lnTo>
                    <a:pt x="414" y="481"/>
                  </a:lnTo>
                  <a:lnTo>
                    <a:pt x="412" y="491"/>
                  </a:lnTo>
                  <a:lnTo>
                    <a:pt x="416" y="493"/>
                  </a:lnTo>
                  <a:lnTo>
                    <a:pt x="418" y="495"/>
                  </a:lnTo>
                  <a:lnTo>
                    <a:pt x="422" y="497"/>
                  </a:lnTo>
                  <a:lnTo>
                    <a:pt x="422" y="499"/>
                  </a:lnTo>
                  <a:lnTo>
                    <a:pt x="420" y="505"/>
                  </a:lnTo>
                  <a:lnTo>
                    <a:pt x="426" y="513"/>
                  </a:lnTo>
                  <a:lnTo>
                    <a:pt x="422" y="518"/>
                  </a:lnTo>
                  <a:lnTo>
                    <a:pt x="428" y="520"/>
                  </a:lnTo>
                  <a:lnTo>
                    <a:pt x="431" y="522"/>
                  </a:lnTo>
                  <a:lnTo>
                    <a:pt x="439" y="528"/>
                  </a:lnTo>
                  <a:lnTo>
                    <a:pt x="441" y="526"/>
                  </a:lnTo>
                  <a:lnTo>
                    <a:pt x="445" y="522"/>
                  </a:lnTo>
                  <a:lnTo>
                    <a:pt x="449" y="518"/>
                  </a:lnTo>
                  <a:lnTo>
                    <a:pt x="451" y="518"/>
                  </a:lnTo>
                  <a:lnTo>
                    <a:pt x="455" y="518"/>
                  </a:lnTo>
                  <a:lnTo>
                    <a:pt x="459" y="518"/>
                  </a:lnTo>
                  <a:lnTo>
                    <a:pt x="461" y="520"/>
                  </a:lnTo>
                  <a:lnTo>
                    <a:pt x="465" y="520"/>
                  </a:lnTo>
                  <a:lnTo>
                    <a:pt x="466" y="520"/>
                  </a:lnTo>
                  <a:lnTo>
                    <a:pt x="470" y="524"/>
                  </a:lnTo>
                  <a:lnTo>
                    <a:pt x="472" y="524"/>
                  </a:lnTo>
                  <a:lnTo>
                    <a:pt x="474" y="522"/>
                  </a:lnTo>
                  <a:lnTo>
                    <a:pt x="476" y="520"/>
                  </a:lnTo>
                  <a:lnTo>
                    <a:pt x="480" y="524"/>
                  </a:lnTo>
                  <a:lnTo>
                    <a:pt x="484" y="520"/>
                  </a:lnTo>
                  <a:lnTo>
                    <a:pt x="486" y="518"/>
                  </a:lnTo>
                  <a:lnTo>
                    <a:pt x="525" y="560"/>
                  </a:lnTo>
                  <a:lnTo>
                    <a:pt x="533" y="568"/>
                  </a:lnTo>
                  <a:lnTo>
                    <a:pt x="540" y="568"/>
                  </a:lnTo>
                  <a:lnTo>
                    <a:pt x="550" y="562"/>
                  </a:lnTo>
                  <a:lnTo>
                    <a:pt x="554" y="566"/>
                  </a:lnTo>
                  <a:lnTo>
                    <a:pt x="564" y="562"/>
                  </a:lnTo>
                  <a:lnTo>
                    <a:pt x="579" y="564"/>
                  </a:lnTo>
                  <a:lnTo>
                    <a:pt x="587" y="554"/>
                  </a:lnTo>
                  <a:lnTo>
                    <a:pt x="589" y="542"/>
                  </a:lnTo>
                  <a:lnTo>
                    <a:pt x="591" y="556"/>
                  </a:lnTo>
                  <a:lnTo>
                    <a:pt x="591" y="558"/>
                  </a:lnTo>
                  <a:lnTo>
                    <a:pt x="595" y="546"/>
                  </a:lnTo>
                  <a:lnTo>
                    <a:pt x="597" y="536"/>
                  </a:lnTo>
                  <a:lnTo>
                    <a:pt x="606" y="516"/>
                  </a:lnTo>
                  <a:lnTo>
                    <a:pt x="626" y="499"/>
                  </a:lnTo>
                  <a:lnTo>
                    <a:pt x="638" y="495"/>
                  </a:lnTo>
                  <a:lnTo>
                    <a:pt x="643" y="491"/>
                  </a:lnTo>
                  <a:lnTo>
                    <a:pt x="641" y="487"/>
                  </a:lnTo>
                  <a:lnTo>
                    <a:pt x="636" y="485"/>
                  </a:lnTo>
                  <a:lnTo>
                    <a:pt x="638" y="481"/>
                  </a:lnTo>
                  <a:lnTo>
                    <a:pt x="641" y="477"/>
                  </a:lnTo>
                  <a:lnTo>
                    <a:pt x="638" y="471"/>
                  </a:lnTo>
                  <a:lnTo>
                    <a:pt x="636" y="465"/>
                  </a:lnTo>
                  <a:lnTo>
                    <a:pt x="638" y="463"/>
                  </a:lnTo>
                  <a:lnTo>
                    <a:pt x="641" y="469"/>
                  </a:lnTo>
                  <a:lnTo>
                    <a:pt x="643" y="473"/>
                  </a:lnTo>
                  <a:lnTo>
                    <a:pt x="645" y="477"/>
                  </a:lnTo>
                  <a:lnTo>
                    <a:pt x="641" y="481"/>
                  </a:lnTo>
                  <a:lnTo>
                    <a:pt x="647" y="487"/>
                  </a:lnTo>
                  <a:lnTo>
                    <a:pt x="661" y="479"/>
                  </a:lnTo>
                  <a:lnTo>
                    <a:pt x="663" y="469"/>
                  </a:lnTo>
                  <a:lnTo>
                    <a:pt x="663" y="463"/>
                  </a:lnTo>
                  <a:lnTo>
                    <a:pt x="667" y="463"/>
                  </a:lnTo>
                  <a:lnTo>
                    <a:pt x="669" y="473"/>
                  </a:lnTo>
                  <a:lnTo>
                    <a:pt x="686" y="467"/>
                  </a:lnTo>
                  <a:lnTo>
                    <a:pt x="702" y="467"/>
                  </a:lnTo>
                  <a:lnTo>
                    <a:pt x="706" y="465"/>
                  </a:lnTo>
                  <a:lnTo>
                    <a:pt x="700" y="463"/>
                  </a:lnTo>
                  <a:lnTo>
                    <a:pt x="702" y="460"/>
                  </a:lnTo>
                  <a:lnTo>
                    <a:pt x="708" y="460"/>
                  </a:lnTo>
                  <a:lnTo>
                    <a:pt x="708" y="465"/>
                  </a:lnTo>
                  <a:lnTo>
                    <a:pt x="710" y="467"/>
                  </a:lnTo>
                  <a:lnTo>
                    <a:pt x="711" y="465"/>
                  </a:lnTo>
                  <a:lnTo>
                    <a:pt x="713" y="460"/>
                  </a:lnTo>
                  <a:lnTo>
                    <a:pt x="715" y="462"/>
                  </a:lnTo>
                  <a:lnTo>
                    <a:pt x="715" y="467"/>
                  </a:lnTo>
                  <a:lnTo>
                    <a:pt x="719" y="469"/>
                  </a:lnTo>
                  <a:lnTo>
                    <a:pt x="721" y="465"/>
                  </a:lnTo>
                  <a:lnTo>
                    <a:pt x="723" y="462"/>
                  </a:lnTo>
                  <a:lnTo>
                    <a:pt x="727" y="458"/>
                  </a:lnTo>
                  <a:lnTo>
                    <a:pt x="729" y="454"/>
                  </a:lnTo>
                  <a:lnTo>
                    <a:pt x="731" y="450"/>
                  </a:lnTo>
                  <a:lnTo>
                    <a:pt x="735" y="450"/>
                  </a:lnTo>
                  <a:lnTo>
                    <a:pt x="739" y="446"/>
                  </a:lnTo>
                  <a:lnTo>
                    <a:pt x="739" y="444"/>
                  </a:lnTo>
                  <a:lnTo>
                    <a:pt x="743" y="442"/>
                  </a:lnTo>
                  <a:lnTo>
                    <a:pt x="739" y="434"/>
                  </a:lnTo>
                  <a:lnTo>
                    <a:pt x="735" y="442"/>
                  </a:lnTo>
                  <a:lnTo>
                    <a:pt x="727" y="442"/>
                  </a:lnTo>
                  <a:lnTo>
                    <a:pt x="731" y="436"/>
                  </a:lnTo>
                  <a:lnTo>
                    <a:pt x="727" y="434"/>
                  </a:lnTo>
                  <a:lnTo>
                    <a:pt x="729" y="428"/>
                  </a:lnTo>
                  <a:lnTo>
                    <a:pt x="725" y="430"/>
                  </a:lnTo>
                  <a:lnTo>
                    <a:pt x="723" y="436"/>
                  </a:lnTo>
                  <a:lnTo>
                    <a:pt x="717" y="436"/>
                  </a:lnTo>
                  <a:lnTo>
                    <a:pt x="719" y="444"/>
                  </a:lnTo>
                  <a:lnTo>
                    <a:pt x="715" y="444"/>
                  </a:lnTo>
                  <a:lnTo>
                    <a:pt x="713" y="438"/>
                  </a:lnTo>
                  <a:lnTo>
                    <a:pt x="710" y="440"/>
                  </a:lnTo>
                  <a:lnTo>
                    <a:pt x="710" y="446"/>
                  </a:lnTo>
                  <a:lnTo>
                    <a:pt x="708" y="446"/>
                  </a:lnTo>
                  <a:lnTo>
                    <a:pt x="708" y="442"/>
                  </a:lnTo>
                  <a:lnTo>
                    <a:pt x="704" y="442"/>
                  </a:lnTo>
                  <a:lnTo>
                    <a:pt x="700" y="446"/>
                  </a:lnTo>
                  <a:lnTo>
                    <a:pt x="690" y="444"/>
                  </a:lnTo>
                  <a:lnTo>
                    <a:pt x="680" y="438"/>
                  </a:lnTo>
                  <a:lnTo>
                    <a:pt x="673" y="428"/>
                  </a:lnTo>
                  <a:lnTo>
                    <a:pt x="667" y="424"/>
                  </a:lnTo>
                  <a:lnTo>
                    <a:pt x="669" y="418"/>
                  </a:lnTo>
                  <a:lnTo>
                    <a:pt x="671" y="418"/>
                  </a:lnTo>
                  <a:lnTo>
                    <a:pt x="678" y="426"/>
                  </a:lnTo>
                  <a:lnTo>
                    <a:pt x="682" y="428"/>
                  </a:lnTo>
                  <a:lnTo>
                    <a:pt x="684" y="432"/>
                  </a:lnTo>
                  <a:lnTo>
                    <a:pt x="688" y="434"/>
                  </a:lnTo>
                  <a:lnTo>
                    <a:pt x="694" y="438"/>
                  </a:lnTo>
                  <a:lnTo>
                    <a:pt x="706" y="430"/>
                  </a:lnTo>
                  <a:lnTo>
                    <a:pt x="708" y="430"/>
                  </a:lnTo>
                  <a:lnTo>
                    <a:pt x="710" y="424"/>
                  </a:lnTo>
                  <a:lnTo>
                    <a:pt x="719" y="418"/>
                  </a:lnTo>
                  <a:lnTo>
                    <a:pt x="717" y="416"/>
                  </a:lnTo>
                  <a:lnTo>
                    <a:pt x="713" y="418"/>
                  </a:lnTo>
                  <a:lnTo>
                    <a:pt x="708" y="414"/>
                  </a:lnTo>
                  <a:lnTo>
                    <a:pt x="715" y="410"/>
                  </a:lnTo>
                  <a:lnTo>
                    <a:pt x="719" y="412"/>
                  </a:lnTo>
                  <a:lnTo>
                    <a:pt x="717" y="407"/>
                  </a:lnTo>
                  <a:lnTo>
                    <a:pt x="721" y="407"/>
                  </a:lnTo>
                  <a:lnTo>
                    <a:pt x="723" y="401"/>
                  </a:lnTo>
                  <a:lnTo>
                    <a:pt x="713" y="397"/>
                  </a:lnTo>
                  <a:lnTo>
                    <a:pt x="711" y="401"/>
                  </a:lnTo>
                  <a:lnTo>
                    <a:pt x="708" y="397"/>
                  </a:lnTo>
                  <a:lnTo>
                    <a:pt x="698" y="397"/>
                  </a:lnTo>
                  <a:lnTo>
                    <a:pt x="698" y="393"/>
                  </a:lnTo>
                  <a:lnTo>
                    <a:pt x="678" y="385"/>
                  </a:lnTo>
                  <a:lnTo>
                    <a:pt x="675" y="379"/>
                  </a:lnTo>
                  <a:lnTo>
                    <a:pt x="676" y="377"/>
                  </a:lnTo>
                  <a:lnTo>
                    <a:pt x="690" y="383"/>
                  </a:lnTo>
                  <a:lnTo>
                    <a:pt x="694" y="379"/>
                  </a:lnTo>
                  <a:lnTo>
                    <a:pt x="696" y="385"/>
                  </a:lnTo>
                  <a:lnTo>
                    <a:pt x="704" y="385"/>
                  </a:lnTo>
                  <a:lnTo>
                    <a:pt x="710" y="391"/>
                  </a:lnTo>
                  <a:lnTo>
                    <a:pt x="711" y="385"/>
                  </a:lnTo>
                  <a:lnTo>
                    <a:pt x="711" y="381"/>
                  </a:lnTo>
                  <a:lnTo>
                    <a:pt x="711" y="377"/>
                  </a:lnTo>
                  <a:lnTo>
                    <a:pt x="706" y="373"/>
                  </a:lnTo>
                  <a:lnTo>
                    <a:pt x="710" y="371"/>
                  </a:lnTo>
                  <a:lnTo>
                    <a:pt x="713" y="375"/>
                  </a:lnTo>
                  <a:lnTo>
                    <a:pt x="717" y="373"/>
                  </a:lnTo>
                  <a:lnTo>
                    <a:pt x="723" y="373"/>
                  </a:lnTo>
                  <a:lnTo>
                    <a:pt x="723" y="369"/>
                  </a:lnTo>
                  <a:lnTo>
                    <a:pt x="727" y="371"/>
                  </a:lnTo>
                  <a:lnTo>
                    <a:pt x="725" y="377"/>
                  </a:lnTo>
                  <a:lnTo>
                    <a:pt x="719" y="379"/>
                  </a:lnTo>
                  <a:lnTo>
                    <a:pt x="721" y="391"/>
                  </a:lnTo>
                  <a:lnTo>
                    <a:pt x="733" y="385"/>
                  </a:lnTo>
                  <a:lnTo>
                    <a:pt x="731" y="391"/>
                  </a:lnTo>
                  <a:lnTo>
                    <a:pt x="735" y="393"/>
                  </a:lnTo>
                  <a:lnTo>
                    <a:pt x="737" y="389"/>
                  </a:lnTo>
                  <a:lnTo>
                    <a:pt x="745" y="395"/>
                  </a:lnTo>
                  <a:lnTo>
                    <a:pt x="745" y="393"/>
                  </a:lnTo>
                  <a:lnTo>
                    <a:pt x="754" y="397"/>
                  </a:lnTo>
                  <a:lnTo>
                    <a:pt x="760" y="393"/>
                  </a:lnTo>
                  <a:lnTo>
                    <a:pt x="764" y="383"/>
                  </a:lnTo>
                  <a:lnTo>
                    <a:pt x="768" y="385"/>
                  </a:lnTo>
                  <a:lnTo>
                    <a:pt x="770" y="379"/>
                  </a:lnTo>
                  <a:lnTo>
                    <a:pt x="774" y="373"/>
                  </a:lnTo>
                  <a:lnTo>
                    <a:pt x="778" y="371"/>
                  </a:lnTo>
                  <a:lnTo>
                    <a:pt x="780" y="365"/>
                  </a:lnTo>
                  <a:lnTo>
                    <a:pt x="783" y="367"/>
                  </a:lnTo>
                  <a:lnTo>
                    <a:pt x="785" y="369"/>
                  </a:lnTo>
                  <a:lnTo>
                    <a:pt x="787" y="369"/>
                  </a:lnTo>
                  <a:lnTo>
                    <a:pt x="791" y="365"/>
                  </a:lnTo>
                  <a:lnTo>
                    <a:pt x="791" y="359"/>
                  </a:lnTo>
                  <a:lnTo>
                    <a:pt x="791" y="356"/>
                  </a:lnTo>
                  <a:lnTo>
                    <a:pt x="793" y="354"/>
                  </a:lnTo>
                  <a:lnTo>
                    <a:pt x="793" y="356"/>
                  </a:lnTo>
                  <a:lnTo>
                    <a:pt x="793" y="350"/>
                  </a:lnTo>
                  <a:lnTo>
                    <a:pt x="795" y="340"/>
                  </a:lnTo>
                  <a:lnTo>
                    <a:pt x="793" y="338"/>
                  </a:lnTo>
                  <a:lnTo>
                    <a:pt x="791" y="332"/>
                  </a:lnTo>
                  <a:lnTo>
                    <a:pt x="789" y="328"/>
                  </a:lnTo>
                  <a:lnTo>
                    <a:pt x="783" y="322"/>
                  </a:lnTo>
                  <a:lnTo>
                    <a:pt x="780" y="326"/>
                  </a:lnTo>
                  <a:lnTo>
                    <a:pt x="780" y="330"/>
                  </a:lnTo>
                  <a:lnTo>
                    <a:pt x="774" y="330"/>
                  </a:lnTo>
                  <a:lnTo>
                    <a:pt x="770" y="334"/>
                  </a:lnTo>
                  <a:lnTo>
                    <a:pt x="770" y="340"/>
                  </a:lnTo>
                  <a:lnTo>
                    <a:pt x="770" y="350"/>
                  </a:lnTo>
                  <a:lnTo>
                    <a:pt x="766" y="357"/>
                  </a:lnTo>
                  <a:lnTo>
                    <a:pt x="766" y="359"/>
                  </a:lnTo>
                  <a:lnTo>
                    <a:pt x="760" y="359"/>
                  </a:lnTo>
                  <a:lnTo>
                    <a:pt x="754" y="354"/>
                  </a:lnTo>
                  <a:lnTo>
                    <a:pt x="764" y="356"/>
                  </a:lnTo>
                  <a:lnTo>
                    <a:pt x="764" y="350"/>
                  </a:lnTo>
                  <a:lnTo>
                    <a:pt x="760" y="346"/>
                  </a:lnTo>
                  <a:lnTo>
                    <a:pt x="760" y="344"/>
                  </a:lnTo>
                  <a:lnTo>
                    <a:pt x="764" y="342"/>
                  </a:lnTo>
                  <a:lnTo>
                    <a:pt x="762" y="336"/>
                  </a:lnTo>
                  <a:lnTo>
                    <a:pt x="762" y="334"/>
                  </a:lnTo>
                  <a:lnTo>
                    <a:pt x="764" y="332"/>
                  </a:lnTo>
                  <a:lnTo>
                    <a:pt x="766" y="326"/>
                  </a:lnTo>
                  <a:lnTo>
                    <a:pt x="764" y="326"/>
                  </a:lnTo>
                  <a:lnTo>
                    <a:pt x="764" y="320"/>
                  </a:lnTo>
                  <a:lnTo>
                    <a:pt x="754" y="320"/>
                  </a:lnTo>
                  <a:lnTo>
                    <a:pt x="743" y="324"/>
                  </a:lnTo>
                  <a:lnTo>
                    <a:pt x="741" y="326"/>
                  </a:lnTo>
                  <a:lnTo>
                    <a:pt x="733" y="328"/>
                  </a:lnTo>
                  <a:lnTo>
                    <a:pt x="731" y="322"/>
                  </a:lnTo>
                  <a:lnTo>
                    <a:pt x="725" y="324"/>
                  </a:lnTo>
                  <a:lnTo>
                    <a:pt x="702" y="328"/>
                  </a:lnTo>
                  <a:lnTo>
                    <a:pt x="702" y="322"/>
                  </a:lnTo>
                  <a:lnTo>
                    <a:pt x="704" y="318"/>
                  </a:lnTo>
                  <a:lnTo>
                    <a:pt x="700" y="308"/>
                  </a:lnTo>
                  <a:lnTo>
                    <a:pt x="698" y="299"/>
                  </a:lnTo>
                  <a:lnTo>
                    <a:pt x="700" y="295"/>
                  </a:lnTo>
                  <a:lnTo>
                    <a:pt x="702" y="291"/>
                  </a:lnTo>
                  <a:lnTo>
                    <a:pt x="704" y="287"/>
                  </a:lnTo>
                  <a:lnTo>
                    <a:pt x="698" y="281"/>
                  </a:lnTo>
                  <a:lnTo>
                    <a:pt x="702" y="279"/>
                  </a:lnTo>
                  <a:lnTo>
                    <a:pt x="706" y="283"/>
                  </a:lnTo>
                  <a:lnTo>
                    <a:pt x="708" y="289"/>
                  </a:lnTo>
                  <a:lnTo>
                    <a:pt x="704" y="295"/>
                  </a:lnTo>
                  <a:lnTo>
                    <a:pt x="704" y="303"/>
                  </a:lnTo>
                  <a:lnTo>
                    <a:pt x="708" y="314"/>
                  </a:lnTo>
                  <a:lnTo>
                    <a:pt x="711" y="314"/>
                  </a:lnTo>
                  <a:lnTo>
                    <a:pt x="721" y="316"/>
                  </a:lnTo>
                  <a:lnTo>
                    <a:pt x="725" y="314"/>
                  </a:lnTo>
                  <a:lnTo>
                    <a:pt x="725" y="308"/>
                  </a:lnTo>
                  <a:lnTo>
                    <a:pt x="735" y="308"/>
                  </a:lnTo>
                  <a:lnTo>
                    <a:pt x="735" y="306"/>
                  </a:lnTo>
                  <a:lnTo>
                    <a:pt x="731" y="303"/>
                  </a:lnTo>
                  <a:lnTo>
                    <a:pt x="731" y="301"/>
                  </a:lnTo>
                  <a:lnTo>
                    <a:pt x="735" y="299"/>
                  </a:lnTo>
                  <a:lnTo>
                    <a:pt x="745" y="306"/>
                  </a:lnTo>
                  <a:lnTo>
                    <a:pt x="747" y="305"/>
                  </a:lnTo>
                  <a:lnTo>
                    <a:pt x="743" y="297"/>
                  </a:lnTo>
                  <a:lnTo>
                    <a:pt x="754" y="305"/>
                  </a:lnTo>
                  <a:lnTo>
                    <a:pt x="762" y="303"/>
                  </a:lnTo>
                  <a:lnTo>
                    <a:pt x="762" y="299"/>
                  </a:lnTo>
                  <a:lnTo>
                    <a:pt x="756" y="295"/>
                  </a:lnTo>
                  <a:lnTo>
                    <a:pt x="756" y="291"/>
                  </a:lnTo>
                  <a:lnTo>
                    <a:pt x="752" y="289"/>
                  </a:lnTo>
                  <a:lnTo>
                    <a:pt x="754" y="285"/>
                  </a:lnTo>
                  <a:lnTo>
                    <a:pt x="756" y="285"/>
                  </a:lnTo>
                  <a:lnTo>
                    <a:pt x="770" y="299"/>
                  </a:lnTo>
                  <a:lnTo>
                    <a:pt x="774" y="299"/>
                  </a:lnTo>
                  <a:lnTo>
                    <a:pt x="770" y="295"/>
                  </a:lnTo>
                  <a:lnTo>
                    <a:pt x="770" y="291"/>
                  </a:lnTo>
                  <a:lnTo>
                    <a:pt x="770" y="285"/>
                  </a:lnTo>
                  <a:lnTo>
                    <a:pt x="774" y="285"/>
                  </a:lnTo>
                  <a:lnTo>
                    <a:pt x="774" y="291"/>
                  </a:lnTo>
                  <a:lnTo>
                    <a:pt x="778" y="293"/>
                  </a:lnTo>
                  <a:lnTo>
                    <a:pt x="783" y="306"/>
                  </a:lnTo>
                  <a:lnTo>
                    <a:pt x="785" y="308"/>
                  </a:lnTo>
                  <a:lnTo>
                    <a:pt x="783" y="295"/>
                  </a:lnTo>
                  <a:lnTo>
                    <a:pt x="780" y="287"/>
                  </a:lnTo>
                  <a:lnTo>
                    <a:pt x="776" y="271"/>
                  </a:lnTo>
                  <a:lnTo>
                    <a:pt x="772" y="273"/>
                  </a:lnTo>
                  <a:lnTo>
                    <a:pt x="766" y="265"/>
                  </a:lnTo>
                  <a:lnTo>
                    <a:pt x="766" y="261"/>
                  </a:lnTo>
                  <a:lnTo>
                    <a:pt x="760" y="259"/>
                  </a:lnTo>
                  <a:lnTo>
                    <a:pt x="762" y="255"/>
                  </a:lnTo>
                  <a:lnTo>
                    <a:pt x="764" y="250"/>
                  </a:lnTo>
                  <a:lnTo>
                    <a:pt x="768" y="253"/>
                  </a:lnTo>
                  <a:lnTo>
                    <a:pt x="770" y="259"/>
                  </a:lnTo>
                  <a:lnTo>
                    <a:pt x="776" y="261"/>
                  </a:lnTo>
                  <a:lnTo>
                    <a:pt x="774" y="253"/>
                  </a:lnTo>
                  <a:lnTo>
                    <a:pt x="770" y="246"/>
                  </a:lnTo>
                  <a:lnTo>
                    <a:pt x="772" y="244"/>
                  </a:lnTo>
                  <a:lnTo>
                    <a:pt x="776" y="244"/>
                  </a:lnTo>
                  <a:lnTo>
                    <a:pt x="778" y="248"/>
                  </a:lnTo>
                  <a:lnTo>
                    <a:pt x="778" y="253"/>
                  </a:lnTo>
                  <a:lnTo>
                    <a:pt x="780" y="275"/>
                  </a:lnTo>
                  <a:lnTo>
                    <a:pt x="787" y="299"/>
                  </a:lnTo>
                  <a:lnTo>
                    <a:pt x="789" y="312"/>
                  </a:lnTo>
                  <a:lnTo>
                    <a:pt x="797" y="316"/>
                  </a:lnTo>
                  <a:lnTo>
                    <a:pt x="791" y="318"/>
                  </a:lnTo>
                  <a:lnTo>
                    <a:pt x="807" y="342"/>
                  </a:lnTo>
                  <a:lnTo>
                    <a:pt x="809" y="338"/>
                  </a:lnTo>
                  <a:lnTo>
                    <a:pt x="805" y="324"/>
                  </a:lnTo>
                  <a:lnTo>
                    <a:pt x="791" y="301"/>
                  </a:lnTo>
                  <a:close/>
                </a:path>
              </a:pathLst>
            </a:custGeom>
            <a:solidFill>
              <a:srgbClr val="CBEA93"/>
            </a:solidFill>
            <a:ln w="9525" algn="ctr">
              <a:solidFill>
                <a:srgbClr val="7A8957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62" name="Shape 8284"/>
            <p:cNvSpPr>
              <a:spLocks/>
            </p:cNvSpPr>
            <p:nvPr/>
          </p:nvSpPr>
          <p:spPr bwMode="auto">
            <a:xfrm>
              <a:off x="7645401" y="2690814"/>
              <a:ext cx="722313" cy="636587"/>
            </a:xfrm>
            <a:custGeom>
              <a:avLst/>
              <a:gdLst>
                <a:gd name="T0" fmla="*/ 2147483647 w 455"/>
                <a:gd name="T1" fmla="*/ 2147483647 h 401"/>
                <a:gd name="T2" fmla="*/ 2147483647 w 455"/>
                <a:gd name="T3" fmla="*/ 0 h 401"/>
                <a:gd name="T4" fmla="*/ 2147483647 w 455"/>
                <a:gd name="T5" fmla="*/ 2147483647 h 401"/>
                <a:gd name="T6" fmla="*/ 2147483647 w 455"/>
                <a:gd name="T7" fmla="*/ 2147483647 h 401"/>
                <a:gd name="T8" fmla="*/ 2147483647 w 455"/>
                <a:gd name="T9" fmla="*/ 2147483647 h 401"/>
                <a:gd name="T10" fmla="*/ 2147483647 w 455"/>
                <a:gd name="T11" fmla="*/ 2147483647 h 401"/>
                <a:gd name="T12" fmla="*/ 2147483647 w 455"/>
                <a:gd name="T13" fmla="*/ 2147483647 h 401"/>
                <a:gd name="T14" fmla="*/ 2147483647 w 455"/>
                <a:gd name="T15" fmla="*/ 2147483647 h 401"/>
                <a:gd name="T16" fmla="*/ 2147483647 w 455"/>
                <a:gd name="T17" fmla="*/ 2147483647 h 401"/>
                <a:gd name="T18" fmla="*/ 2147483647 w 455"/>
                <a:gd name="T19" fmla="*/ 2147483647 h 401"/>
                <a:gd name="T20" fmla="*/ 2147483647 w 455"/>
                <a:gd name="T21" fmla="*/ 2147483647 h 401"/>
                <a:gd name="T22" fmla="*/ 2147483647 w 455"/>
                <a:gd name="T23" fmla="*/ 2147483647 h 401"/>
                <a:gd name="T24" fmla="*/ 2147483647 w 455"/>
                <a:gd name="T25" fmla="*/ 2147483647 h 401"/>
                <a:gd name="T26" fmla="*/ 2147483647 w 455"/>
                <a:gd name="T27" fmla="*/ 2147483647 h 401"/>
                <a:gd name="T28" fmla="*/ 2147483647 w 455"/>
                <a:gd name="T29" fmla="*/ 2147483647 h 401"/>
                <a:gd name="T30" fmla="*/ 0 w 455"/>
                <a:gd name="T31" fmla="*/ 2147483647 h 401"/>
                <a:gd name="T32" fmla="*/ 2147483647 w 455"/>
                <a:gd name="T33" fmla="*/ 2147483647 h 401"/>
                <a:gd name="T34" fmla="*/ 2147483647 w 455"/>
                <a:gd name="T35" fmla="*/ 2147483647 h 401"/>
                <a:gd name="T36" fmla="*/ 2147483647 w 455"/>
                <a:gd name="T37" fmla="*/ 2147483647 h 401"/>
                <a:gd name="T38" fmla="*/ 2147483647 w 455"/>
                <a:gd name="T39" fmla="*/ 2147483647 h 401"/>
                <a:gd name="T40" fmla="*/ 2147483647 w 455"/>
                <a:gd name="T41" fmla="*/ 2147483647 h 401"/>
                <a:gd name="T42" fmla="*/ 2147483647 w 455"/>
                <a:gd name="T43" fmla="*/ 2147483647 h 401"/>
                <a:gd name="T44" fmla="*/ 2147483647 w 455"/>
                <a:gd name="T45" fmla="*/ 2147483647 h 401"/>
                <a:gd name="T46" fmla="*/ 2147483647 w 455"/>
                <a:gd name="T47" fmla="*/ 2147483647 h 401"/>
                <a:gd name="T48" fmla="*/ 2147483647 w 455"/>
                <a:gd name="T49" fmla="*/ 2147483647 h 401"/>
                <a:gd name="T50" fmla="*/ 2147483647 w 455"/>
                <a:gd name="T51" fmla="*/ 2147483647 h 401"/>
                <a:gd name="T52" fmla="*/ 2147483647 w 455"/>
                <a:gd name="T53" fmla="*/ 2147483647 h 401"/>
                <a:gd name="T54" fmla="*/ 2147483647 w 455"/>
                <a:gd name="T55" fmla="*/ 2147483647 h 401"/>
                <a:gd name="T56" fmla="*/ 2147483647 w 455"/>
                <a:gd name="T57" fmla="*/ 2147483647 h 401"/>
                <a:gd name="T58" fmla="*/ 2147483647 w 455"/>
                <a:gd name="T59" fmla="*/ 2147483647 h 401"/>
                <a:gd name="T60" fmla="*/ 2147483647 w 455"/>
                <a:gd name="T61" fmla="*/ 2147483647 h 401"/>
                <a:gd name="T62" fmla="*/ 2147483647 w 455"/>
                <a:gd name="T63" fmla="*/ 2147483647 h 401"/>
                <a:gd name="T64" fmla="*/ 2147483647 w 455"/>
                <a:gd name="T65" fmla="*/ 2147483647 h 401"/>
                <a:gd name="T66" fmla="*/ 2147483647 w 455"/>
                <a:gd name="T67" fmla="*/ 2147483647 h 401"/>
                <a:gd name="T68" fmla="*/ 2147483647 w 455"/>
                <a:gd name="T69" fmla="*/ 2147483647 h 401"/>
                <a:gd name="T70" fmla="*/ 2147483647 w 455"/>
                <a:gd name="T71" fmla="*/ 2147483647 h 401"/>
                <a:gd name="T72" fmla="*/ 2147483647 w 455"/>
                <a:gd name="T73" fmla="*/ 2147483647 h 401"/>
                <a:gd name="T74" fmla="*/ 2147483647 w 455"/>
                <a:gd name="T75" fmla="*/ 2147483647 h 401"/>
                <a:gd name="T76" fmla="*/ 2147483647 w 455"/>
                <a:gd name="T77" fmla="*/ 2147483647 h 401"/>
                <a:gd name="T78" fmla="*/ 2147483647 w 455"/>
                <a:gd name="T79" fmla="*/ 2147483647 h 401"/>
                <a:gd name="T80" fmla="*/ 2147483647 w 455"/>
                <a:gd name="T81" fmla="*/ 2147483647 h 401"/>
                <a:gd name="T82" fmla="*/ 2147483647 w 455"/>
                <a:gd name="T83" fmla="*/ 2147483647 h 401"/>
                <a:gd name="T84" fmla="*/ 2147483647 w 455"/>
                <a:gd name="T85" fmla="*/ 2147483647 h 401"/>
                <a:gd name="T86" fmla="*/ 2147483647 w 455"/>
                <a:gd name="T87" fmla="*/ 2147483647 h 401"/>
                <a:gd name="T88" fmla="*/ 2147483647 w 455"/>
                <a:gd name="T89" fmla="*/ 2147483647 h 401"/>
                <a:gd name="T90" fmla="*/ 2147483647 w 455"/>
                <a:gd name="T91" fmla="*/ 2147483647 h 401"/>
                <a:gd name="T92" fmla="*/ 2147483647 w 455"/>
                <a:gd name="T93" fmla="*/ 2147483647 h 4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55"/>
                <a:gd name="T142" fmla="*/ 0 h 401"/>
                <a:gd name="T143" fmla="*/ 455 w 455"/>
                <a:gd name="T144" fmla="*/ 401 h 4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55" h="401">
                  <a:moveTo>
                    <a:pt x="455" y="85"/>
                  </a:moveTo>
                  <a:lnTo>
                    <a:pt x="455" y="43"/>
                  </a:lnTo>
                  <a:lnTo>
                    <a:pt x="453" y="41"/>
                  </a:lnTo>
                  <a:lnTo>
                    <a:pt x="410" y="41"/>
                  </a:lnTo>
                  <a:lnTo>
                    <a:pt x="410" y="14"/>
                  </a:lnTo>
                  <a:lnTo>
                    <a:pt x="410" y="0"/>
                  </a:lnTo>
                  <a:lnTo>
                    <a:pt x="394" y="6"/>
                  </a:lnTo>
                  <a:lnTo>
                    <a:pt x="379" y="12"/>
                  </a:lnTo>
                  <a:lnTo>
                    <a:pt x="365" y="24"/>
                  </a:lnTo>
                  <a:lnTo>
                    <a:pt x="348" y="39"/>
                  </a:lnTo>
                  <a:lnTo>
                    <a:pt x="321" y="41"/>
                  </a:lnTo>
                  <a:lnTo>
                    <a:pt x="311" y="41"/>
                  </a:lnTo>
                  <a:lnTo>
                    <a:pt x="286" y="49"/>
                  </a:lnTo>
                  <a:lnTo>
                    <a:pt x="274" y="53"/>
                  </a:lnTo>
                  <a:lnTo>
                    <a:pt x="254" y="43"/>
                  </a:lnTo>
                  <a:lnTo>
                    <a:pt x="237" y="49"/>
                  </a:lnTo>
                  <a:lnTo>
                    <a:pt x="241" y="65"/>
                  </a:lnTo>
                  <a:lnTo>
                    <a:pt x="239" y="69"/>
                  </a:lnTo>
                  <a:lnTo>
                    <a:pt x="241" y="98"/>
                  </a:lnTo>
                  <a:lnTo>
                    <a:pt x="214" y="100"/>
                  </a:lnTo>
                  <a:lnTo>
                    <a:pt x="186" y="100"/>
                  </a:lnTo>
                  <a:lnTo>
                    <a:pt x="181" y="100"/>
                  </a:lnTo>
                  <a:lnTo>
                    <a:pt x="177" y="120"/>
                  </a:lnTo>
                  <a:lnTo>
                    <a:pt x="144" y="120"/>
                  </a:lnTo>
                  <a:lnTo>
                    <a:pt x="144" y="108"/>
                  </a:lnTo>
                  <a:lnTo>
                    <a:pt x="120" y="110"/>
                  </a:lnTo>
                  <a:lnTo>
                    <a:pt x="120" y="118"/>
                  </a:lnTo>
                  <a:lnTo>
                    <a:pt x="101" y="116"/>
                  </a:lnTo>
                  <a:lnTo>
                    <a:pt x="97" y="122"/>
                  </a:lnTo>
                  <a:lnTo>
                    <a:pt x="93" y="138"/>
                  </a:lnTo>
                  <a:lnTo>
                    <a:pt x="81" y="136"/>
                  </a:lnTo>
                  <a:lnTo>
                    <a:pt x="58" y="132"/>
                  </a:lnTo>
                  <a:lnTo>
                    <a:pt x="58" y="151"/>
                  </a:lnTo>
                  <a:lnTo>
                    <a:pt x="58" y="177"/>
                  </a:lnTo>
                  <a:lnTo>
                    <a:pt x="58" y="181"/>
                  </a:lnTo>
                  <a:lnTo>
                    <a:pt x="56" y="212"/>
                  </a:lnTo>
                  <a:lnTo>
                    <a:pt x="21" y="216"/>
                  </a:lnTo>
                  <a:lnTo>
                    <a:pt x="19" y="244"/>
                  </a:lnTo>
                  <a:lnTo>
                    <a:pt x="37" y="251"/>
                  </a:lnTo>
                  <a:lnTo>
                    <a:pt x="58" y="249"/>
                  </a:lnTo>
                  <a:lnTo>
                    <a:pt x="58" y="267"/>
                  </a:lnTo>
                  <a:lnTo>
                    <a:pt x="58" y="273"/>
                  </a:lnTo>
                  <a:lnTo>
                    <a:pt x="37" y="275"/>
                  </a:lnTo>
                  <a:lnTo>
                    <a:pt x="11" y="273"/>
                  </a:lnTo>
                  <a:lnTo>
                    <a:pt x="11" y="281"/>
                  </a:lnTo>
                  <a:lnTo>
                    <a:pt x="9" y="302"/>
                  </a:lnTo>
                  <a:lnTo>
                    <a:pt x="0" y="312"/>
                  </a:lnTo>
                  <a:lnTo>
                    <a:pt x="0" y="344"/>
                  </a:lnTo>
                  <a:lnTo>
                    <a:pt x="21" y="344"/>
                  </a:lnTo>
                  <a:lnTo>
                    <a:pt x="27" y="342"/>
                  </a:lnTo>
                  <a:lnTo>
                    <a:pt x="27" y="346"/>
                  </a:lnTo>
                  <a:lnTo>
                    <a:pt x="52" y="346"/>
                  </a:lnTo>
                  <a:lnTo>
                    <a:pt x="58" y="352"/>
                  </a:lnTo>
                  <a:lnTo>
                    <a:pt x="74" y="361"/>
                  </a:lnTo>
                  <a:lnTo>
                    <a:pt x="66" y="365"/>
                  </a:lnTo>
                  <a:lnTo>
                    <a:pt x="62" y="371"/>
                  </a:lnTo>
                  <a:lnTo>
                    <a:pt x="62" y="379"/>
                  </a:lnTo>
                  <a:lnTo>
                    <a:pt x="74" y="395"/>
                  </a:lnTo>
                  <a:lnTo>
                    <a:pt x="79" y="395"/>
                  </a:lnTo>
                  <a:lnTo>
                    <a:pt x="81" y="395"/>
                  </a:lnTo>
                  <a:lnTo>
                    <a:pt x="91" y="389"/>
                  </a:lnTo>
                  <a:lnTo>
                    <a:pt x="95" y="387"/>
                  </a:lnTo>
                  <a:lnTo>
                    <a:pt x="114" y="383"/>
                  </a:lnTo>
                  <a:lnTo>
                    <a:pt x="128" y="381"/>
                  </a:lnTo>
                  <a:lnTo>
                    <a:pt x="140" y="381"/>
                  </a:lnTo>
                  <a:lnTo>
                    <a:pt x="142" y="361"/>
                  </a:lnTo>
                  <a:lnTo>
                    <a:pt x="161" y="375"/>
                  </a:lnTo>
                  <a:lnTo>
                    <a:pt x="165" y="373"/>
                  </a:lnTo>
                  <a:lnTo>
                    <a:pt x="177" y="367"/>
                  </a:lnTo>
                  <a:lnTo>
                    <a:pt x="192" y="373"/>
                  </a:lnTo>
                  <a:lnTo>
                    <a:pt x="198" y="379"/>
                  </a:lnTo>
                  <a:lnTo>
                    <a:pt x="204" y="377"/>
                  </a:lnTo>
                  <a:lnTo>
                    <a:pt x="214" y="377"/>
                  </a:lnTo>
                  <a:lnTo>
                    <a:pt x="216" y="371"/>
                  </a:lnTo>
                  <a:lnTo>
                    <a:pt x="223" y="365"/>
                  </a:lnTo>
                  <a:lnTo>
                    <a:pt x="237" y="363"/>
                  </a:lnTo>
                  <a:lnTo>
                    <a:pt x="239" y="379"/>
                  </a:lnTo>
                  <a:lnTo>
                    <a:pt x="243" y="381"/>
                  </a:lnTo>
                  <a:lnTo>
                    <a:pt x="253" y="385"/>
                  </a:lnTo>
                  <a:lnTo>
                    <a:pt x="258" y="391"/>
                  </a:lnTo>
                  <a:lnTo>
                    <a:pt x="262" y="393"/>
                  </a:lnTo>
                  <a:lnTo>
                    <a:pt x="264" y="401"/>
                  </a:lnTo>
                  <a:lnTo>
                    <a:pt x="272" y="401"/>
                  </a:lnTo>
                  <a:lnTo>
                    <a:pt x="288" y="397"/>
                  </a:lnTo>
                  <a:lnTo>
                    <a:pt x="291" y="381"/>
                  </a:lnTo>
                  <a:lnTo>
                    <a:pt x="299" y="381"/>
                  </a:lnTo>
                  <a:lnTo>
                    <a:pt x="299" y="365"/>
                  </a:lnTo>
                  <a:lnTo>
                    <a:pt x="299" y="355"/>
                  </a:lnTo>
                  <a:lnTo>
                    <a:pt x="305" y="352"/>
                  </a:lnTo>
                  <a:lnTo>
                    <a:pt x="307" y="336"/>
                  </a:lnTo>
                  <a:lnTo>
                    <a:pt x="311" y="334"/>
                  </a:lnTo>
                  <a:lnTo>
                    <a:pt x="315" y="330"/>
                  </a:lnTo>
                  <a:lnTo>
                    <a:pt x="326" y="338"/>
                  </a:lnTo>
                  <a:lnTo>
                    <a:pt x="324" y="346"/>
                  </a:lnTo>
                  <a:lnTo>
                    <a:pt x="328" y="346"/>
                  </a:lnTo>
                  <a:lnTo>
                    <a:pt x="330" y="346"/>
                  </a:lnTo>
                  <a:lnTo>
                    <a:pt x="332" y="340"/>
                  </a:lnTo>
                  <a:lnTo>
                    <a:pt x="338" y="340"/>
                  </a:lnTo>
                  <a:lnTo>
                    <a:pt x="338" y="332"/>
                  </a:lnTo>
                  <a:lnTo>
                    <a:pt x="334" y="328"/>
                  </a:lnTo>
                  <a:lnTo>
                    <a:pt x="334" y="324"/>
                  </a:lnTo>
                  <a:lnTo>
                    <a:pt x="342" y="320"/>
                  </a:lnTo>
                  <a:lnTo>
                    <a:pt x="340" y="312"/>
                  </a:lnTo>
                  <a:lnTo>
                    <a:pt x="342" y="308"/>
                  </a:lnTo>
                  <a:lnTo>
                    <a:pt x="350" y="301"/>
                  </a:lnTo>
                  <a:lnTo>
                    <a:pt x="356" y="301"/>
                  </a:lnTo>
                  <a:lnTo>
                    <a:pt x="359" y="293"/>
                  </a:lnTo>
                  <a:lnTo>
                    <a:pt x="369" y="285"/>
                  </a:lnTo>
                  <a:lnTo>
                    <a:pt x="377" y="291"/>
                  </a:lnTo>
                  <a:lnTo>
                    <a:pt x="389" y="287"/>
                  </a:lnTo>
                  <a:lnTo>
                    <a:pt x="398" y="281"/>
                  </a:lnTo>
                  <a:lnTo>
                    <a:pt x="400" y="277"/>
                  </a:lnTo>
                  <a:lnTo>
                    <a:pt x="408" y="269"/>
                  </a:lnTo>
                  <a:lnTo>
                    <a:pt x="408" y="265"/>
                  </a:lnTo>
                  <a:lnTo>
                    <a:pt x="387" y="263"/>
                  </a:lnTo>
                  <a:lnTo>
                    <a:pt x="383" y="261"/>
                  </a:lnTo>
                  <a:lnTo>
                    <a:pt x="385" y="249"/>
                  </a:lnTo>
                  <a:lnTo>
                    <a:pt x="381" y="249"/>
                  </a:lnTo>
                  <a:lnTo>
                    <a:pt x="383" y="230"/>
                  </a:lnTo>
                  <a:lnTo>
                    <a:pt x="389" y="230"/>
                  </a:lnTo>
                  <a:lnTo>
                    <a:pt x="426" y="234"/>
                  </a:lnTo>
                  <a:lnTo>
                    <a:pt x="429" y="230"/>
                  </a:lnTo>
                  <a:lnTo>
                    <a:pt x="428" y="224"/>
                  </a:lnTo>
                  <a:lnTo>
                    <a:pt x="431" y="224"/>
                  </a:lnTo>
                  <a:lnTo>
                    <a:pt x="433" y="212"/>
                  </a:lnTo>
                  <a:lnTo>
                    <a:pt x="433" y="208"/>
                  </a:lnTo>
                  <a:lnTo>
                    <a:pt x="437" y="198"/>
                  </a:lnTo>
                  <a:lnTo>
                    <a:pt x="433" y="196"/>
                  </a:lnTo>
                  <a:lnTo>
                    <a:pt x="422" y="196"/>
                  </a:lnTo>
                  <a:lnTo>
                    <a:pt x="424" y="167"/>
                  </a:lnTo>
                  <a:lnTo>
                    <a:pt x="416" y="167"/>
                  </a:lnTo>
                  <a:lnTo>
                    <a:pt x="418" y="149"/>
                  </a:lnTo>
                  <a:lnTo>
                    <a:pt x="424" y="149"/>
                  </a:lnTo>
                  <a:lnTo>
                    <a:pt x="424" y="145"/>
                  </a:lnTo>
                  <a:lnTo>
                    <a:pt x="439" y="147"/>
                  </a:lnTo>
                  <a:lnTo>
                    <a:pt x="441" y="145"/>
                  </a:lnTo>
                  <a:lnTo>
                    <a:pt x="455" y="142"/>
                  </a:lnTo>
                  <a:lnTo>
                    <a:pt x="455" y="116"/>
                  </a:lnTo>
                  <a:lnTo>
                    <a:pt x="455" y="110"/>
                  </a:lnTo>
                  <a:lnTo>
                    <a:pt x="455" y="85"/>
                  </a:lnTo>
                  <a:close/>
                </a:path>
              </a:pathLst>
            </a:custGeom>
            <a:solidFill>
              <a:srgbClr val="CBEA93"/>
            </a:solidFill>
            <a:ln w="9525" algn="ctr">
              <a:solidFill>
                <a:srgbClr val="7A8957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63" name="Shape 8285"/>
            <p:cNvSpPr>
              <a:spLocks/>
            </p:cNvSpPr>
            <p:nvPr/>
          </p:nvSpPr>
          <p:spPr bwMode="auto">
            <a:xfrm>
              <a:off x="6789738" y="2690813"/>
              <a:ext cx="2309812" cy="3103562"/>
            </a:xfrm>
            <a:custGeom>
              <a:avLst/>
              <a:gdLst>
                <a:gd name="T0" fmla="*/ 2147483647 w 1455"/>
                <a:gd name="T1" fmla="*/ 2147483647 h 1955"/>
                <a:gd name="T2" fmla="*/ 2147483647 w 1455"/>
                <a:gd name="T3" fmla="*/ 2147483647 h 1955"/>
                <a:gd name="T4" fmla="*/ 2147483647 w 1455"/>
                <a:gd name="T5" fmla="*/ 2147483647 h 1955"/>
                <a:gd name="T6" fmla="*/ 2147483647 w 1455"/>
                <a:gd name="T7" fmla="*/ 2147483647 h 1955"/>
                <a:gd name="T8" fmla="*/ 2147483647 w 1455"/>
                <a:gd name="T9" fmla="*/ 2147483647 h 1955"/>
                <a:gd name="T10" fmla="*/ 2147483647 w 1455"/>
                <a:gd name="T11" fmla="*/ 2147483647 h 1955"/>
                <a:gd name="T12" fmla="*/ 2147483647 w 1455"/>
                <a:gd name="T13" fmla="*/ 2147483647 h 1955"/>
                <a:gd name="T14" fmla="*/ 2147483647 w 1455"/>
                <a:gd name="T15" fmla="*/ 2147483647 h 1955"/>
                <a:gd name="T16" fmla="*/ 2147483647 w 1455"/>
                <a:gd name="T17" fmla="*/ 2147483647 h 1955"/>
                <a:gd name="T18" fmla="*/ 2147483647 w 1455"/>
                <a:gd name="T19" fmla="*/ 2147483647 h 1955"/>
                <a:gd name="T20" fmla="*/ 2147483647 w 1455"/>
                <a:gd name="T21" fmla="*/ 2147483647 h 1955"/>
                <a:gd name="T22" fmla="*/ 2147483647 w 1455"/>
                <a:gd name="T23" fmla="*/ 2147483647 h 1955"/>
                <a:gd name="T24" fmla="*/ 2147483647 w 1455"/>
                <a:gd name="T25" fmla="*/ 2147483647 h 1955"/>
                <a:gd name="T26" fmla="*/ 2147483647 w 1455"/>
                <a:gd name="T27" fmla="*/ 2147483647 h 1955"/>
                <a:gd name="T28" fmla="*/ 2147483647 w 1455"/>
                <a:gd name="T29" fmla="*/ 2147483647 h 1955"/>
                <a:gd name="T30" fmla="*/ 2147483647 w 1455"/>
                <a:gd name="T31" fmla="*/ 2147483647 h 1955"/>
                <a:gd name="T32" fmla="*/ 2147483647 w 1455"/>
                <a:gd name="T33" fmla="*/ 2147483647 h 1955"/>
                <a:gd name="T34" fmla="*/ 2147483647 w 1455"/>
                <a:gd name="T35" fmla="*/ 2147483647 h 1955"/>
                <a:gd name="T36" fmla="*/ 2147483647 w 1455"/>
                <a:gd name="T37" fmla="*/ 2147483647 h 1955"/>
                <a:gd name="T38" fmla="*/ 2147483647 w 1455"/>
                <a:gd name="T39" fmla="*/ 2147483647 h 1955"/>
                <a:gd name="T40" fmla="*/ 2147483647 w 1455"/>
                <a:gd name="T41" fmla="*/ 2147483647 h 1955"/>
                <a:gd name="T42" fmla="*/ 2147483647 w 1455"/>
                <a:gd name="T43" fmla="*/ 2147483647 h 1955"/>
                <a:gd name="T44" fmla="*/ 2147483647 w 1455"/>
                <a:gd name="T45" fmla="*/ 2147483647 h 1955"/>
                <a:gd name="T46" fmla="*/ 2147483647 w 1455"/>
                <a:gd name="T47" fmla="*/ 2147483647 h 1955"/>
                <a:gd name="T48" fmla="*/ 2147483647 w 1455"/>
                <a:gd name="T49" fmla="*/ 2147483647 h 1955"/>
                <a:gd name="T50" fmla="*/ 2147483647 w 1455"/>
                <a:gd name="T51" fmla="*/ 2147483647 h 1955"/>
                <a:gd name="T52" fmla="*/ 2147483647 w 1455"/>
                <a:gd name="T53" fmla="*/ 2147483647 h 1955"/>
                <a:gd name="T54" fmla="*/ 2147483647 w 1455"/>
                <a:gd name="T55" fmla="*/ 2147483647 h 1955"/>
                <a:gd name="T56" fmla="*/ 2147483647 w 1455"/>
                <a:gd name="T57" fmla="*/ 2147483647 h 1955"/>
                <a:gd name="T58" fmla="*/ 2147483647 w 1455"/>
                <a:gd name="T59" fmla="*/ 2147483647 h 1955"/>
                <a:gd name="T60" fmla="*/ 2147483647 w 1455"/>
                <a:gd name="T61" fmla="*/ 2147483647 h 1955"/>
                <a:gd name="T62" fmla="*/ 2147483647 w 1455"/>
                <a:gd name="T63" fmla="*/ 2147483647 h 1955"/>
                <a:gd name="T64" fmla="*/ 2147483647 w 1455"/>
                <a:gd name="T65" fmla="*/ 2147483647 h 1955"/>
                <a:gd name="T66" fmla="*/ 2147483647 w 1455"/>
                <a:gd name="T67" fmla="*/ 2147483647 h 1955"/>
                <a:gd name="T68" fmla="*/ 2147483647 w 1455"/>
                <a:gd name="T69" fmla="*/ 2147483647 h 1955"/>
                <a:gd name="T70" fmla="*/ 2147483647 w 1455"/>
                <a:gd name="T71" fmla="*/ 2147483647 h 1955"/>
                <a:gd name="T72" fmla="*/ 2147483647 w 1455"/>
                <a:gd name="T73" fmla="*/ 2147483647 h 1955"/>
                <a:gd name="T74" fmla="*/ 2147483647 w 1455"/>
                <a:gd name="T75" fmla="*/ 2147483647 h 1955"/>
                <a:gd name="T76" fmla="*/ 2147483647 w 1455"/>
                <a:gd name="T77" fmla="*/ 2147483647 h 1955"/>
                <a:gd name="T78" fmla="*/ 2147483647 w 1455"/>
                <a:gd name="T79" fmla="*/ 2147483647 h 1955"/>
                <a:gd name="T80" fmla="*/ 2147483647 w 1455"/>
                <a:gd name="T81" fmla="*/ 2147483647 h 1955"/>
                <a:gd name="T82" fmla="*/ 2147483647 w 1455"/>
                <a:gd name="T83" fmla="*/ 2147483647 h 1955"/>
                <a:gd name="T84" fmla="*/ 2147483647 w 1455"/>
                <a:gd name="T85" fmla="*/ 2147483647 h 1955"/>
                <a:gd name="T86" fmla="*/ 2147483647 w 1455"/>
                <a:gd name="T87" fmla="*/ 2147483647 h 1955"/>
                <a:gd name="T88" fmla="*/ 2147483647 w 1455"/>
                <a:gd name="T89" fmla="*/ 2147483647 h 1955"/>
                <a:gd name="T90" fmla="*/ 2147483647 w 1455"/>
                <a:gd name="T91" fmla="*/ 2147483647 h 1955"/>
                <a:gd name="T92" fmla="*/ 2147483647 w 1455"/>
                <a:gd name="T93" fmla="*/ 2147483647 h 1955"/>
                <a:gd name="T94" fmla="*/ 2147483647 w 1455"/>
                <a:gd name="T95" fmla="*/ 2147483647 h 1955"/>
                <a:gd name="T96" fmla="*/ 2147483647 w 1455"/>
                <a:gd name="T97" fmla="*/ 2147483647 h 1955"/>
                <a:gd name="T98" fmla="*/ 2147483647 w 1455"/>
                <a:gd name="T99" fmla="*/ 2147483647 h 1955"/>
                <a:gd name="T100" fmla="*/ 2147483647 w 1455"/>
                <a:gd name="T101" fmla="*/ 2147483647 h 1955"/>
                <a:gd name="T102" fmla="*/ 2147483647 w 1455"/>
                <a:gd name="T103" fmla="*/ 2147483647 h 1955"/>
                <a:gd name="T104" fmla="*/ 2147483647 w 1455"/>
                <a:gd name="T105" fmla="*/ 2147483647 h 1955"/>
                <a:gd name="T106" fmla="*/ 2147483647 w 1455"/>
                <a:gd name="T107" fmla="*/ 2147483647 h 1955"/>
                <a:gd name="T108" fmla="*/ 2147483647 w 1455"/>
                <a:gd name="T109" fmla="*/ 2147483647 h 1955"/>
                <a:gd name="T110" fmla="*/ 2147483647 w 1455"/>
                <a:gd name="T111" fmla="*/ 2147483647 h 1955"/>
                <a:gd name="T112" fmla="*/ 2147483647 w 1455"/>
                <a:gd name="T113" fmla="*/ 2147483647 h 1955"/>
                <a:gd name="T114" fmla="*/ 2147483647 w 1455"/>
                <a:gd name="T115" fmla="*/ 2147483647 h 1955"/>
                <a:gd name="T116" fmla="*/ 2147483647 w 1455"/>
                <a:gd name="T117" fmla="*/ 2147483647 h 1955"/>
                <a:gd name="T118" fmla="*/ 2147483647 w 1455"/>
                <a:gd name="T119" fmla="*/ 2147483647 h 1955"/>
                <a:gd name="T120" fmla="*/ 2147483647 w 1455"/>
                <a:gd name="T121" fmla="*/ 2147483647 h 1955"/>
                <a:gd name="T122" fmla="*/ 2147483647 w 1455"/>
                <a:gd name="T123" fmla="*/ 2147483647 h 195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455"/>
                <a:gd name="T187" fmla="*/ 0 h 1955"/>
                <a:gd name="T188" fmla="*/ 1455 w 1455"/>
                <a:gd name="T189" fmla="*/ 1955 h 195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455" h="1955">
                  <a:moveTo>
                    <a:pt x="406" y="391"/>
                  </a:moveTo>
                  <a:lnTo>
                    <a:pt x="401" y="389"/>
                  </a:lnTo>
                  <a:lnTo>
                    <a:pt x="387" y="393"/>
                  </a:lnTo>
                  <a:lnTo>
                    <a:pt x="385" y="426"/>
                  </a:lnTo>
                  <a:lnTo>
                    <a:pt x="387" y="428"/>
                  </a:lnTo>
                  <a:lnTo>
                    <a:pt x="393" y="430"/>
                  </a:lnTo>
                  <a:lnTo>
                    <a:pt x="412" y="432"/>
                  </a:lnTo>
                  <a:lnTo>
                    <a:pt x="412" y="436"/>
                  </a:lnTo>
                  <a:lnTo>
                    <a:pt x="412" y="442"/>
                  </a:lnTo>
                  <a:lnTo>
                    <a:pt x="412" y="450"/>
                  </a:lnTo>
                  <a:lnTo>
                    <a:pt x="410" y="454"/>
                  </a:lnTo>
                  <a:lnTo>
                    <a:pt x="391" y="463"/>
                  </a:lnTo>
                  <a:lnTo>
                    <a:pt x="406" y="481"/>
                  </a:lnTo>
                  <a:lnTo>
                    <a:pt x="405" y="493"/>
                  </a:lnTo>
                  <a:lnTo>
                    <a:pt x="387" y="511"/>
                  </a:lnTo>
                  <a:lnTo>
                    <a:pt x="377" y="522"/>
                  </a:lnTo>
                  <a:lnTo>
                    <a:pt x="368" y="522"/>
                  </a:lnTo>
                  <a:lnTo>
                    <a:pt x="356" y="540"/>
                  </a:lnTo>
                  <a:lnTo>
                    <a:pt x="362" y="546"/>
                  </a:lnTo>
                  <a:lnTo>
                    <a:pt x="362" y="552"/>
                  </a:lnTo>
                  <a:lnTo>
                    <a:pt x="340" y="558"/>
                  </a:lnTo>
                  <a:lnTo>
                    <a:pt x="331" y="550"/>
                  </a:lnTo>
                  <a:lnTo>
                    <a:pt x="327" y="567"/>
                  </a:lnTo>
                  <a:lnTo>
                    <a:pt x="323" y="573"/>
                  </a:lnTo>
                  <a:lnTo>
                    <a:pt x="313" y="575"/>
                  </a:lnTo>
                  <a:lnTo>
                    <a:pt x="284" y="587"/>
                  </a:lnTo>
                  <a:lnTo>
                    <a:pt x="286" y="599"/>
                  </a:lnTo>
                  <a:lnTo>
                    <a:pt x="257" y="597"/>
                  </a:lnTo>
                  <a:lnTo>
                    <a:pt x="257" y="626"/>
                  </a:lnTo>
                  <a:lnTo>
                    <a:pt x="253" y="628"/>
                  </a:lnTo>
                  <a:lnTo>
                    <a:pt x="226" y="626"/>
                  </a:lnTo>
                  <a:lnTo>
                    <a:pt x="222" y="626"/>
                  </a:lnTo>
                  <a:lnTo>
                    <a:pt x="177" y="628"/>
                  </a:lnTo>
                  <a:lnTo>
                    <a:pt x="171" y="626"/>
                  </a:lnTo>
                  <a:lnTo>
                    <a:pt x="167" y="632"/>
                  </a:lnTo>
                  <a:lnTo>
                    <a:pt x="163" y="630"/>
                  </a:lnTo>
                  <a:lnTo>
                    <a:pt x="165" y="624"/>
                  </a:lnTo>
                  <a:lnTo>
                    <a:pt x="160" y="618"/>
                  </a:lnTo>
                  <a:lnTo>
                    <a:pt x="158" y="622"/>
                  </a:lnTo>
                  <a:lnTo>
                    <a:pt x="161" y="624"/>
                  </a:lnTo>
                  <a:lnTo>
                    <a:pt x="158" y="630"/>
                  </a:lnTo>
                  <a:lnTo>
                    <a:pt x="158" y="634"/>
                  </a:lnTo>
                  <a:lnTo>
                    <a:pt x="161" y="640"/>
                  </a:lnTo>
                  <a:lnTo>
                    <a:pt x="156" y="642"/>
                  </a:lnTo>
                  <a:lnTo>
                    <a:pt x="154" y="646"/>
                  </a:lnTo>
                  <a:lnTo>
                    <a:pt x="158" y="656"/>
                  </a:lnTo>
                  <a:lnTo>
                    <a:pt x="154" y="658"/>
                  </a:lnTo>
                  <a:lnTo>
                    <a:pt x="148" y="656"/>
                  </a:lnTo>
                  <a:lnTo>
                    <a:pt x="146" y="660"/>
                  </a:lnTo>
                  <a:lnTo>
                    <a:pt x="154" y="666"/>
                  </a:lnTo>
                  <a:lnTo>
                    <a:pt x="152" y="675"/>
                  </a:lnTo>
                  <a:lnTo>
                    <a:pt x="142" y="685"/>
                  </a:lnTo>
                  <a:lnTo>
                    <a:pt x="119" y="685"/>
                  </a:lnTo>
                  <a:lnTo>
                    <a:pt x="90" y="687"/>
                  </a:lnTo>
                  <a:lnTo>
                    <a:pt x="80" y="685"/>
                  </a:lnTo>
                  <a:lnTo>
                    <a:pt x="31" y="693"/>
                  </a:lnTo>
                  <a:lnTo>
                    <a:pt x="33" y="701"/>
                  </a:lnTo>
                  <a:lnTo>
                    <a:pt x="20" y="701"/>
                  </a:lnTo>
                  <a:lnTo>
                    <a:pt x="20" y="722"/>
                  </a:lnTo>
                  <a:lnTo>
                    <a:pt x="20" y="752"/>
                  </a:lnTo>
                  <a:lnTo>
                    <a:pt x="20" y="764"/>
                  </a:lnTo>
                  <a:lnTo>
                    <a:pt x="20" y="787"/>
                  </a:lnTo>
                  <a:lnTo>
                    <a:pt x="20" y="799"/>
                  </a:lnTo>
                  <a:lnTo>
                    <a:pt x="10" y="803"/>
                  </a:lnTo>
                  <a:lnTo>
                    <a:pt x="8" y="821"/>
                  </a:lnTo>
                  <a:lnTo>
                    <a:pt x="12" y="821"/>
                  </a:lnTo>
                  <a:lnTo>
                    <a:pt x="8" y="834"/>
                  </a:lnTo>
                  <a:lnTo>
                    <a:pt x="16" y="838"/>
                  </a:lnTo>
                  <a:lnTo>
                    <a:pt x="16" y="846"/>
                  </a:lnTo>
                  <a:lnTo>
                    <a:pt x="16" y="866"/>
                  </a:lnTo>
                  <a:lnTo>
                    <a:pt x="23" y="866"/>
                  </a:lnTo>
                  <a:lnTo>
                    <a:pt x="21" y="883"/>
                  </a:lnTo>
                  <a:lnTo>
                    <a:pt x="14" y="881"/>
                  </a:lnTo>
                  <a:lnTo>
                    <a:pt x="10" y="907"/>
                  </a:lnTo>
                  <a:lnTo>
                    <a:pt x="27" y="909"/>
                  </a:lnTo>
                  <a:lnTo>
                    <a:pt x="25" y="923"/>
                  </a:lnTo>
                  <a:lnTo>
                    <a:pt x="18" y="919"/>
                  </a:lnTo>
                  <a:lnTo>
                    <a:pt x="16" y="940"/>
                  </a:lnTo>
                  <a:lnTo>
                    <a:pt x="8" y="950"/>
                  </a:lnTo>
                  <a:lnTo>
                    <a:pt x="16" y="956"/>
                  </a:lnTo>
                  <a:lnTo>
                    <a:pt x="10" y="960"/>
                  </a:lnTo>
                  <a:lnTo>
                    <a:pt x="2" y="954"/>
                  </a:lnTo>
                  <a:lnTo>
                    <a:pt x="0" y="956"/>
                  </a:lnTo>
                  <a:lnTo>
                    <a:pt x="6" y="968"/>
                  </a:lnTo>
                  <a:lnTo>
                    <a:pt x="2" y="974"/>
                  </a:lnTo>
                  <a:lnTo>
                    <a:pt x="4" y="976"/>
                  </a:lnTo>
                  <a:lnTo>
                    <a:pt x="49" y="976"/>
                  </a:lnTo>
                  <a:lnTo>
                    <a:pt x="47" y="970"/>
                  </a:lnTo>
                  <a:lnTo>
                    <a:pt x="56" y="964"/>
                  </a:lnTo>
                  <a:lnTo>
                    <a:pt x="60" y="923"/>
                  </a:lnTo>
                  <a:lnTo>
                    <a:pt x="70" y="921"/>
                  </a:lnTo>
                  <a:lnTo>
                    <a:pt x="74" y="942"/>
                  </a:lnTo>
                  <a:lnTo>
                    <a:pt x="91" y="944"/>
                  </a:lnTo>
                  <a:lnTo>
                    <a:pt x="90" y="948"/>
                  </a:lnTo>
                  <a:lnTo>
                    <a:pt x="86" y="954"/>
                  </a:lnTo>
                  <a:lnTo>
                    <a:pt x="101" y="956"/>
                  </a:lnTo>
                  <a:lnTo>
                    <a:pt x="107" y="944"/>
                  </a:lnTo>
                  <a:lnTo>
                    <a:pt x="125" y="938"/>
                  </a:lnTo>
                  <a:lnTo>
                    <a:pt x="128" y="934"/>
                  </a:lnTo>
                  <a:lnTo>
                    <a:pt x="160" y="936"/>
                  </a:lnTo>
                  <a:lnTo>
                    <a:pt x="163" y="952"/>
                  </a:lnTo>
                  <a:lnTo>
                    <a:pt x="193" y="950"/>
                  </a:lnTo>
                  <a:lnTo>
                    <a:pt x="206" y="950"/>
                  </a:lnTo>
                  <a:lnTo>
                    <a:pt x="216" y="948"/>
                  </a:lnTo>
                  <a:lnTo>
                    <a:pt x="216" y="942"/>
                  </a:lnTo>
                  <a:lnTo>
                    <a:pt x="235" y="942"/>
                  </a:lnTo>
                  <a:lnTo>
                    <a:pt x="235" y="956"/>
                  </a:lnTo>
                  <a:lnTo>
                    <a:pt x="253" y="958"/>
                  </a:lnTo>
                  <a:lnTo>
                    <a:pt x="257" y="964"/>
                  </a:lnTo>
                  <a:lnTo>
                    <a:pt x="268" y="960"/>
                  </a:lnTo>
                  <a:lnTo>
                    <a:pt x="272" y="954"/>
                  </a:lnTo>
                  <a:lnTo>
                    <a:pt x="278" y="952"/>
                  </a:lnTo>
                  <a:lnTo>
                    <a:pt x="280" y="952"/>
                  </a:lnTo>
                  <a:lnTo>
                    <a:pt x="278" y="976"/>
                  </a:lnTo>
                  <a:lnTo>
                    <a:pt x="274" y="1003"/>
                  </a:lnTo>
                  <a:lnTo>
                    <a:pt x="272" y="1039"/>
                  </a:lnTo>
                  <a:lnTo>
                    <a:pt x="272" y="1046"/>
                  </a:lnTo>
                  <a:lnTo>
                    <a:pt x="268" y="1086"/>
                  </a:lnTo>
                  <a:lnTo>
                    <a:pt x="265" y="1117"/>
                  </a:lnTo>
                  <a:lnTo>
                    <a:pt x="263" y="1129"/>
                  </a:lnTo>
                  <a:lnTo>
                    <a:pt x="261" y="1168"/>
                  </a:lnTo>
                  <a:lnTo>
                    <a:pt x="263" y="1192"/>
                  </a:lnTo>
                  <a:lnTo>
                    <a:pt x="294" y="1192"/>
                  </a:lnTo>
                  <a:lnTo>
                    <a:pt x="294" y="1203"/>
                  </a:lnTo>
                  <a:lnTo>
                    <a:pt x="305" y="1209"/>
                  </a:lnTo>
                  <a:lnTo>
                    <a:pt x="313" y="1213"/>
                  </a:lnTo>
                  <a:lnTo>
                    <a:pt x="315" y="1235"/>
                  </a:lnTo>
                  <a:lnTo>
                    <a:pt x="307" y="1233"/>
                  </a:lnTo>
                  <a:lnTo>
                    <a:pt x="307" y="1241"/>
                  </a:lnTo>
                  <a:lnTo>
                    <a:pt x="307" y="1245"/>
                  </a:lnTo>
                  <a:lnTo>
                    <a:pt x="307" y="1250"/>
                  </a:lnTo>
                  <a:lnTo>
                    <a:pt x="309" y="1252"/>
                  </a:lnTo>
                  <a:lnTo>
                    <a:pt x="327" y="1235"/>
                  </a:lnTo>
                  <a:lnTo>
                    <a:pt x="335" y="1241"/>
                  </a:lnTo>
                  <a:lnTo>
                    <a:pt x="342" y="1247"/>
                  </a:lnTo>
                  <a:lnTo>
                    <a:pt x="348" y="1243"/>
                  </a:lnTo>
                  <a:lnTo>
                    <a:pt x="352" y="1241"/>
                  </a:lnTo>
                  <a:lnTo>
                    <a:pt x="358" y="1241"/>
                  </a:lnTo>
                  <a:lnTo>
                    <a:pt x="420" y="1239"/>
                  </a:lnTo>
                  <a:lnTo>
                    <a:pt x="418" y="1247"/>
                  </a:lnTo>
                  <a:lnTo>
                    <a:pt x="424" y="1249"/>
                  </a:lnTo>
                  <a:lnTo>
                    <a:pt x="424" y="1270"/>
                  </a:lnTo>
                  <a:lnTo>
                    <a:pt x="453" y="1270"/>
                  </a:lnTo>
                  <a:lnTo>
                    <a:pt x="471" y="1270"/>
                  </a:lnTo>
                  <a:lnTo>
                    <a:pt x="484" y="1270"/>
                  </a:lnTo>
                  <a:lnTo>
                    <a:pt x="535" y="1270"/>
                  </a:lnTo>
                  <a:lnTo>
                    <a:pt x="535" y="1268"/>
                  </a:lnTo>
                  <a:lnTo>
                    <a:pt x="535" y="1272"/>
                  </a:lnTo>
                  <a:lnTo>
                    <a:pt x="525" y="1288"/>
                  </a:lnTo>
                  <a:lnTo>
                    <a:pt x="537" y="1288"/>
                  </a:lnTo>
                  <a:lnTo>
                    <a:pt x="535" y="1292"/>
                  </a:lnTo>
                  <a:lnTo>
                    <a:pt x="543" y="1300"/>
                  </a:lnTo>
                  <a:lnTo>
                    <a:pt x="543" y="1317"/>
                  </a:lnTo>
                  <a:lnTo>
                    <a:pt x="545" y="1325"/>
                  </a:lnTo>
                  <a:lnTo>
                    <a:pt x="545" y="1360"/>
                  </a:lnTo>
                  <a:lnTo>
                    <a:pt x="545" y="1392"/>
                  </a:lnTo>
                  <a:lnTo>
                    <a:pt x="545" y="1396"/>
                  </a:lnTo>
                  <a:lnTo>
                    <a:pt x="547" y="1400"/>
                  </a:lnTo>
                  <a:lnTo>
                    <a:pt x="550" y="1402"/>
                  </a:lnTo>
                  <a:lnTo>
                    <a:pt x="552" y="1406"/>
                  </a:lnTo>
                  <a:lnTo>
                    <a:pt x="552" y="1409"/>
                  </a:lnTo>
                  <a:lnTo>
                    <a:pt x="550" y="1415"/>
                  </a:lnTo>
                  <a:lnTo>
                    <a:pt x="550" y="1419"/>
                  </a:lnTo>
                  <a:lnTo>
                    <a:pt x="548" y="1421"/>
                  </a:lnTo>
                  <a:lnTo>
                    <a:pt x="547" y="1419"/>
                  </a:lnTo>
                  <a:lnTo>
                    <a:pt x="545" y="1417"/>
                  </a:lnTo>
                  <a:lnTo>
                    <a:pt x="545" y="1411"/>
                  </a:lnTo>
                  <a:lnTo>
                    <a:pt x="545" y="1408"/>
                  </a:lnTo>
                  <a:lnTo>
                    <a:pt x="545" y="1400"/>
                  </a:lnTo>
                  <a:lnTo>
                    <a:pt x="545" y="1398"/>
                  </a:lnTo>
                  <a:lnTo>
                    <a:pt x="543" y="1400"/>
                  </a:lnTo>
                  <a:lnTo>
                    <a:pt x="541" y="1400"/>
                  </a:lnTo>
                  <a:lnTo>
                    <a:pt x="541" y="1402"/>
                  </a:lnTo>
                  <a:lnTo>
                    <a:pt x="541" y="1406"/>
                  </a:lnTo>
                  <a:lnTo>
                    <a:pt x="541" y="1409"/>
                  </a:lnTo>
                  <a:lnTo>
                    <a:pt x="541" y="1411"/>
                  </a:lnTo>
                  <a:lnTo>
                    <a:pt x="543" y="1417"/>
                  </a:lnTo>
                  <a:lnTo>
                    <a:pt x="545" y="1423"/>
                  </a:lnTo>
                  <a:lnTo>
                    <a:pt x="547" y="1423"/>
                  </a:lnTo>
                  <a:lnTo>
                    <a:pt x="548" y="1423"/>
                  </a:lnTo>
                  <a:lnTo>
                    <a:pt x="550" y="1423"/>
                  </a:lnTo>
                  <a:lnTo>
                    <a:pt x="552" y="1421"/>
                  </a:lnTo>
                  <a:lnTo>
                    <a:pt x="554" y="1421"/>
                  </a:lnTo>
                  <a:lnTo>
                    <a:pt x="558" y="1421"/>
                  </a:lnTo>
                  <a:lnTo>
                    <a:pt x="560" y="1421"/>
                  </a:lnTo>
                  <a:lnTo>
                    <a:pt x="562" y="1419"/>
                  </a:lnTo>
                  <a:lnTo>
                    <a:pt x="564" y="1417"/>
                  </a:lnTo>
                  <a:lnTo>
                    <a:pt x="566" y="1417"/>
                  </a:lnTo>
                  <a:lnTo>
                    <a:pt x="570" y="1417"/>
                  </a:lnTo>
                  <a:lnTo>
                    <a:pt x="578" y="1417"/>
                  </a:lnTo>
                  <a:lnTo>
                    <a:pt x="580" y="1417"/>
                  </a:lnTo>
                  <a:lnTo>
                    <a:pt x="582" y="1417"/>
                  </a:lnTo>
                  <a:lnTo>
                    <a:pt x="582" y="1413"/>
                  </a:lnTo>
                  <a:lnTo>
                    <a:pt x="583" y="1413"/>
                  </a:lnTo>
                  <a:lnTo>
                    <a:pt x="585" y="1413"/>
                  </a:lnTo>
                  <a:lnTo>
                    <a:pt x="587" y="1411"/>
                  </a:lnTo>
                  <a:lnTo>
                    <a:pt x="587" y="1409"/>
                  </a:lnTo>
                  <a:lnTo>
                    <a:pt x="589" y="1409"/>
                  </a:lnTo>
                  <a:lnTo>
                    <a:pt x="591" y="1409"/>
                  </a:lnTo>
                  <a:lnTo>
                    <a:pt x="593" y="1409"/>
                  </a:lnTo>
                  <a:lnTo>
                    <a:pt x="591" y="1411"/>
                  </a:lnTo>
                  <a:lnTo>
                    <a:pt x="591" y="1415"/>
                  </a:lnTo>
                  <a:lnTo>
                    <a:pt x="593" y="1415"/>
                  </a:lnTo>
                  <a:lnTo>
                    <a:pt x="595" y="1413"/>
                  </a:lnTo>
                  <a:lnTo>
                    <a:pt x="601" y="1409"/>
                  </a:lnTo>
                  <a:lnTo>
                    <a:pt x="607" y="1406"/>
                  </a:lnTo>
                  <a:lnTo>
                    <a:pt x="617" y="1400"/>
                  </a:lnTo>
                  <a:lnTo>
                    <a:pt x="622" y="1396"/>
                  </a:lnTo>
                  <a:lnTo>
                    <a:pt x="624" y="1396"/>
                  </a:lnTo>
                  <a:lnTo>
                    <a:pt x="626" y="1396"/>
                  </a:lnTo>
                  <a:lnTo>
                    <a:pt x="628" y="1396"/>
                  </a:lnTo>
                  <a:lnTo>
                    <a:pt x="630" y="1394"/>
                  </a:lnTo>
                  <a:lnTo>
                    <a:pt x="632" y="1394"/>
                  </a:lnTo>
                  <a:lnTo>
                    <a:pt x="634" y="1396"/>
                  </a:lnTo>
                  <a:lnTo>
                    <a:pt x="636" y="1398"/>
                  </a:lnTo>
                  <a:lnTo>
                    <a:pt x="640" y="1398"/>
                  </a:lnTo>
                  <a:lnTo>
                    <a:pt x="642" y="1398"/>
                  </a:lnTo>
                  <a:lnTo>
                    <a:pt x="642" y="1396"/>
                  </a:lnTo>
                  <a:lnTo>
                    <a:pt x="642" y="1394"/>
                  </a:lnTo>
                  <a:lnTo>
                    <a:pt x="640" y="1392"/>
                  </a:lnTo>
                  <a:lnTo>
                    <a:pt x="638" y="1390"/>
                  </a:lnTo>
                  <a:lnTo>
                    <a:pt x="636" y="1388"/>
                  </a:lnTo>
                  <a:lnTo>
                    <a:pt x="638" y="1388"/>
                  </a:lnTo>
                  <a:lnTo>
                    <a:pt x="642" y="1388"/>
                  </a:lnTo>
                  <a:lnTo>
                    <a:pt x="640" y="1384"/>
                  </a:lnTo>
                  <a:lnTo>
                    <a:pt x="638" y="1382"/>
                  </a:lnTo>
                  <a:lnTo>
                    <a:pt x="642" y="1378"/>
                  </a:lnTo>
                  <a:lnTo>
                    <a:pt x="644" y="1378"/>
                  </a:lnTo>
                  <a:lnTo>
                    <a:pt x="648" y="1378"/>
                  </a:lnTo>
                  <a:lnTo>
                    <a:pt x="650" y="1378"/>
                  </a:lnTo>
                  <a:lnTo>
                    <a:pt x="650" y="1374"/>
                  </a:lnTo>
                  <a:lnTo>
                    <a:pt x="652" y="1374"/>
                  </a:lnTo>
                  <a:lnTo>
                    <a:pt x="653" y="1374"/>
                  </a:lnTo>
                  <a:lnTo>
                    <a:pt x="655" y="1372"/>
                  </a:lnTo>
                  <a:lnTo>
                    <a:pt x="659" y="1376"/>
                  </a:lnTo>
                  <a:lnTo>
                    <a:pt x="661" y="1376"/>
                  </a:lnTo>
                  <a:lnTo>
                    <a:pt x="663" y="1376"/>
                  </a:lnTo>
                  <a:lnTo>
                    <a:pt x="665" y="1374"/>
                  </a:lnTo>
                  <a:lnTo>
                    <a:pt x="669" y="1374"/>
                  </a:lnTo>
                  <a:lnTo>
                    <a:pt x="671" y="1374"/>
                  </a:lnTo>
                  <a:lnTo>
                    <a:pt x="677" y="1374"/>
                  </a:lnTo>
                  <a:lnTo>
                    <a:pt x="681" y="1378"/>
                  </a:lnTo>
                  <a:lnTo>
                    <a:pt x="690" y="1388"/>
                  </a:lnTo>
                  <a:lnTo>
                    <a:pt x="694" y="1388"/>
                  </a:lnTo>
                  <a:lnTo>
                    <a:pt x="704" y="1394"/>
                  </a:lnTo>
                  <a:lnTo>
                    <a:pt x="710" y="1404"/>
                  </a:lnTo>
                  <a:lnTo>
                    <a:pt x="714" y="1406"/>
                  </a:lnTo>
                  <a:lnTo>
                    <a:pt x="712" y="1409"/>
                  </a:lnTo>
                  <a:lnTo>
                    <a:pt x="712" y="1413"/>
                  </a:lnTo>
                  <a:lnTo>
                    <a:pt x="716" y="1417"/>
                  </a:lnTo>
                  <a:lnTo>
                    <a:pt x="722" y="1417"/>
                  </a:lnTo>
                  <a:lnTo>
                    <a:pt x="723" y="1421"/>
                  </a:lnTo>
                  <a:lnTo>
                    <a:pt x="729" y="1425"/>
                  </a:lnTo>
                  <a:lnTo>
                    <a:pt x="731" y="1433"/>
                  </a:lnTo>
                  <a:lnTo>
                    <a:pt x="731" y="1443"/>
                  </a:lnTo>
                  <a:lnTo>
                    <a:pt x="735" y="1445"/>
                  </a:lnTo>
                  <a:lnTo>
                    <a:pt x="739" y="1449"/>
                  </a:lnTo>
                  <a:lnTo>
                    <a:pt x="739" y="1453"/>
                  </a:lnTo>
                  <a:lnTo>
                    <a:pt x="743" y="1453"/>
                  </a:lnTo>
                  <a:lnTo>
                    <a:pt x="749" y="1455"/>
                  </a:lnTo>
                  <a:lnTo>
                    <a:pt x="753" y="1460"/>
                  </a:lnTo>
                  <a:lnTo>
                    <a:pt x="753" y="1468"/>
                  </a:lnTo>
                  <a:lnTo>
                    <a:pt x="760" y="1470"/>
                  </a:lnTo>
                  <a:lnTo>
                    <a:pt x="760" y="1476"/>
                  </a:lnTo>
                  <a:lnTo>
                    <a:pt x="762" y="1480"/>
                  </a:lnTo>
                  <a:lnTo>
                    <a:pt x="784" y="1484"/>
                  </a:lnTo>
                  <a:lnTo>
                    <a:pt x="786" y="1484"/>
                  </a:lnTo>
                  <a:lnTo>
                    <a:pt x="786" y="1490"/>
                  </a:lnTo>
                  <a:lnTo>
                    <a:pt x="788" y="1494"/>
                  </a:lnTo>
                  <a:lnTo>
                    <a:pt x="792" y="1494"/>
                  </a:lnTo>
                  <a:lnTo>
                    <a:pt x="792" y="1500"/>
                  </a:lnTo>
                  <a:lnTo>
                    <a:pt x="793" y="1502"/>
                  </a:lnTo>
                  <a:lnTo>
                    <a:pt x="793" y="1508"/>
                  </a:lnTo>
                  <a:lnTo>
                    <a:pt x="795" y="1510"/>
                  </a:lnTo>
                  <a:lnTo>
                    <a:pt x="801" y="1515"/>
                  </a:lnTo>
                  <a:lnTo>
                    <a:pt x="801" y="1519"/>
                  </a:lnTo>
                  <a:lnTo>
                    <a:pt x="797" y="1519"/>
                  </a:lnTo>
                  <a:lnTo>
                    <a:pt x="795" y="1523"/>
                  </a:lnTo>
                  <a:lnTo>
                    <a:pt x="797" y="1525"/>
                  </a:lnTo>
                  <a:lnTo>
                    <a:pt x="799" y="1527"/>
                  </a:lnTo>
                  <a:lnTo>
                    <a:pt x="799" y="1535"/>
                  </a:lnTo>
                  <a:lnTo>
                    <a:pt x="801" y="1539"/>
                  </a:lnTo>
                  <a:lnTo>
                    <a:pt x="797" y="1545"/>
                  </a:lnTo>
                  <a:lnTo>
                    <a:pt x="799" y="1551"/>
                  </a:lnTo>
                  <a:lnTo>
                    <a:pt x="799" y="1559"/>
                  </a:lnTo>
                  <a:lnTo>
                    <a:pt x="797" y="1565"/>
                  </a:lnTo>
                  <a:lnTo>
                    <a:pt x="797" y="1568"/>
                  </a:lnTo>
                  <a:lnTo>
                    <a:pt x="795" y="1574"/>
                  </a:lnTo>
                  <a:lnTo>
                    <a:pt x="793" y="1580"/>
                  </a:lnTo>
                  <a:lnTo>
                    <a:pt x="793" y="1588"/>
                  </a:lnTo>
                  <a:lnTo>
                    <a:pt x="788" y="1594"/>
                  </a:lnTo>
                  <a:lnTo>
                    <a:pt x="786" y="1600"/>
                  </a:lnTo>
                  <a:lnTo>
                    <a:pt x="788" y="1616"/>
                  </a:lnTo>
                  <a:lnTo>
                    <a:pt x="782" y="1625"/>
                  </a:lnTo>
                  <a:lnTo>
                    <a:pt x="782" y="1631"/>
                  </a:lnTo>
                  <a:lnTo>
                    <a:pt x="784" y="1639"/>
                  </a:lnTo>
                  <a:lnTo>
                    <a:pt x="788" y="1639"/>
                  </a:lnTo>
                  <a:lnTo>
                    <a:pt x="790" y="1649"/>
                  </a:lnTo>
                  <a:lnTo>
                    <a:pt x="799" y="1655"/>
                  </a:lnTo>
                  <a:lnTo>
                    <a:pt x="801" y="1645"/>
                  </a:lnTo>
                  <a:lnTo>
                    <a:pt x="801" y="1639"/>
                  </a:lnTo>
                  <a:lnTo>
                    <a:pt x="801" y="1637"/>
                  </a:lnTo>
                  <a:lnTo>
                    <a:pt x="803" y="1635"/>
                  </a:lnTo>
                  <a:lnTo>
                    <a:pt x="797" y="1629"/>
                  </a:lnTo>
                  <a:lnTo>
                    <a:pt x="793" y="1627"/>
                  </a:lnTo>
                  <a:lnTo>
                    <a:pt x="795" y="1623"/>
                  </a:lnTo>
                  <a:lnTo>
                    <a:pt x="795" y="1616"/>
                  </a:lnTo>
                  <a:lnTo>
                    <a:pt x="797" y="1616"/>
                  </a:lnTo>
                  <a:lnTo>
                    <a:pt x="799" y="1619"/>
                  </a:lnTo>
                  <a:lnTo>
                    <a:pt x="803" y="1619"/>
                  </a:lnTo>
                  <a:lnTo>
                    <a:pt x="809" y="1623"/>
                  </a:lnTo>
                  <a:lnTo>
                    <a:pt x="811" y="1629"/>
                  </a:lnTo>
                  <a:lnTo>
                    <a:pt x="811" y="1635"/>
                  </a:lnTo>
                  <a:lnTo>
                    <a:pt x="815" y="1639"/>
                  </a:lnTo>
                  <a:lnTo>
                    <a:pt x="817" y="1637"/>
                  </a:lnTo>
                  <a:lnTo>
                    <a:pt x="815" y="1631"/>
                  </a:lnTo>
                  <a:lnTo>
                    <a:pt x="819" y="1625"/>
                  </a:lnTo>
                  <a:lnTo>
                    <a:pt x="823" y="1627"/>
                  </a:lnTo>
                  <a:lnTo>
                    <a:pt x="823" y="1631"/>
                  </a:lnTo>
                  <a:lnTo>
                    <a:pt x="825" y="1637"/>
                  </a:lnTo>
                  <a:lnTo>
                    <a:pt x="821" y="1645"/>
                  </a:lnTo>
                  <a:lnTo>
                    <a:pt x="817" y="1649"/>
                  </a:lnTo>
                  <a:lnTo>
                    <a:pt x="817" y="1655"/>
                  </a:lnTo>
                  <a:lnTo>
                    <a:pt x="809" y="1659"/>
                  </a:lnTo>
                  <a:lnTo>
                    <a:pt x="809" y="1663"/>
                  </a:lnTo>
                  <a:lnTo>
                    <a:pt x="805" y="1669"/>
                  </a:lnTo>
                  <a:lnTo>
                    <a:pt x="805" y="1676"/>
                  </a:lnTo>
                  <a:lnTo>
                    <a:pt x="799" y="1674"/>
                  </a:lnTo>
                  <a:lnTo>
                    <a:pt x="797" y="1682"/>
                  </a:lnTo>
                  <a:lnTo>
                    <a:pt x="805" y="1686"/>
                  </a:lnTo>
                  <a:lnTo>
                    <a:pt x="809" y="1692"/>
                  </a:lnTo>
                  <a:lnTo>
                    <a:pt x="809" y="1696"/>
                  </a:lnTo>
                  <a:lnTo>
                    <a:pt x="817" y="1720"/>
                  </a:lnTo>
                  <a:lnTo>
                    <a:pt x="817" y="1725"/>
                  </a:lnTo>
                  <a:lnTo>
                    <a:pt x="821" y="1733"/>
                  </a:lnTo>
                  <a:lnTo>
                    <a:pt x="823" y="1739"/>
                  </a:lnTo>
                  <a:lnTo>
                    <a:pt x="828" y="1745"/>
                  </a:lnTo>
                  <a:lnTo>
                    <a:pt x="828" y="1751"/>
                  </a:lnTo>
                  <a:lnTo>
                    <a:pt x="834" y="1757"/>
                  </a:lnTo>
                  <a:lnTo>
                    <a:pt x="838" y="1757"/>
                  </a:lnTo>
                  <a:lnTo>
                    <a:pt x="844" y="1759"/>
                  </a:lnTo>
                  <a:lnTo>
                    <a:pt x="846" y="1755"/>
                  </a:lnTo>
                  <a:lnTo>
                    <a:pt x="836" y="1739"/>
                  </a:lnTo>
                  <a:lnTo>
                    <a:pt x="838" y="1737"/>
                  </a:lnTo>
                  <a:lnTo>
                    <a:pt x="844" y="1743"/>
                  </a:lnTo>
                  <a:lnTo>
                    <a:pt x="856" y="1739"/>
                  </a:lnTo>
                  <a:lnTo>
                    <a:pt x="858" y="1741"/>
                  </a:lnTo>
                  <a:lnTo>
                    <a:pt x="856" y="1745"/>
                  </a:lnTo>
                  <a:lnTo>
                    <a:pt x="850" y="1745"/>
                  </a:lnTo>
                  <a:lnTo>
                    <a:pt x="854" y="1761"/>
                  </a:lnTo>
                  <a:lnTo>
                    <a:pt x="854" y="1765"/>
                  </a:lnTo>
                  <a:lnTo>
                    <a:pt x="852" y="1769"/>
                  </a:lnTo>
                  <a:lnTo>
                    <a:pt x="852" y="1773"/>
                  </a:lnTo>
                  <a:lnTo>
                    <a:pt x="854" y="1780"/>
                  </a:lnTo>
                  <a:lnTo>
                    <a:pt x="854" y="1786"/>
                  </a:lnTo>
                  <a:lnTo>
                    <a:pt x="856" y="1790"/>
                  </a:lnTo>
                  <a:lnTo>
                    <a:pt x="862" y="1790"/>
                  </a:lnTo>
                  <a:lnTo>
                    <a:pt x="860" y="1792"/>
                  </a:lnTo>
                  <a:lnTo>
                    <a:pt x="863" y="1796"/>
                  </a:lnTo>
                  <a:lnTo>
                    <a:pt x="869" y="1802"/>
                  </a:lnTo>
                  <a:lnTo>
                    <a:pt x="873" y="1802"/>
                  </a:lnTo>
                  <a:lnTo>
                    <a:pt x="873" y="1806"/>
                  </a:lnTo>
                  <a:lnTo>
                    <a:pt x="875" y="1810"/>
                  </a:lnTo>
                  <a:lnTo>
                    <a:pt x="873" y="1816"/>
                  </a:lnTo>
                  <a:lnTo>
                    <a:pt x="873" y="1826"/>
                  </a:lnTo>
                  <a:lnTo>
                    <a:pt x="881" y="1855"/>
                  </a:lnTo>
                  <a:lnTo>
                    <a:pt x="887" y="1865"/>
                  </a:lnTo>
                  <a:lnTo>
                    <a:pt x="893" y="1863"/>
                  </a:lnTo>
                  <a:lnTo>
                    <a:pt x="900" y="1867"/>
                  </a:lnTo>
                  <a:lnTo>
                    <a:pt x="904" y="1865"/>
                  </a:lnTo>
                  <a:lnTo>
                    <a:pt x="904" y="1867"/>
                  </a:lnTo>
                  <a:lnTo>
                    <a:pt x="916" y="1875"/>
                  </a:lnTo>
                  <a:lnTo>
                    <a:pt x="918" y="1877"/>
                  </a:lnTo>
                  <a:lnTo>
                    <a:pt x="924" y="1888"/>
                  </a:lnTo>
                  <a:lnTo>
                    <a:pt x="932" y="1904"/>
                  </a:lnTo>
                  <a:lnTo>
                    <a:pt x="935" y="1906"/>
                  </a:lnTo>
                  <a:lnTo>
                    <a:pt x="933" y="1908"/>
                  </a:lnTo>
                  <a:lnTo>
                    <a:pt x="937" y="1914"/>
                  </a:lnTo>
                  <a:lnTo>
                    <a:pt x="937" y="1922"/>
                  </a:lnTo>
                  <a:lnTo>
                    <a:pt x="943" y="1926"/>
                  </a:lnTo>
                  <a:lnTo>
                    <a:pt x="953" y="1930"/>
                  </a:lnTo>
                  <a:lnTo>
                    <a:pt x="955" y="1934"/>
                  </a:lnTo>
                  <a:lnTo>
                    <a:pt x="961" y="1932"/>
                  </a:lnTo>
                  <a:lnTo>
                    <a:pt x="961" y="1941"/>
                  </a:lnTo>
                  <a:lnTo>
                    <a:pt x="957" y="1943"/>
                  </a:lnTo>
                  <a:lnTo>
                    <a:pt x="951" y="1943"/>
                  </a:lnTo>
                  <a:lnTo>
                    <a:pt x="947" y="1937"/>
                  </a:lnTo>
                  <a:lnTo>
                    <a:pt x="945" y="1935"/>
                  </a:lnTo>
                  <a:lnTo>
                    <a:pt x="939" y="1932"/>
                  </a:lnTo>
                  <a:lnTo>
                    <a:pt x="935" y="1939"/>
                  </a:lnTo>
                  <a:lnTo>
                    <a:pt x="937" y="1943"/>
                  </a:lnTo>
                  <a:lnTo>
                    <a:pt x="941" y="1951"/>
                  </a:lnTo>
                  <a:lnTo>
                    <a:pt x="947" y="1955"/>
                  </a:lnTo>
                  <a:lnTo>
                    <a:pt x="949" y="1953"/>
                  </a:lnTo>
                  <a:lnTo>
                    <a:pt x="959" y="1953"/>
                  </a:lnTo>
                  <a:lnTo>
                    <a:pt x="963" y="1949"/>
                  </a:lnTo>
                  <a:lnTo>
                    <a:pt x="967" y="1949"/>
                  </a:lnTo>
                  <a:lnTo>
                    <a:pt x="972" y="1953"/>
                  </a:lnTo>
                  <a:lnTo>
                    <a:pt x="980" y="1953"/>
                  </a:lnTo>
                  <a:lnTo>
                    <a:pt x="986" y="1947"/>
                  </a:lnTo>
                  <a:lnTo>
                    <a:pt x="992" y="1947"/>
                  </a:lnTo>
                  <a:lnTo>
                    <a:pt x="992" y="1943"/>
                  </a:lnTo>
                  <a:lnTo>
                    <a:pt x="998" y="1947"/>
                  </a:lnTo>
                  <a:lnTo>
                    <a:pt x="1002" y="1943"/>
                  </a:lnTo>
                  <a:lnTo>
                    <a:pt x="1005" y="1943"/>
                  </a:lnTo>
                  <a:lnTo>
                    <a:pt x="1007" y="1937"/>
                  </a:lnTo>
                  <a:lnTo>
                    <a:pt x="1009" y="1935"/>
                  </a:lnTo>
                  <a:lnTo>
                    <a:pt x="1015" y="1928"/>
                  </a:lnTo>
                  <a:lnTo>
                    <a:pt x="1013" y="1912"/>
                  </a:lnTo>
                  <a:lnTo>
                    <a:pt x="1015" y="1906"/>
                  </a:lnTo>
                  <a:lnTo>
                    <a:pt x="1015" y="1900"/>
                  </a:lnTo>
                  <a:lnTo>
                    <a:pt x="1019" y="1898"/>
                  </a:lnTo>
                  <a:lnTo>
                    <a:pt x="1021" y="1896"/>
                  </a:lnTo>
                  <a:lnTo>
                    <a:pt x="1021" y="1888"/>
                  </a:lnTo>
                  <a:lnTo>
                    <a:pt x="1025" y="1882"/>
                  </a:lnTo>
                  <a:lnTo>
                    <a:pt x="1029" y="1871"/>
                  </a:lnTo>
                  <a:lnTo>
                    <a:pt x="1031" y="1871"/>
                  </a:lnTo>
                  <a:lnTo>
                    <a:pt x="1031" y="1877"/>
                  </a:lnTo>
                  <a:lnTo>
                    <a:pt x="1031" y="1879"/>
                  </a:lnTo>
                  <a:lnTo>
                    <a:pt x="1035" y="1879"/>
                  </a:lnTo>
                  <a:lnTo>
                    <a:pt x="1035" y="1871"/>
                  </a:lnTo>
                  <a:lnTo>
                    <a:pt x="1033" y="1865"/>
                  </a:lnTo>
                  <a:lnTo>
                    <a:pt x="1033" y="1859"/>
                  </a:lnTo>
                  <a:lnTo>
                    <a:pt x="1035" y="1847"/>
                  </a:lnTo>
                  <a:lnTo>
                    <a:pt x="1037" y="1833"/>
                  </a:lnTo>
                  <a:lnTo>
                    <a:pt x="1037" y="1822"/>
                  </a:lnTo>
                  <a:lnTo>
                    <a:pt x="1038" y="1816"/>
                  </a:lnTo>
                  <a:lnTo>
                    <a:pt x="1040" y="1784"/>
                  </a:lnTo>
                  <a:lnTo>
                    <a:pt x="1042" y="1765"/>
                  </a:lnTo>
                  <a:lnTo>
                    <a:pt x="1038" y="1741"/>
                  </a:lnTo>
                  <a:lnTo>
                    <a:pt x="1033" y="1722"/>
                  </a:lnTo>
                  <a:lnTo>
                    <a:pt x="1027" y="1718"/>
                  </a:lnTo>
                  <a:lnTo>
                    <a:pt x="1027" y="1714"/>
                  </a:lnTo>
                  <a:lnTo>
                    <a:pt x="1025" y="1708"/>
                  </a:lnTo>
                  <a:lnTo>
                    <a:pt x="1015" y="1686"/>
                  </a:lnTo>
                  <a:lnTo>
                    <a:pt x="1015" y="1672"/>
                  </a:lnTo>
                  <a:lnTo>
                    <a:pt x="1011" y="1661"/>
                  </a:lnTo>
                  <a:lnTo>
                    <a:pt x="1003" y="1643"/>
                  </a:lnTo>
                  <a:lnTo>
                    <a:pt x="1002" y="1637"/>
                  </a:lnTo>
                  <a:lnTo>
                    <a:pt x="986" y="1600"/>
                  </a:lnTo>
                  <a:lnTo>
                    <a:pt x="974" y="1559"/>
                  </a:lnTo>
                  <a:lnTo>
                    <a:pt x="967" y="1529"/>
                  </a:lnTo>
                  <a:lnTo>
                    <a:pt x="968" y="1529"/>
                  </a:lnTo>
                  <a:lnTo>
                    <a:pt x="972" y="1533"/>
                  </a:lnTo>
                  <a:lnTo>
                    <a:pt x="974" y="1533"/>
                  </a:lnTo>
                  <a:lnTo>
                    <a:pt x="972" y="1525"/>
                  </a:lnTo>
                  <a:lnTo>
                    <a:pt x="963" y="1508"/>
                  </a:lnTo>
                  <a:lnTo>
                    <a:pt x="963" y="1498"/>
                  </a:lnTo>
                  <a:lnTo>
                    <a:pt x="957" y="1496"/>
                  </a:lnTo>
                  <a:lnTo>
                    <a:pt x="957" y="1490"/>
                  </a:lnTo>
                  <a:lnTo>
                    <a:pt x="945" y="1460"/>
                  </a:lnTo>
                  <a:lnTo>
                    <a:pt x="943" y="1453"/>
                  </a:lnTo>
                  <a:lnTo>
                    <a:pt x="935" y="1427"/>
                  </a:lnTo>
                  <a:lnTo>
                    <a:pt x="930" y="1419"/>
                  </a:lnTo>
                  <a:lnTo>
                    <a:pt x="930" y="1406"/>
                  </a:lnTo>
                  <a:lnTo>
                    <a:pt x="926" y="1400"/>
                  </a:lnTo>
                  <a:lnTo>
                    <a:pt x="928" y="1396"/>
                  </a:lnTo>
                  <a:lnTo>
                    <a:pt x="920" y="1364"/>
                  </a:lnTo>
                  <a:lnTo>
                    <a:pt x="918" y="1358"/>
                  </a:lnTo>
                  <a:lnTo>
                    <a:pt x="918" y="1341"/>
                  </a:lnTo>
                  <a:lnTo>
                    <a:pt x="912" y="1343"/>
                  </a:lnTo>
                  <a:lnTo>
                    <a:pt x="910" y="1343"/>
                  </a:lnTo>
                  <a:lnTo>
                    <a:pt x="912" y="1339"/>
                  </a:lnTo>
                  <a:lnTo>
                    <a:pt x="912" y="1329"/>
                  </a:lnTo>
                  <a:lnTo>
                    <a:pt x="910" y="1325"/>
                  </a:lnTo>
                  <a:lnTo>
                    <a:pt x="910" y="1321"/>
                  </a:lnTo>
                  <a:lnTo>
                    <a:pt x="910" y="1315"/>
                  </a:lnTo>
                  <a:lnTo>
                    <a:pt x="910" y="1309"/>
                  </a:lnTo>
                  <a:lnTo>
                    <a:pt x="910" y="1307"/>
                  </a:lnTo>
                  <a:lnTo>
                    <a:pt x="906" y="1307"/>
                  </a:lnTo>
                  <a:lnTo>
                    <a:pt x="902" y="1307"/>
                  </a:lnTo>
                  <a:lnTo>
                    <a:pt x="902" y="1302"/>
                  </a:lnTo>
                  <a:lnTo>
                    <a:pt x="906" y="1302"/>
                  </a:lnTo>
                  <a:lnTo>
                    <a:pt x="906" y="1296"/>
                  </a:lnTo>
                  <a:lnTo>
                    <a:pt x="904" y="1290"/>
                  </a:lnTo>
                  <a:lnTo>
                    <a:pt x="906" y="1286"/>
                  </a:lnTo>
                  <a:lnTo>
                    <a:pt x="906" y="1284"/>
                  </a:lnTo>
                  <a:lnTo>
                    <a:pt x="906" y="1280"/>
                  </a:lnTo>
                  <a:lnTo>
                    <a:pt x="912" y="1276"/>
                  </a:lnTo>
                  <a:lnTo>
                    <a:pt x="910" y="1272"/>
                  </a:lnTo>
                  <a:lnTo>
                    <a:pt x="906" y="1274"/>
                  </a:lnTo>
                  <a:lnTo>
                    <a:pt x="906" y="1270"/>
                  </a:lnTo>
                  <a:lnTo>
                    <a:pt x="908" y="1270"/>
                  </a:lnTo>
                  <a:lnTo>
                    <a:pt x="914" y="1266"/>
                  </a:lnTo>
                  <a:lnTo>
                    <a:pt x="916" y="1262"/>
                  </a:lnTo>
                  <a:lnTo>
                    <a:pt x="916" y="1258"/>
                  </a:lnTo>
                  <a:lnTo>
                    <a:pt x="912" y="1256"/>
                  </a:lnTo>
                  <a:lnTo>
                    <a:pt x="912" y="1264"/>
                  </a:lnTo>
                  <a:lnTo>
                    <a:pt x="908" y="1266"/>
                  </a:lnTo>
                  <a:lnTo>
                    <a:pt x="906" y="1262"/>
                  </a:lnTo>
                  <a:lnTo>
                    <a:pt x="906" y="1256"/>
                  </a:lnTo>
                  <a:lnTo>
                    <a:pt x="902" y="1254"/>
                  </a:lnTo>
                  <a:lnTo>
                    <a:pt x="904" y="1252"/>
                  </a:lnTo>
                  <a:lnTo>
                    <a:pt x="902" y="1249"/>
                  </a:lnTo>
                  <a:lnTo>
                    <a:pt x="904" y="1249"/>
                  </a:lnTo>
                  <a:lnTo>
                    <a:pt x="908" y="1254"/>
                  </a:lnTo>
                  <a:lnTo>
                    <a:pt x="912" y="1254"/>
                  </a:lnTo>
                  <a:lnTo>
                    <a:pt x="912" y="1243"/>
                  </a:lnTo>
                  <a:lnTo>
                    <a:pt x="916" y="1241"/>
                  </a:lnTo>
                  <a:lnTo>
                    <a:pt x="914" y="1237"/>
                  </a:lnTo>
                  <a:lnTo>
                    <a:pt x="912" y="1231"/>
                  </a:lnTo>
                  <a:lnTo>
                    <a:pt x="914" y="1229"/>
                  </a:lnTo>
                  <a:lnTo>
                    <a:pt x="922" y="1231"/>
                  </a:lnTo>
                  <a:lnTo>
                    <a:pt x="924" y="1223"/>
                  </a:lnTo>
                  <a:lnTo>
                    <a:pt x="926" y="1221"/>
                  </a:lnTo>
                  <a:lnTo>
                    <a:pt x="930" y="1223"/>
                  </a:lnTo>
                  <a:lnTo>
                    <a:pt x="932" y="1215"/>
                  </a:lnTo>
                  <a:lnTo>
                    <a:pt x="935" y="1209"/>
                  </a:lnTo>
                  <a:lnTo>
                    <a:pt x="933" y="1207"/>
                  </a:lnTo>
                  <a:lnTo>
                    <a:pt x="926" y="1207"/>
                  </a:lnTo>
                  <a:lnTo>
                    <a:pt x="928" y="1203"/>
                  </a:lnTo>
                  <a:lnTo>
                    <a:pt x="935" y="1201"/>
                  </a:lnTo>
                  <a:lnTo>
                    <a:pt x="937" y="1203"/>
                  </a:lnTo>
                  <a:lnTo>
                    <a:pt x="939" y="1196"/>
                  </a:lnTo>
                  <a:lnTo>
                    <a:pt x="939" y="1190"/>
                  </a:lnTo>
                  <a:lnTo>
                    <a:pt x="935" y="1190"/>
                  </a:lnTo>
                  <a:lnTo>
                    <a:pt x="935" y="1186"/>
                  </a:lnTo>
                  <a:lnTo>
                    <a:pt x="933" y="1184"/>
                  </a:lnTo>
                  <a:lnTo>
                    <a:pt x="935" y="1182"/>
                  </a:lnTo>
                  <a:lnTo>
                    <a:pt x="941" y="1184"/>
                  </a:lnTo>
                  <a:lnTo>
                    <a:pt x="947" y="1174"/>
                  </a:lnTo>
                  <a:lnTo>
                    <a:pt x="949" y="1174"/>
                  </a:lnTo>
                  <a:lnTo>
                    <a:pt x="941" y="1168"/>
                  </a:lnTo>
                  <a:lnTo>
                    <a:pt x="943" y="1164"/>
                  </a:lnTo>
                  <a:lnTo>
                    <a:pt x="953" y="1168"/>
                  </a:lnTo>
                  <a:lnTo>
                    <a:pt x="957" y="1164"/>
                  </a:lnTo>
                  <a:lnTo>
                    <a:pt x="957" y="1158"/>
                  </a:lnTo>
                  <a:lnTo>
                    <a:pt x="963" y="1156"/>
                  </a:lnTo>
                  <a:lnTo>
                    <a:pt x="967" y="1150"/>
                  </a:lnTo>
                  <a:lnTo>
                    <a:pt x="963" y="1146"/>
                  </a:lnTo>
                  <a:lnTo>
                    <a:pt x="963" y="1143"/>
                  </a:lnTo>
                  <a:lnTo>
                    <a:pt x="967" y="1141"/>
                  </a:lnTo>
                  <a:lnTo>
                    <a:pt x="967" y="1135"/>
                  </a:lnTo>
                  <a:lnTo>
                    <a:pt x="970" y="1139"/>
                  </a:lnTo>
                  <a:lnTo>
                    <a:pt x="980" y="1131"/>
                  </a:lnTo>
                  <a:lnTo>
                    <a:pt x="982" y="1127"/>
                  </a:lnTo>
                  <a:lnTo>
                    <a:pt x="978" y="1121"/>
                  </a:lnTo>
                  <a:lnTo>
                    <a:pt x="972" y="1127"/>
                  </a:lnTo>
                  <a:lnTo>
                    <a:pt x="970" y="1125"/>
                  </a:lnTo>
                  <a:lnTo>
                    <a:pt x="974" y="1119"/>
                  </a:lnTo>
                  <a:lnTo>
                    <a:pt x="972" y="1117"/>
                  </a:lnTo>
                  <a:lnTo>
                    <a:pt x="968" y="1107"/>
                  </a:lnTo>
                  <a:lnTo>
                    <a:pt x="968" y="1101"/>
                  </a:lnTo>
                  <a:lnTo>
                    <a:pt x="970" y="1099"/>
                  </a:lnTo>
                  <a:lnTo>
                    <a:pt x="974" y="1105"/>
                  </a:lnTo>
                  <a:lnTo>
                    <a:pt x="980" y="1117"/>
                  </a:lnTo>
                  <a:lnTo>
                    <a:pt x="986" y="1117"/>
                  </a:lnTo>
                  <a:lnTo>
                    <a:pt x="990" y="1115"/>
                  </a:lnTo>
                  <a:lnTo>
                    <a:pt x="998" y="1105"/>
                  </a:lnTo>
                  <a:lnTo>
                    <a:pt x="1000" y="1103"/>
                  </a:lnTo>
                  <a:lnTo>
                    <a:pt x="1002" y="1099"/>
                  </a:lnTo>
                  <a:lnTo>
                    <a:pt x="994" y="1097"/>
                  </a:lnTo>
                  <a:lnTo>
                    <a:pt x="994" y="1093"/>
                  </a:lnTo>
                  <a:lnTo>
                    <a:pt x="998" y="1093"/>
                  </a:lnTo>
                  <a:lnTo>
                    <a:pt x="1003" y="1093"/>
                  </a:lnTo>
                  <a:lnTo>
                    <a:pt x="1009" y="1091"/>
                  </a:lnTo>
                  <a:lnTo>
                    <a:pt x="1011" y="1091"/>
                  </a:lnTo>
                  <a:lnTo>
                    <a:pt x="1013" y="1095"/>
                  </a:lnTo>
                  <a:lnTo>
                    <a:pt x="1025" y="1088"/>
                  </a:lnTo>
                  <a:lnTo>
                    <a:pt x="1023" y="1082"/>
                  </a:lnTo>
                  <a:lnTo>
                    <a:pt x="1029" y="1084"/>
                  </a:lnTo>
                  <a:lnTo>
                    <a:pt x="1037" y="1080"/>
                  </a:lnTo>
                  <a:lnTo>
                    <a:pt x="1042" y="1078"/>
                  </a:lnTo>
                  <a:lnTo>
                    <a:pt x="1048" y="1078"/>
                  </a:lnTo>
                  <a:lnTo>
                    <a:pt x="1050" y="1070"/>
                  </a:lnTo>
                  <a:lnTo>
                    <a:pt x="1054" y="1066"/>
                  </a:lnTo>
                  <a:lnTo>
                    <a:pt x="1050" y="1064"/>
                  </a:lnTo>
                  <a:lnTo>
                    <a:pt x="1052" y="1060"/>
                  </a:lnTo>
                  <a:lnTo>
                    <a:pt x="1052" y="1056"/>
                  </a:lnTo>
                  <a:lnTo>
                    <a:pt x="1054" y="1054"/>
                  </a:lnTo>
                  <a:lnTo>
                    <a:pt x="1056" y="1062"/>
                  </a:lnTo>
                  <a:lnTo>
                    <a:pt x="1060" y="1062"/>
                  </a:lnTo>
                  <a:lnTo>
                    <a:pt x="1072" y="1052"/>
                  </a:lnTo>
                  <a:lnTo>
                    <a:pt x="1077" y="1046"/>
                  </a:lnTo>
                  <a:lnTo>
                    <a:pt x="1077" y="1040"/>
                  </a:lnTo>
                  <a:lnTo>
                    <a:pt x="1083" y="1039"/>
                  </a:lnTo>
                  <a:lnTo>
                    <a:pt x="1087" y="1033"/>
                  </a:lnTo>
                  <a:lnTo>
                    <a:pt x="1095" y="1033"/>
                  </a:lnTo>
                  <a:lnTo>
                    <a:pt x="1099" y="1027"/>
                  </a:lnTo>
                  <a:lnTo>
                    <a:pt x="1103" y="1027"/>
                  </a:lnTo>
                  <a:lnTo>
                    <a:pt x="1105" y="1023"/>
                  </a:lnTo>
                  <a:lnTo>
                    <a:pt x="1108" y="1023"/>
                  </a:lnTo>
                  <a:lnTo>
                    <a:pt x="1112" y="1021"/>
                  </a:lnTo>
                  <a:lnTo>
                    <a:pt x="1114" y="1015"/>
                  </a:lnTo>
                  <a:lnTo>
                    <a:pt x="1116" y="1017"/>
                  </a:lnTo>
                  <a:lnTo>
                    <a:pt x="1118" y="1015"/>
                  </a:lnTo>
                  <a:lnTo>
                    <a:pt x="1120" y="1009"/>
                  </a:lnTo>
                  <a:lnTo>
                    <a:pt x="1116" y="1005"/>
                  </a:lnTo>
                  <a:lnTo>
                    <a:pt x="1112" y="1003"/>
                  </a:lnTo>
                  <a:lnTo>
                    <a:pt x="1110" y="997"/>
                  </a:lnTo>
                  <a:lnTo>
                    <a:pt x="1110" y="991"/>
                  </a:lnTo>
                  <a:lnTo>
                    <a:pt x="1114" y="993"/>
                  </a:lnTo>
                  <a:lnTo>
                    <a:pt x="1114" y="997"/>
                  </a:lnTo>
                  <a:lnTo>
                    <a:pt x="1120" y="997"/>
                  </a:lnTo>
                  <a:lnTo>
                    <a:pt x="1124" y="991"/>
                  </a:lnTo>
                  <a:lnTo>
                    <a:pt x="1126" y="984"/>
                  </a:lnTo>
                  <a:lnTo>
                    <a:pt x="1138" y="968"/>
                  </a:lnTo>
                  <a:lnTo>
                    <a:pt x="1151" y="952"/>
                  </a:lnTo>
                  <a:lnTo>
                    <a:pt x="1171" y="938"/>
                  </a:lnTo>
                  <a:lnTo>
                    <a:pt x="1178" y="933"/>
                  </a:lnTo>
                  <a:lnTo>
                    <a:pt x="1186" y="933"/>
                  </a:lnTo>
                  <a:lnTo>
                    <a:pt x="1196" y="927"/>
                  </a:lnTo>
                  <a:lnTo>
                    <a:pt x="1200" y="931"/>
                  </a:lnTo>
                  <a:lnTo>
                    <a:pt x="1210" y="927"/>
                  </a:lnTo>
                  <a:lnTo>
                    <a:pt x="1225" y="929"/>
                  </a:lnTo>
                  <a:lnTo>
                    <a:pt x="1233" y="919"/>
                  </a:lnTo>
                  <a:lnTo>
                    <a:pt x="1235" y="907"/>
                  </a:lnTo>
                  <a:lnTo>
                    <a:pt x="1237" y="921"/>
                  </a:lnTo>
                  <a:lnTo>
                    <a:pt x="1237" y="923"/>
                  </a:lnTo>
                  <a:lnTo>
                    <a:pt x="1241" y="911"/>
                  </a:lnTo>
                  <a:lnTo>
                    <a:pt x="1243" y="901"/>
                  </a:lnTo>
                  <a:lnTo>
                    <a:pt x="1252" y="881"/>
                  </a:lnTo>
                  <a:lnTo>
                    <a:pt x="1272" y="864"/>
                  </a:lnTo>
                  <a:lnTo>
                    <a:pt x="1283" y="860"/>
                  </a:lnTo>
                  <a:lnTo>
                    <a:pt x="1289" y="856"/>
                  </a:lnTo>
                  <a:lnTo>
                    <a:pt x="1287" y="852"/>
                  </a:lnTo>
                  <a:lnTo>
                    <a:pt x="1282" y="850"/>
                  </a:lnTo>
                  <a:lnTo>
                    <a:pt x="1283" y="846"/>
                  </a:lnTo>
                  <a:lnTo>
                    <a:pt x="1287" y="842"/>
                  </a:lnTo>
                  <a:lnTo>
                    <a:pt x="1283" y="836"/>
                  </a:lnTo>
                  <a:lnTo>
                    <a:pt x="1282" y="830"/>
                  </a:lnTo>
                  <a:lnTo>
                    <a:pt x="1283" y="828"/>
                  </a:lnTo>
                  <a:lnTo>
                    <a:pt x="1285" y="834"/>
                  </a:lnTo>
                  <a:lnTo>
                    <a:pt x="1289" y="838"/>
                  </a:lnTo>
                  <a:lnTo>
                    <a:pt x="1291" y="842"/>
                  </a:lnTo>
                  <a:lnTo>
                    <a:pt x="1287" y="846"/>
                  </a:lnTo>
                  <a:lnTo>
                    <a:pt x="1293" y="852"/>
                  </a:lnTo>
                  <a:lnTo>
                    <a:pt x="1307" y="844"/>
                  </a:lnTo>
                  <a:lnTo>
                    <a:pt x="1309" y="834"/>
                  </a:lnTo>
                  <a:lnTo>
                    <a:pt x="1309" y="828"/>
                  </a:lnTo>
                  <a:lnTo>
                    <a:pt x="1313" y="828"/>
                  </a:lnTo>
                  <a:lnTo>
                    <a:pt x="1315" y="838"/>
                  </a:lnTo>
                  <a:lnTo>
                    <a:pt x="1332" y="832"/>
                  </a:lnTo>
                  <a:lnTo>
                    <a:pt x="1348" y="832"/>
                  </a:lnTo>
                  <a:lnTo>
                    <a:pt x="1352" y="830"/>
                  </a:lnTo>
                  <a:lnTo>
                    <a:pt x="1346" y="828"/>
                  </a:lnTo>
                  <a:lnTo>
                    <a:pt x="1348" y="825"/>
                  </a:lnTo>
                  <a:lnTo>
                    <a:pt x="1353" y="825"/>
                  </a:lnTo>
                  <a:lnTo>
                    <a:pt x="1353" y="830"/>
                  </a:lnTo>
                  <a:lnTo>
                    <a:pt x="1355" y="832"/>
                  </a:lnTo>
                  <a:lnTo>
                    <a:pt x="1357" y="830"/>
                  </a:lnTo>
                  <a:lnTo>
                    <a:pt x="1359" y="825"/>
                  </a:lnTo>
                  <a:lnTo>
                    <a:pt x="1361" y="827"/>
                  </a:lnTo>
                  <a:lnTo>
                    <a:pt x="1361" y="832"/>
                  </a:lnTo>
                  <a:lnTo>
                    <a:pt x="1365" y="834"/>
                  </a:lnTo>
                  <a:lnTo>
                    <a:pt x="1367" y="830"/>
                  </a:lnTo>
                  <a:lnTo>
                    <a:pt x="1369" y="827"/>
                  </a:lnTo>
                  <a:lnTo>
                    <a:pt x="1373" y="823"/>
                  </a:lnTo>
                  <a:lnTo>
                    <a:pt x="1375" y="819"/>
                  </a:lnTo>
                  <a:lnTo>
                    <a:pt x="1377" y="815"/>
                  </a:lnTo>
                  <a:lnTo>
                    <a:pt x="1381" y="815"/>
                  </a:lnTo>
                  <a:lnTo>
                    <a:pt x="1385" y="811"/>
                  </a:lnTo>
                  <a:lnTo>
                    <a:pt x="1385" y="809"/>
                  </a:lnTo>
                  <a:lnTo>
                    <a:pt x="1389" y="807"/>
                  </a:lnTo>
                  <a:lnTo>
                    <a:pt x="1385" y="799"/>
                  </a:lnTo>
                  <a:lnTo>
                    <a:pt x="1381" y="807"/>
                  </a:lnTo>
                  <a:lnTo>
                    <a:pt x="1373" y="807"/>
                  </a:lnTo>
                  <a:lnTo>
                    <a:pt x="1377" y="801"/>
                  </a:lnTo>
                  <a:lnTo>
                    <a:pt x="1373" y="799"/>
                  </a:lnTo>
                  <a:lnTo>
                    <a:pt x="1373" y="793"/>
                  </a:lnTo>
                  <a:lnTo>
                    <a:pt x="1371" y="795"/>
                  </a:lnTo>
                  <a:lnTo>
                    <a:pt x="1369" y="801"/>
                  </a:lnTo>
                  <a:lnTo>
                    <a:pt x="1363" y="801"/>
                  </a:lnTo>
                  <a:lnTo>
                    <a:pt x="1365" y="809"/>
                  </a:lnTo>
                  <a:lnTo>
                    <a:pt x="1361" y="809"/>
                  </a:lnTo>
                  <a:lnTo>
                    <a:pt x="1359" y="803"/>
                  </a:lnTo>
                  <a:lnTo>
                    <a:pt x="1353" y="805"/>
                  </a:lnTo>
                  <a:lnTo>
                    <a:pt x="1355" y="811"/>
                  </a:lnTo>
                  <a:lnTo>
                    <a:pt x="1353" y="811"/>
                  </a:lnTo>
                  <a:lnTo>
                    <a:pt x="1353" y="807"/>
                  </a:lnTo>
                  <a:lnTo>
                    <a:pt x="1348" y="807"/>
                  </a:lnTo>
                  <a:lnTo>
                    <a:pt x="1346" y="811"/>
                  </a:lnTo>
                  <a:lnTo>
                    <a:pt x="1336" y="809"/>
                  </a:lnTo>
                  <a:lnTo>
                    <a:pt x="1326" y="803"/>
                  </a:lnTo>
                  <a:lnTo>
                    <a:pt x="1318" y="793"/>
                  </a:lnTo>
                  <a:lnTo>
                    <a:pt x="1313" y="789"/>
                  </a:lnTo>
                  <a:lnTo>
                    <a:pt x="1313" y="783"/>
                  </a:lnTo>
                  <a:lnTo>
                    <a:pt x="1317" y="783"/>
                  </a:lnTo>
                  <a:lnTo>
                    <a:pt x="1324" y="791"/>
                  </a:lnTo>
                  <a:lnTo>
                    <a:pt x="1328" y="793"/>
                  </a:lnTo>
                  <a:lnTo>
                    <a:pt x="1330" y="797"/>
                  </a:lnTo>
                  <a:lnTo>
                    <a:pt x="1334" y="799"/>
                  </a:lnTo>
                  <a:lnTo>
                    <a:pt x="1340" y="803"/>
                  </a:lnTo>
                  <a:lnTo>
                    <a:pt x="1352" y="795"/>
                  </a:lnTo>
                  <a:lnTo>
                    <a:pt x="1353" y="795"/>
                  </a:lnTo>
                  <a:lnTo>
                    <a:pt x="1355" y="789"/>
                  </a:lnTo>
                  <a:lnTo>
                    <a:pt x="1365" y="783"/>
                  </a:lnTo>
                  <a:lnTo>
                    <a:pt x="1363" y="781"/>
                  </a:lnTo>
                  <a:lnTo>
                    <a:pt x="1359" y="783"/>
                  </a:lnTo>
                  <a:lnTo>
                    <a:pt x="1353" y="779"/>
                  </a:lnTo>
                  <a:lnTo>
                    <a:pt x="1361" y="775"/>
                  </a:lnTo>
                  <a:lnTo>
                    <a:pt x="1365" y="777"/>
                  </a:lnTo>
                  <a:lnTo>
                    <a:pt x="1363" y="772"/>
                  </a:lnTo>
                  <a:lnTo>
                    <a:pt x="1367" y="772"/>
                  </a:lnTo>
                  <a:lnTo>
                    <a:pt x="1369" y="766"/>
                  </a:lnTo>
                  <a:lnTo>
                    <a:pt x="1359" y="762"/>
                  </a:lnTo>
                  <a:lnTo>
                    <a:pt x="1357" y="766"/>
                  </a:lnTo>
                  <a:lnTo>
                    <a:pt x="1353" y="762"/>
                  </a:lnTo>
                  <a:lnTo>
                    <a:pt x="1344" y="762"/>
                  </a:lnTo>
                  <a:lnTo>
                    <a:pt x="1344" y="758"/>
                  </a:lnTo>
                  <a:lnTo>
                    <a:pt x="1324" y="750"/>
                  </a:lnTo>
                  <a:lnTo>
                    <a:pt x="1320" y="744"/>
                  </a:lnTo>
                  <a:lnTo>
                    <a:pt x="1322" y="742"/>
                  </a:lnTo>
                  <a:lnTo>
                    <a:pt x="1336" y="748"/>
                  </a:lnTo>
                  <a:lnTo>
                    <a:pt x="1340" y="744"/>
                  </a:lnTo>
                  <a:lnTo>
                    <a:pt x="1342" y="750"/>
                  </a:lnTo>
                  <a:lnTo>
                    <a:pt x="1350" y="750"/>
                  </a:lnTo>
                  <a:lnTo>
                    <a:pt x="1355" y="756"/>
                  </a:lnTo>
                  <a:lnTo>
                    <a:pt x="1357" y="750"/>
                  </a:lnTo>
                  <a:lnTo>
                    <a:pt x="1355" y="746"/>
                  </a:lnTo>
                  <a:lnTo>
                    <a:pt x="1357" y="742"/>
                  </a:lnTo>
                  <a:lnTo>
                    <a:pt x="1352" y="738"/>
                  </a:lnTo>
                  <a:lnTo>
                    <a:pt x="1355" y="736"/>
                  </a:lnTo>
                  <a:lnTo>
                    <a:pt x="1359" y="740"/>
                  </a:lnTo>
                  <a:lnTo>
                    <a:pt x="1363" y="738"/>
                  </a:lnTo>
                  <a:lnTo>
                    <a:pt x="1369" y="738"/>
                  </a:lnTo>
                  <a:lnTo>
                    <a:pt x="1369" y="734"/>
                  </a:lnTo>
                  <a:lnTo>
                    <a:pt x="1373" y="736"/>
                  </a:lnTo>
                  <a:lnTo>
                    <a:pt x="1371" y="742"/>
                  </a:lnTo>
                  <a:lnTo>
                    <a:pt x="1365" y="744"/>
                  </a:lnTo>
                  <a:lnTo>
                    <a:pt x="1367" y="756"/>
                  </a:lnTo>
                  <a:lnTo>
                    <a:pt x="1379" y="750"/>
                  </a:lnTo>
                  <a:lnTo>
                    <a:pt x="1377" y="756"/>
                  </a:lnTo>
                  <a:lnTo>
                    <a:pt x="1381" y="758"/>
                  </a:lnTo>
                  <a:lnTo>
                    <a:pt x="1383" y="754"/>
                  </a:lnTo>
                  <a:lnTo>
                    <a:pt x="1390" y="760"/>
                  </a:lnTo>
                  <a:lnTo>
                    <a:pt x="1390" y="758"/>
                  </a:lnTo>
                  <a:lnTo>
                    <a:pt x="1400" y="762"/>
                  </a:lnTo>
                  <a:lnTo>
                    <a:pt x="1406" y="758"/>
                  </a:lnTo>
                  <a:lnTo>
                    <a:pt x="1410" y="748"/>
                  </a:lnTo>
                  <a:lnTo>
                    <a:pt x="1414" y="750"/>
                  </a:lnTo>
                  <a:lnTo>
                    <a:pt x="1416" y="744"/>
                  </a:lnTo>
                  <a:lnTo>
                    <a:pt x="1420" y="738"/>
                  </a:lnTo>
                  <a:lnTo>
                    <a:pt x="1424" y="736"/>
                  </a:lnTo>
                  <a:lnTo>
                    <a:pt x="1425" y="730"/>
                  </a:lnTo>
                  <a:lnTo>
                    <a:pt x="1429" y="732"/>
                  </a:lnTo>
                  <a:lnTo>
                    <a:pt x="1431" y="734"/>
                  </a:lnTo>
                  <a:lnTo>
                    <a:pt x="1433" y="734"/>
                  </a:lnTo>
                  <a:lnTo>
                    <a:pt x="1437" y="730"/>
                  </a:lnTo>
                  <a:lnTo>
                    <a:pt x="1437" y="724"/>
                  </a:lnTo>
                  <a:lnTo>
                    <a:pt x="1437" y="721"/>
                  </a:lnTo>
                  <a:lnTo>
                    <a:pt x="1439" y="719"/>
                  </a:lnTo>
                  <a:lnTo>
                    <a:pt x="1439" y="721"/>
                  </a:lnTo>
                  <a:lnTo>
                    <a:pt x="1439" y="715"/>
                  </a:lnTo>
                  <a:lnTo>
                    <a:pt x="1441" y="705"/>
                  </a:lnTo>
                  <a:lnTo>
                    <a:pt x="1439" y="703"/>
                  </a:lnTo>
                  <a:lnTo>
                    <a:pt x="1437" y="697"/>
                  </a:lnTo>
                  <a:lnTo>
                    <a:pt x="1435" y="693"/>
                  </a:lnTo>
                  <a:lnTo>
                    <a:pt x="1429" y="687"/>
                  </a:lnTo>
                  <a:lnTo>
                    <a:pt x="1425" y="691"/>
                  </a:lnTo>
                  <a:lnTo>
                    <a:pt x="1425" y="695"/>
                  </a:lnTo>
                  <a:lnTo>
                    <a:pt x="1420" y="695"/>
                  </a:lnTo>
                  <a:lnTo>
                    <a:pt x="1416" y="699"/>
                  </a:lnTo>
                  <a:lnTo>
                    <a:pt x="1416" y="705"/>
                  </a:lnTo>
                  <a:lnTo>
                    <a:pt x="1416" y="715"/>
                  </a:lnTo>
                  <a:lnTo>
                    <a:pt x="1412" y="722"/>
                  </a:lnTo>
                  <a:lnTo>
                    <a:pt x="1412" y="724"/>
                  </a:lnTo>
                  <a:lnTo>
                    <a:pt x="1406" y="724"/>
                  </a:lnTo>
                  <a:lnTo>
                    <a:pt x="1400" y="719"/>
                  </a:lnTo>
                  <a:lnTo>
                    <a:pt x="1410" y="721"/>
                  </a:lnTo>
                  <a:lnTo>
                    <a:pt x="1410" y="715"/>
                  </a:lnTo>
                  <a:lnTo>
                    <a:pt x="1406" y="711"/>
                  </a:lnTo>
                  <a:lnTo>
                    <a:pt x="1406" y="709"/>
                  </a:lnTo>
                  <a:lnTo>
                    <a:pt x="1410" y="707"/>
                  </a:lnTo>
                  <a:lnTo>
                    <a:pt x="1408" y="701"/>
                  </a:lnTo>
                  <a:lnTo>
                    <a:pt x="1408" y="699"/>
                  </a:lnTo>
                  <a:lnTo>
                    <a:pt x="1410" y="697"/>
                  </a:lnTo>
                  <a:lnTo>
                    <a:pt x="1412" y="691"/>
                  </a:lnTo>
                  <a:lnTo>
                    <a:pt x="1410" y="691"/>
                  </a:lnTo>
                  <a:lnTo>
                    <a:pt x="1410" y="685"/>
                  </a:lnTo>
                  <a:lnTo>
                    <a:pt x="1400" y="685"/>
                  </a:lnTo>
                  <a:lnTo>
                    <a:pt x="1389" y="689"/>
                  </a:lnTo>
                  <a:lnTo>
                    <a:pt x="1387" y="691"/>
                  </a:lnTo>
                  <a:lnTo>
                    <a:pt x="1379" y="693"/>
                  </a:lnTo>
                  <a:lnTo>
                    <a:pt x="1377" y="687"/>
                  </a:lnTo>
                  <a:lnTo>
                    <a:pt x="1371" y="689"/>
                  </a:lnTo>
                  <a:lnTo>
                    <a:pt x="1348" y="693"/>
                  </a:lnTo>
                  <a:lnTo>
                    <a:pt x="1346" y="687"/>
                  </a:lnTo>
                  <a:lnTo>
                    <a:pt x="1350" y="683"/>
                  </a:lnTo>
                  <a:lnTo>
                    <a:pt x="1346" y="673"/>
                  </a:lnTo>
                  <a:lnTo>
                    <a:pt x="1344" y="664"/>
                  </a:lnTo>
                  <a:lnTo>
                    <a:pt x="1346" y="660"/>
                  </a:lnTo>
                  <a:lnTo>
                    <a:pt x="1348" y="656"/>
                  </a:lnTo>
                  <a:lnTo>
                    <a:pt x="1348" y="652"/>
                  </a:lnTo>
                  <a:lnTo>
                    <a:pt x="1344" y="646"/>
                  </a:lnTo>
                  <a:lnTo>
                    <a:pt x="1348" y="644"/>
                  </a:lnTo>
                  <a:lnTo>
                    <a:pt x="1352" y="648"/>
                  </a:lnTo>
                  <a:lnTo>
                    <a:pt x="1353" y="654"/>
                  </a:lnTo>
                  <a:lnTo>
                    <a:pt x="1350" y="660"/>
                  </a:lnTo>
                  <a:lnTo>
                    <a:pt x="1350" y="668"/>
                  </a:lnTo>
                  <a:lnTo>
                    <a:pt x="1353" y="679"/>
                  </a:lnTo>
                  <a:lnTo>
                    <a:pt x="1357" y="679"/>
                  </a:lnTo>
                  <a:lnTo>
                    <a:pt x="1367" y="681"/>
                  </a:lnTo>
                  <a:lnTo>
                    <a:pt x="1371" y="679"/>
                  </a:lnTo>
                  <a:lnTo>
                    <a:pt x="1371" y="673"/>
                  </a:lnTo>
                  <a:lnTo>
                    <a:pt x="1381" y="673"/>
                  </a:lnTo>
                  <a:lnTo>
                    <a:pt x="1381" y="671"/>
                  </a:lnTo>
                  <a:lnTo>
                    <a:pt x="1377" y="668"/>
                  </a:lnTo>
                  <a:lnTo>
                    <a:pt x="1377" y="666"/>
                  </a:lnTo>
                  <a:lnTo>
                    <a:pt x="1381" y="664"/>
                  </a:lnTo>
                  <a:lnTo>
                    <a:pt x="1390" y="671"/>
                  </a:lnTo>
                  <a:lnTo>
                    <a:pt x="1392" y="670"/>
                  </a:lnTo>
                  <a:lnTo>
                    <a:pt x="1389" y="662"/>
                  </a:lnTo>
                  <a:lnTo>
                    <a:pt x="1398" y="670"/>
                  </a:lnTo>
                  <a:lnTo>
                    <a:pt x="1408" y="668"/>
                  </a:lnTo>
                  <a:lnTo>
                    <a:pt x="1408" y="664"/>
                  </a:lnTo>
                  <a:lnTo>
                    <a:pt x="1402" y="660"/>
                  </a:lnTo>
                  <a:lnTo>
                    <a:pt x="1402" y="656"/>
                  </a:lnTo>
                  <a:lnTo>
                    <a:pt x="1398" y="654"/>
                  </a:lnTo>
                  <a:lnTo>
                    <a:pt x="1398" y="650"/>
                  </a:lnTo>
                  <a:lnTo>
                    <a:pt x="1402" y="650"/>
                  </a:lnTo>
                  <a:lnTo>
                    <a:pt x="1416" y="664"/>
                  </a:lnTo>
                  <a:lnTo>
                    <a:pt x="1420" y="664"/>
                  </a:lnTo>
                  <a:lnTo>
                    <a:pt x="1416" y="660"/>
                  </a:lnTo>
                  <a:lnTo>
                    <a:pt x="1416" y="656"/>
                  </a:lnTo>
                  <a:lnTo>
                    <a:pt x="1416" y="650"/>
                  </a:lnTo>
                  <a:lnTo>
                    <a:pt x="1420" y="650"/>
                  </a:lnTo>
                  <a:lnTo>
                    <a:pt x="1420" y="656"/>
                  </a:lnTo>
                  <a:lnTo>
                    <a:pt x="1424" y="658"/>
                  </a:lnTo>
                  <a:lnTo>
                    <a:pt x="1429" y="671"/>
                  </a:lnTo>
                  <a:lnTo>
                    <a:pt x="1431" y="673"/>
                  </a:lnTo>
                  <a:lnTo>
                    <a:pt x="1429" y="660"/>
                  </a:lnTo>
                  <a:lnTo>
                    <a:pt x="1425" y="652"/>
                  </a:lnTo>
                  <a:lnTo>
                    <a:pt x="1422" y="636"/>
                  </a:lnTo>
                  <a:lnTo>
                    <a:pt x="1418" y="638"/>
                  </a:lnTo>
                  <a:lnTo>
                    <a:pt x="1412" y="630"/>
                  </a:lnTo>
                  <a:lnTo>
                    <a:pt x="1412" y="626"/>
                  </a:lnTo>
                  <a:lnTo>
                    <a:pt x="1406" y="624"/>
                  </a:lnTo>
                  <a:lnTo>
                    <a:pt x="1408" y="620"/>
                  </a:lnTo>
                  <a:lnTo>
                    <a:pt x="1410" y="615"/>
                  </a:lnTo>
                  <a:lnTo>
                    <a:pt x="1414" y="618"/>
                  </a:lnTo>
                  <a:lnTo>
                    <a:pt x="1416" y="624"/>
                  </a:lnTo>
                  <a:lnTo>
                    <a:pt x="1422" y="626"/>
                  </a:lnTo>
                  <a:lnTo>
                    <a:pt x="1420" y="618"/>
                  </a:lnTo>
                  <a:lnTo>
                    <a:pt x="1416" y="611"/>
                  </a:lnTo>
                  <a:lnTo>
                    <a:pt x="1418" y="609"/>
                  </a:lnTo>
                  <a:lnTo>
                    <a:pt x="1422" y="609"/>
                  </a:lnTo>
                  <a:lnTo>
                    <a:pt x="1424" y="613"/>
                  </a:lnTo>
                  <a:lnTo>
                    <a:pt x="1424" y="618"/>
                  </a:lnTo>
                  <a:lnTo>
                    <a:pt x="1425" y="640"/>
                  </a:lnTo>
                  <a:lnTo>
                    <a:pt x="1433" y="664"/>
                  </a:lnTo>
                  <a:lnTo>
                    <a:pt x="1435" y="677"/>
                  </a:lnTo>
                  <a:lnTo>
                    <a:pt x="1443" y="681"/>
                  </a:lnTo>
                  <a:lnTo>
                    <a:pt x="1437" y="683"/>
                  </a:lnTo>
                  <a:lnTo>
                    <a:pt x="1453" y="707"/>
                  </a:lnTo>
                  <a:lnTo>
                    <a:pt x="1455" y="703"/>
                  </a:lnTo>
                  <a:lnTo>
                    <a:pt x="1451" y="689"/>
                  </a:lnTo>
                  <a:lnTo>
                    <a:pt x="1437" y="666"/>
                  </a:lnTo>
                  <a:lnTo>
                    <a:pt x="1433" y="648"/>
                  </a:lnTo>
                  <a:lnTo>
                    <a:pt x="1427" y="618"/>
                  </a:lnTo>
                  <a:lnTo>
                    <a:pt x="1427" y="615"/>
                  </a:lnTo>
                  <a:lnTo>
                    <a:pt x="1418" y="587"/>
                  </a:lnTo>
                  <a:lnTo>
                    <a:pt x="1416" y="577"/>
                  </a:lnTo>
                  <a:lnTo>
                    <a:pt x="1410" y="575"/>
                  </a:lnTo>
                  <a:lnTo>
                    <a:pt x="1406" y="579"/>
                  </a:lnTo>
                  <a:lnTo>
                    <a:pt x="1402" y="577"/>
                  </a:lnTo>
                  <a:lnTo>
                    <a:pt x="1398" y="575"/>
                  </a:lnTo>
                  <a:lnTo>
                    <a:pt x="1392" y="573"/>
                  </a:lnTo>
                  <a:lnTo>
                    <a:pt x="1387" y="571"/>
                  </a:lnTo>
                  <a:lnTo>
                    <a:pt x="1385" y="579"/>
                  </a:lnTo>
                  <a:lnTo>
                    <a:pt x="1377" y="579"/>
                  </a:lnTo>
                  <a:lnTo>
                    <a:pt x="1371" y="581"/>
                  </a:lnTo>
                  <a:lnTo>
                    <a:pt x="1369" y="573"/>
                  </a:lnTo>
                  <a:lnTo>
                    <a:pt x="1359" y="567"/>
                  </a:lnTo>
                  <a:lnTo>
                    <a:pt x="1359" y="565"/>
                  </a:lnTo>
                  <a:lnTo>
                    <a:pt x="1355" y="564"/>
                  </a:lnTo>
                  <a:lnTo>
                    <a:pt x="1352" y="560"/>
                  </a:lnTo>
                  <a:lnTo>
                    <a:pt x="1353" y="556"/>
                  </a:lnTo>
                  <a:lnTo>
                    <a:pt x="1352" y="554"/>
                  </a:lnTo>
                  <a:lnTo>
                    <a:pt x="1350" y="548"/>
                  </a:lnTo>
                  <a:lnTo>
                    <a:pt x="1346" y="550"/>
                  </a:lnTo>
                  <a:lnTo>
                    <a:pt x="1342" y="548"/>
                  </a:lnTo>
                  <a:lnTo>
                    <a:pt x="1340" y="544"/>
                  </a:lnTo>
                  <a:lnTo>
                    <a:pt x="1332" y="546"/>
                  </a:lnTo>
                  <a:lnTo>
                    <a:pt x="1322" y="540"/>
                  </a:lnTo>
                  <a:lnTo>
                    <a:pt x="1322" y="538"/>
                  </a:lnTo>
                  <a:lnTo>
                    <a:pt x="1330" y="538"/>
                  </a:lnTo>
                  <a:lnTo>
                    <a:pt x="1332" y="530"/>
                  </a:lnTo>
                  <a:lnTo>
                    <a:pt x="1334" y="532"/>
                  </a:lnTo>
                  <a:lnTo>
                    <a:pt x="1334" y="538"/>
                  </a:lnTo>
                  <a:lnTo>
                    <a:pt x="1336" y="540"/>
                  </a:lnTo>
                  <a:lnTo>
                    <a:pt x="1346" y="542"/>
                  </a:lnTo>
                  <a:lnTo>
                    <a:pt x="1350" y="542"/>
                  </a:lnTo>
                  <a:lnTo>
                    <a:pt x="1355" y="544"/>
                  </a:lnTo>
                  <a:lnTo>
                    <a:pt x="1357" y="546"/>
                  </a:lnTo>
                  <a:lnTo>
                    <a:pt x="1357" y="554"/>
                  </a:lnTo>
                  <a:lnTo>
                    <a:pt x="1359" y="558"/>
                  </a:lnTo>
                  <a:lnTo>
                    <a:pt x="1369" y="564"/>
                  </a:lnTo>
                  <a:lnTo>
                    <a:pt x="1375" y="569"/>
                  </a:lnTo>
                  <a:lnTo>
                    <a:pt x="1377" y="567"/>
                  </a:lnTo>
                  <a:lnTo>
                    <a:pt x="1387" y="565"/>
                  </a:lnTo>
                  <a:lnTo>
                    <a:pt x="1390" y="562"/>
                  </a:lnTo>
                  <a:lnTo>
                    <a:pt x="1387" y="558"/>
                  </a:lnTo>
                  <a:lnTo>
                    <a:pt x="1383" y="558"/>
                  </a:lnTo>
                  <a:lnTo>
                    <a:pt x="1383" y="556"/>
                  </a:lnTo>
                  <a:lnTo>
                    <a:pt x="1385" y="552"/>
                  </a:lnTo>
                  <a:lnTo>
                    <a:pt x="1383" y="550"/>
                  </a:lnTo>
                  <a:lnTo>
                    <a:pt x="1377" y="550"/>
                  </a:lnTo>
                  <a:lnTo>
                    <a:pt x="1375" y="544"/>
                  </a:lnTo>
                  <a:lnTo>
                    <a:pt x="1369" y="542"/>
                  </a:lnTo>
                  <a:lnTo>
                    <a:pt x="1350" y="524"/>
                  </a:lnTo>
                  <a:lnTo>
                    <a:pt x="1348" y="520"/>
                  </a:lnTo>
                  <a:lnTo>
                    <a:pt x="1344" y="518"/>
                  </a:lnTo>
                  <a:lnTo>
                    <a:pt x="1342" y="512"/>
                  </a:lnTo>
                  <a:lnTo>
                    <a:pt x="1338" y="511"/>
                  </a:lnTo>
                  <a:lnTo>
                    <a:pt x="1338" y="507"/>
                  </a:lnTo>
                  <a:lnTo>
                    <a:pt x="1342" y="507"/>
                  </a:lnTo>
                  <a:lnTo>
                    <a:pt x="1348" y="516"/>
                  </a:lnTo>
                  <a:lnTo>
                    <a:pt x="1353" y="522"/>
                  </a:lnTo>
                  <a:lnTo>
                    <a:pt x="1369" y="538"/>
                  </a:lnTo>
                  <a:lnTo>
                    <a:pt x="1375" y="538"/>
                  </a:lnTo>
                  <a:lnTo>
                    <a:pt x="1381" y="534"/>
                  </a:lnTo>
                  <a:lnTo>
                    <a:pt x="1379" y="532"/>
                  </a:lnTo>
                  <a:lnTo>
                    <a:pt x="1377" y="532"/>
                  </a:lnTo>
                  <a:lnTo>
                    <a:pt x="1371" y="534"/>
                  </a:lnTo>
                  <a:lnTo>
                    <a:pt x="1371" y="530"/>
                  </a:lnTo>
                  <a:lnTo>
                    <a:pt x="1373" y="528"/>
                  </a:lnTo>
                  <a:lnTo>
                    <a:pt x="1373" y="526"/>
                  </a:lnTo>
                  <a:lnTo>
                    <a:pt x="1371" y="524"/>
                  </a:lnTo>
                  <a:lnTo>
                    <a:pt x="1375" y="522"/>
                  </a:lnTo>
                  <a:lnTo>
                    <a:pt x="1373" y="518"/>
                  </a:lnTo>
                  <a:lnTo>
                    <a:pt x="1377" y="518"/>
                  </a:lnTo>
                  <a:lnTo>
                    <a:pt x="1381" y="522"/>
                  </a:lnTo>
                  <a:lnTo>
                    <a:pt x="1383" y="522"/>
                  </a:lnTo>
                  <a:lnTo>
                    <a:pt x="1387" y="530"/>
                  </a:lnTo>
                  <a:lnTo>
                    <a:pt x="1389" y="530"/>
                  </a:lnTo>
                  <a:lnTo>
                    <a:pt x="1390" y="516"/>
                  </a:lnTo>
                  <a:lnTo>
                    <a:pt x="1385" y="514"/>
                  </a:lnTo>
                  <a:lnTo>
                    <a:pt x="1383" y="509"/>
                  </a:lnTo>
                  <a:lnTo>
                    <a:pt x="1373" y="509"/>
                  </a:lnTo>
                  <a:lnTo>
                    <a:pt x="1371" y="507"/>
                  </a:lnTo>
                  <a:lnTo>
                    <a:pt x="1373" y="505"/>
                  </a:lnTo>
                  <a:lnTo>
                    <a:pt x="1385" y="507"/>
                  </a:lnTo>
                  <a:lnTo>
                    <a:pt x="1385" y="501"/>
                  </a:lnTo>
                  <a:lnTo>
                    <a:pt x="1383" y="501"/>
                  </a:lnTo>
                  <a:lnTo>
                    <a:pt x="1379" y="501"/>
                  </a:lnTo>
                  <a:lnTo>
                    <a:pt x="1371" y="497"/>
                  </a:lnTo>
                  <a:lnTo>
                    <a:pt x="1365" y="497"/>
                  </a:lnTo>
                  <a:lnTo>
                    <a:pt x="1359" y="491"/>
                  </a:lnTo>
                  <a:lnTo>
                    <a:pt x="1359" y="485"/>
                  </a:lnTo>
                  <a:lnTo>
                    <a:pt x="1350" y="477"/>
                  </a:lnTo>
                  <a:lnTo>
                    <a:pt x="1342" y="471"/>
                  </a:lnTo>
                  <a:lnTo>
                    <a:pt x="1338" y="463"/>
                  </a:lnTo>
                  <a:lnTo>
                    <a:pt x="1334" y="461"/>
                  </a:lnTo>
                  <a:lnTo>
                    <a:pt x="1328" y="452"/>
                  </a:lnTo>
                  <a:lnTo>
                    <a:pt x="1326" y="448"/>
                  </a:lnTo>
                  <a:lnTo>
                    <a:pt x="1330" y="448"/>
                  </a:lnTo>
                  <a:lnTo>
                    <a:pt x="1338" y="459"/>
                  </a:lnTo>
                  <a:lnTo>
                    <a:pt x="1346" y="463"/>
                  </a:lnTo>
                  <a:lnTo>
                    <a:pt x="1348" y="471"/>
                  </a:lnTo>
                  <a:lnTo>
                    <a:pt x="1353" y="475"/>
                  </a:lnTo>
                  <a:lnTo>
                    <a:pt x="1363" y="483"/>
                  </a:lnTo>
                  <a:lnTo>
                    <a:pt x="1365" y="489"/>
                  </a:lnTo>
                  <a:lnTo>
                    <a:pt x="1371" y="489"/>
                  </a:lnTo>
                  <a:lnTo>
                    <a:pt x="1373" y="493"/>
                  </a:lnTo>
                  <a:lnTo>
                    <a:pt x="1383" y="493"/>
                  </a:lnTo>
                  <a:lnTo>
                    <a:pt x="1381" y="485"/>
                  </a:lnTo>
                  <a:lnTo>
                    <a:pt x="1383" y="483"/>
                  </a:lnTo>
                  <a:lnTo>
                    <a:pt x="1385" y="479"/>
                  </a:lnTo>
                  <a:lnTo>
                    <a:pt x="1383" y="475"/>
                  </a:lnTo>
                  <a:lnTo>
                    <a:pt x="1383" y="471"/>
                  </a:lnTo>
                  <a:lnTo>
                    <a:pt x="1383" y="467"/>
                  </a:lnTo>
                  <a:lnTo>
                    <a:pt x="1390" y="471"/>
                  </a:lnTo>
                  <a:lnTo>
                    <a:pt x="1392" y="467"/>
                  </a:lnTo>
                  <a:lnTo>
                    <a:pt x="1392" y="461"/>
                  </a:lnTo>
                  <a:lnTo>
                    <a:pt x="1381" y="458"/>
                  </a:lnTo>
                  <a:lnTo>
                    <a:pt x="1373" y="452"/>
                  </a:lnTo>
                  <a:lnTo>
                    <a:pt x="1369" y="454"/>
                  </a:lnTo>
                  <a:lnTo>
                    <a:pt x="1367" y="450"/>
                  </a:lnTo>
                  <a:lnTo>
                    <a:pt x="1363" y="448"/>
                  </a:lnTo>
                  <a:lnTo>
                    <a:pt x="1363" y="444"/>
                  </a:lnTo>
                  <a:lnTo>
                    <a:pt x="1355" y="436"/>
                  </a:lnTo>
                  <a:lnTo>
                    <a:pt x="1353" y="436"/>
                  </a:lnTo>
                  <a:lnTo>
                    <a:pt x="1353" y="438"/>
                  </a:lnTo>
                  <a:lnTo>
                    <a:pt x="1350" y="434"/>
                  </a:lnTo>
                  <a:lnTo>
                    <a:pt x="1348" y="434"/>
                  </a:lnTo>
                  <a:lnTo>
                    <a:pt x="1346" y="436"/>
                  </a:lnTo>
                  <a:lnTo>
                    <a:pt x="1342" y="432"/>
                  </a:lnTo>
                  <a:lnTo>
                    <a:pt x="1334" y="432"/>
                  </a:lnTo>
                  <a:lnTo>
                    <a:pt x="1324" y="426"/>
                  </a:lnTo>
                  <a:lnTo>
                    <a:pt x="1324" y="422"/>
                  </a:lnTo>
                  <a:lnTo>
                    <a:pt x="1320" y="418"/>
                  </a:lnTo>
                  <a:lnTo>
                    <a:pt x="1317" y="412"/>
                  </a:lnTo>
                  <a:lnTo>
                    <a:pt x="1318" y="410"/>
                  </a:lnTo>
                  <a:lnTo>
                    <a:pt x="1317" y="405"/>
                  </a:lnTo>
                  <a:lnTo>
                    <a:pt x="1315" y="405"/>
                  </a:lnTo>
                  <a:lnTo>
                    <a:pt x="1297" y="412"/>
                  </a:lnTo>
                  <a:lnTo>
                    <a:pt x="1295" y="410"/>
                  </a:lnTo>
                  <a:lnTo>
                    <a:pt x="1291" y="403"/>
                  </a:lnTo>
                  <a:lnTo>
                    <a:pt x="1291" y="391"/>
                  </a:lnTo>
                  <a:lnTo>
                    <a:pt x="1285" y="387"/>
                  </a:lnTo>
                  <a:lnTo>
                    <a:pt x="1282" y="383"/>
                  </a:lnTo>
                  <a:lnTo>
                    <a:pt x="1276" y="381"/>
                  </a:lnTo>
                  <a:lnTo>
                    <a:pt x="1272" y="387"/>
                  </a:lnTo>
                  <a:lnTo>
                    <a:pt x="1262" y="399"/>
                  </a:lnTo>
                  <a:lnTo>
                    <a:pt x="1262" y="403"/>
                  </a:lnTo>
                  <a:lnTo>
                    <a:pt x="1250" y="399"/>
                  </a:lnTo>
                  <a:lnTo>
                    <a:pt x="1247" y="389"/>
                  </a:lnTo>
                  <a:lnTo>
                    <a:pt x="1241" y="381"/>
                  </a:lnTo>
                  <a:lnTo>
                    <a:pt x="1241" y="377"/>
                  </a:lnTo>
                  <a:lnTo>
                    <a:pt x="1237" y="369"/>
                  </a:lnTo>
                  <a:lnTo>
                    <a:pt x="1233" y="369"/>
                  </a:lnTo>
                  <a:lnTo>
                    <a:pt x="1212" y="389"/>
                  </a:lnTo>
                  <a:lnTo>
                    <a:pt x="1208" y="389"/>
                  </a:lnTo>
                  <a:lnTo>
                    <a:pt x="1196" y="377"/>
                  </a:lnTo>
                  <a:lnTo>
                    <a:pt x="1186" y="389"/>
                  </a:lnTo>
                  <a:lnTo>
                    <a:pt x="1184" y="395"/>
                  </a:lnTo>
                  <a:lnTo>
                    <a:pt x="1180" y="405"/>
                  </a:lnTo>
                  <a:lnTo>
                    <a:pt x="1175" y="412"/>
                  </a:lnTo>
                  <a:lnTo>
                    <a:pt x="1169" y="416"/>
                  </a:lnTo>
                  <a:lnTo>
                    <a:pt x="1169" y="418"/>
                  </a:lnTo>
                  <a:lnTo>
                    <a:pt x="1159" y="424"/>
                  </a:lnTo>
                  <a:lnTo>
                    <a:pt x="1114" y="395"/>
                  </a:lnTo>
                  <a:lnTo>
                    <a:pt x="1107" y="403"/>
                  </a:lnTo>
                  <a:lnTo>
                    <a:pt x="1091" y="399"/>
                  </a:lnTo>
                  <a:lnTo>
                    <a:pt x="1087" y="387"/>
                  </a:lnTo>
                  <a:lnTo>
                    <a:pt x="1077" y="381"/>
                  </a:lnTo>
                  <a:lnTo>
                    <a:pt x="1077" y="375"/>
                  </a:lnTo>
                  <a:lnTo>
                    <a:pt x="1073" y="371"/>
                  </a:lnTo>
                  <a:lnTo>
                    <a:pt x="1066" y="371"/>
                  </a:lnTo>
                  <a:lnTo>
                    <a:pt x="1068" y="367"/>
                  </a:lnTo>
                  <a:lnTo>
                    <a:pt x="1064" y="365"/>
                  </a:lnTo>
                  <a:lnTo>
                    <a:pt x="1056" y="387"/>
                  </a:lnTo>
                  <a:lnTo>
                    <a:pt x="1040" y="397"/>
                  </a:lnTo>
                  <a:lnTo>
                    <a:pt x="1033" y="395"/>
                  </a:lnTo>
                  <a:lnTo>
                    <a:pt x="1021" y="405"/>
                  </a:lnTo>
                  <a:lnTo>
                    <a:pt x="1011" y="412"/>
                  </a:lnTo>
                  <a:lnTo>
                    <a:pt x="1011" y="424"/>
                  </a:lnTo>
                  <a:lnTo>
                    <a:pt x="1003" y="420"/>
                  </a:lnTo>
                  <a:lnTo>
                    <a:pt x="988" y="410"/>
                  </a:lnTo>
                  <a:lnTo>
                    <a:pt x="980" y="393"/>
                  </a:lnTo>
                  <a:lnTo>
                    <a:pt x="984" y="389"/>
                  </a:lnTo>
                  <a:lnTo>
                    <a:pt x="974" y="389"/>
                  </a:lnTo>
                  <a:lnTo>
                    <a:pt x="970" y="385"/>
                  </a:lnTo>
                  <a:lnTo>
                    <a:pt x="963" y="391"/>
                  </a:lnTo>
                  <a:lnTo>
                    <a:pt x="957" y="381"/>
                  </a:lnTo>
                  <a:lnTo>
                    <a:pt x="947" y="373"/>
                  </a:lnTo>
                  <a:lnTo>
                    <a:pt x="943" y="379"/>
                  </a:lnTo>
                  <a:lnTo>
                    <a:pt x="941" y="383"/>
                  </a:lnTo>
                  <a:lnTo>
                    <a:pt x="933" y="389"/>
                  </a:lnTo>
                  <a:lnTo>
                    <a:pt x="926" y="397"/>
                  </a:lnTo>
                  <a:lnTo>
                    <a:pt x="924" y="397"/>
                  </a:lnTo>
                  <a:lnTo>
                    <a:pt x="932" y="389"/>
                  </a:lnTo>
                  <a:lnTo>
                    <a:pt x="906" y="387"/>
                  </a:lnTo>
                  <a:lnTo>
                    <a:pt x="900" y="379"/>
                  </a:lnTo>
                  <a:lnTo>
                    <a:pt x="900" y="348"/>
                  </a:lnTo>
                  <a:lnTo>
                    <a:pt x="902" y="344"/>
                  </a:lnTo>
                  <a:lnTo>
                    <a:pt x="898" y="338"/>
                  </a:lnTo>
                  <a:lnTo>
                    <a:pt x="900" y="334"/>
                  </a:lnTo>
                  <a:lnTo>
                    <a:pt x="895" y="330"/>
                  </a:lnTo>
                  <a:lnTo>
                    <a:pt x="879" y="320"/>
                  </a:lnTo>
                  <a:lnTo>
                    <a:pt x="879" y="312"/>
                  </a:lnTo>
                  <a:lnTo>
                    <a:pt x="881" y="308"/>
                  </a:lnTo>
                  <a:lnTo>
                    <a:pt x="889" y="301"/>
                  </a:lnTo>
                  <a:lnTo>
                    <a:pt x="895" y="301"/>
                  </a:lnTo>
                  <a:lnTo>
                    <a:pt x="897" y="293"/>
                  </a:lnTo>
                  <a:lnTo>
                    <a:pt x="906" y="285"/>
                  </a:lnTo>
                  <a:lnTo>
                    <a:pt x="914" y="291"/>
                  </a:lnTo>
                  <a:lnTo>
                    <a:pt x="928" y="287"/>
                  </a:lnTo>
                  <a:lnTo>
                    <a:pt x="935" y="281"/>
                  </a:lnTo>
                  <a:lnTo>
                    <a:pt x="939" y="277"/>
                  </a:lnTo>
                  <a:lnTo>
                    <a:pt x="945" y="269"/>
                  </a:lnTo>
                  <a:lnTo>
                    <a:pt x="945" y="265"/>
                  </a:lnTo>
                  <a:lnTo>
                    <a:pt x="926" y="263"/>
                  </a:lnTo>
                  <a:lnTo>
                    <a:pt x="922" y="261"/>
                  </a:lnTo>
                  <a:lnTo>
                    <a:pt x="924" y="249"/>
                  </a:lnTo>
                  <a:lnTo>
                    <a:pt x="920" y="249"/>
                  </a:lnTo>
                  <a:lnTo>
                    <a:pt x="920" y="230"/>
                  </a:lnTo>
                  <a:lnTo>
                    <a:pt x="928" y="230"/>
                  </a:lnTo>
                  <a:lnTo>
                    <a:pt x="965" y="234"/>
                  </a:lnTo>
                  <a:lnTo>
                    <a:pt x="967" y="230"/>
                  </a:lnTo>
                  <a:lnTo>
                    <a:pt x="967" y="224"/>
                  </a:lnTo>
                  <a:lnTo>
                    <a:pt x="970" y="224"/>
                  </a:lnTo>
                  <a:lnTo>
                    <a:pt x="972" y="212"/>
                  </a:lnTo>
                  <a:lnTo>
                    <a:pt x="972" y="208"/>
                  </a:lnTo>
                  <a:lnTo>
                    <a:pt x="976" y="198"/>
                  </a:lnTo>
                  <a:lnTo>
                    <a:pt x="970" y="196"/>
                  </a:lnTo>
                  <a:lnTo>
                    <a:pt x="961" y="196"/>
                  </a:lnTo>
                  <a:lnTo>
                    <a:pt x="961" y="167"/>
                  </a:lnTo>
                  <a:lnTo>
                    <a:pt x="955" y="167"/>
                  </a:lnTo>
                  <a:lnTo>
                    <a:pt x="957" y="149"/>
                  </a:lnTo>
                  <a:lnTo>
                    <a:pt x="961" y="149"/>
                  </a:lnTo>
                  <a:lnTo>
                    <a:pt x="963" y="145"/>
                  </a:lnTo>
                  <a:lnTo>
                    <a:pt x="978" y="147"/>
                  </a:lnTo>
                  <a:lnTo>
                    <a:pt x="980" y="145"/>
                  </a:lnTo>
                  <a:lnTo>
                    <a:pt x="992" y="142"/>
                  </a:lnTo>
                  <a:lnTo>
                    <a:pt x="994" y="116"/>
                  </a:lnTo>
                  <a:lnTo>
                    <a:pt x="994" y="110"/>
                  </a:lnTo>
                  <a:lnTo>
                    <a:pt x="992" y="85"/>
                  </a:lnTo>
                  <a:lnTo>
                    <a:pt x="992" y="43"/>
                  </a:lnTo>
                  <a:lnTo>
                    <a:pt x="992" y="41"/>
                  </a:lnTo>
                  <a:lnTo>
                    <a:pt x="947" y="41"/>
                  </a:lnTo>
                  <a:lnTo>
                    <a:pt x="947" y="14"/>
                  </a:lnTo>
                  <a:lnTo>
                    <a:pt x="947" y="0"/>
                  </a:lnTo>
                  <a:lnTo>
                    <a:pt x="933" y="6"/>
                  </a:lnTo>
                  <a:lnTo>
                    <a:pt x="916" y="12"/>
                  </a:lnTo>
                  <a:lnTo>
                    <a:pt x="902" y="24"/>
                  </a:lnTo>
                  <a:lnTo>
                    <a:pt x="887" y="39"/>
                  </a:lnTo>
                  <a:lnTo>
                    <a:pt x="860" y="41"/>
                  </a:lnTo>
                  <a:lnTo>
                    <a:pt x="850" y="41"/>
                  </a:lnTo>
                  <a:lnTo>
                    <a:pt x="823" y="49"/>
                  </a:lnTo>
                  <a:lnTo>
                    <a:pt x="813" y="53"/>
                  </a:lnTo>
                  <a:lnTo>
                    <a:pt x="793" y="43"/>
                  </a:lnTo>
                  <a:lnTo>
                    <a:pt x="776" y="49"/>
                  </a:lnTo>
                </a:path>
              </a:pathLst>
            </a:cu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64" name="Shape 8286"/>
            <p:cNvSpPr>
              <a:spLocks/>
            </p:cNvSpPr>
            <p:nvPr/>
          </p:nvSpPr>
          <p:spPr bwMode="auto">
            <a:xfrm>
              <a:off x="9148764" y="2644775"/>
              <a:ext cx="249237" cy="476250"/>
            </a:xfrm>
            <a:custGeom>
              <a:avLst/>
              <a:gdLst>
                <a:gd name="T0" fmla="*/ 2147483647 w 157"/>
                <a:gd name="T1" fmla="*/ 2147483647 h 300"/>
                <a:gd name="T2" fmla="*/ 2147483647 w 157"/>
                <a:gd name="T3" fmla="*/ 2147483647 h 300"/>
                <a:gd name="T4" fmla="*/ 2147483647 w 157"/>
                <a:gd name="T5" fmla="*/ 2147483647 h 300"/>
                <a:gd name="T6" fmla="*/ 2147483647 w 157"/>
                <a:gd name="T7" fmla="*/ 2147483647 h 300"/>
                <a:gd name="T8" fmla="*/ 2147483647 w 157"/>
                <a:gd name="T9" fmla="*/ 2147483647 h 300"/>
                <a:gd name="T10" fmla="*/ 2147483647 w 157"/>
                <a:gd name="T11" fmla="*/ 2147483647 h 300"/>
                <a:gd name="T12" fmla="*/ 2147483647 w 157"/>
                <a:gd name="T13" fmla="*/ 2147483647 h 300"/>
                <a:gd name="T14" fmla="*/ 2147483647 w 157"/>
                <a:gd name="T15" fmla="*/ 2147483647 h 300"/>
                <a:gd name="T16" fmla="*/ 2147483647 w 157"/>
                <a:gd name="T17" fmla="*/ 2147483647 h 300"/>
                <a:gd name="T18" fmla="*/ 2147483647 w 157"/>
                <a:gd name="T19" fmla="*/ 2147483647 h 300"/>
                <a:gd name="T20" fmla="*/ 2147483647 w 157"/>
                <a:gd name="T21" fmla="*/ 2147483647 h 300"/>
                <a:gd name="T22" fmla="*/ 2147483647 w 157"/>
                <a:gd name="T23" fmla="*/ 2147483647 h 300"/>
                <a:gd name="T24" fmla="*/ 2147483647 w 157"/>
                <a:gd name="T25" fmla="*/ 2147483647 h 300"/>
                <a:gd name="T26" fmla="*/ 2147483647 w 157"/>
                <a:gd name="T27" fmla="*/ 2147483647 h 300"/>
                <a:gd name="T28" fmla="*/ 2147483647 w 157"/>
                <a:gd name="T29" fmla="*/ 2147483647 h 300"/>
                <a:gd name="T30" fmla="*/ 2147483647 w 157"/>
                <a:gd name="T31" fmla="*/ 0 h 300"/>
                <a:gd name="T32" fmla="*/ 2147483647 w 157"/>
                <a:gd name="T33" fmla="*/ 2147483647 h 300"/>
                <a:gd name="T34" fmla="*/ 2147483647 w 157"/>
                <a:gd name="T35" fmla="*/ 2147483647 h 300"/>
                <a:gd name="T36" fmla="*/ 2147483647 w 157"/>
                <a:gd name="T37" fmla="*/ 2147483647 h 300"/>
                <a:gd name="T38" fmla="*/ 2147483647 w 157"/>
                <a:gd name="T39" fmla="*/ 2147483647 h 300"/>
                <a:gd name="T40" fmla="*/ 2147483647 w 157"/>
                <a:gd name="T41" fmla="*/ 2147483647 h 300"/>
                <a:gd name="T42" fmla="*/ 2147483647 w 157"/>
                <a:gd name="T43" fmla="*/ 2147483647 h 300"/>
                <a:gd name="T44" fmla="*/ 2147483647 w 157"/>
                <a:gd name="T45" fmla="*/ 2147483647 h 300"/>
                <a:gd name="T46" fmla="*/ 2147483647 w 157"/>
                <a:gd name="T47" fmla="*/ 2147483647 h 300"/>
                <a:gd name="T48" fmla="*/ 2147483647 w 157"/>
                <a:gd name="T49" fmla="*/ 2147483647 h 300"/>
                <a:gd name="T50" fmla="*/ 2147483647 w 157"/>
                <a:gd name="T51" fmla="*/ 2147483647 h 300"/>
                <a:gd name="T52" fmla="*/ 2147483647 w 157"/>
                <a:gd name="T53" fmla="*/ 2147483647 h 300"/>
                <a:gd name="T54" fmla="*/ 2147483647 w 157"/>
                <a:gd name="T55" fmla="*/ 2147483647 h 300"/>
                <a:gd name="T56" fmla="*/ 0 w 157"/>
                <a:gd name="T57" fmla="*/ 2147483647 h 300"/>
                <a:gd name="T58" fmla="*/ 2147483647 w 157"/>
                <a:gd name="T59" fmla="*/ 2147483647 h 300"/>
                <a:gd name="T60" fmla="*/ 2147483647 w 157"/>
                <a:gd name="T61" fmla="*/ 2147483647 h 300"/>
                <a:gd name="T62" fmla="*/ 2147483647 w 157"/>
                <a:gd name="T63" fmla="*/ 2147483647 h 300"/>
                <a:gd name="T64" fmla="*/ 2147483647 w 157"/>
                <a:gd name="T65" fmla="*/ 2147483647 h 300"/>
                <a:gd name="T66" fmla="*/ 2147483647 w 157"/>
                <a:gd name="T67" fmla="*/ 2147483647 h 300"/>
                <a:gd name="T68" fmla="*/ 2147483647 w 157"/>
                <a:gd name="T69" fmla="*/ 2147483647 h 300"/>
                <a:gd name="T70" fmla="*/ 2147483647 w 157"/>
                <a:gd name="T71" fmla="*/ 2147483647 h 300"/>
                <a:gd name="T72" fmla="*/ 2147483647 w 157"/>
                <a:gd name="T73" fmla="*/ 2147483647 h 300"/>
                <a:gd name="T74" fmla="*/ 2147483647 w 157"/>
                <a:gd name="T75" fmla="*/ 2147483647 h 300"/>
                <a:gd name="T76" fmla="*/ 2147483647 w 157"/>
                <a:gd name="T77" fmla="*/ 2147483647 h 300"/>
                <a:gd name="T78" fmla="*/ 2147483647 w 157"/>
                <a:gd name="T79" fmla="*/ 2147483647 h 300"/>
                <a:gd name="T80" fmla="*/ 2147483647 w 157"/>
                <a:gd name="T81" fmla="*/ 2147483647 h 300"/>
                <a:gd name="T82" fmla="*/ 2147483647 w 157"/>
                <a:gd name="T83" fmla="*/ 2147483647 h 300"/>
                <a:gd name="T84" fmla="*/ 2147483647 w 157"/>
                <a:gd name="T85" fmla="*/ 2147483647 h 300"/>
                <a:gd name="T86" fmla="*/ 2147483647 w 157"/>
                <a:gd name="T87" fmla="*/ 2147483647 h 3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7"/>
                <a:gd name="T133" fmla="*/ 0 h 300"/>
                <a:gd name="T134" fmla="*/ 157 w 157"/>
                <a:gd name="T135" fmla="*/ 300 h 30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7" h="300">
                  <a:moveTo>
                    <a:pt x="111" y="190"/>
                  </a:moveTo>
                  <a:lnTo>
                    <a:pt x="111" y="198"/>
                  </a:lnTo>
                  <a:lnTo>
                    <a:pt x="101" y="194"/>
                  </a:lnTo>
                  <a:lnTo>
                    <a:pt x="93" y="194"/>
                  </a:lnTo>
                  <a:lnTo>
                    <a:pt x="91" y="192"/>
                  </a:lnTo>
                  <a:lnTo>
                    <a:pt x="87" y="190"/>
                  </a:lnTo>
                  <a:lnTo>
                    <a:pt x="85" y="188"/>
                  </a:lnTo>
                  <a:lnTo>
                    <a:pt x="99" y="180"/>
                  </a:lnTo>
                  <a:lnTo>
                    <a:pt x="107" y="172"/>
                  </a:lnTo>
                  <a:lnTo>
                    <a:pt x="101" y="167"/>
                  </a:lnTo>
                  <a:lnTo>
                    <a:pt x="111" y="149"/>
                  </a:lnTo>
                  <a:lnTo>
                    <a:pt x="116" y="141"/>
                  </a:lnTo>
                  <a:lnTo>
                    <a:pt x="118" y="139"/>
                  </a:lnTo>
                  <a:lnTo>
                    <a:pt x="120" y="151"/>
                  </a:lnTo>
                  <a:lnTo>
                    <a:pt x="122" y="151"/>
                  </a:lnTo>
                  <a:lnTo>
                    <a:pt x="122" y="147"/>
                  </a:lnTo>
                  <a:lnTo>
                    <a:pt x="128" y="151"/>
                  </a:lnTo>
                  <a:lnTo>
                    <a:pt x="128" y="141"/>
                  </a:lnTo>
                  <a:lnTo>
                    <a:pt x="140" y="131"/>
                  </a:lnTo>
                  <a:lnTo>
                    <a:pt x="140" y="125"/>
                  </a:lnTo>
                  <a:lnTo>
                    <a:pt x="136" y="116"/>
                  </a:lnTo>
                  <a:lnTo>
                    <a:pt x="153" y="106"/>
                  </a:lnTo>
                  <a:lnTo>
                    <a:pt x="157" y="102"/>
                  </a:lnTo>
                  <a:lnTo>
                    <a:pt x="151" y="92"/>
                  </a:lnTo>
                  <a:lnTo>
                    <a:pt x="151" y="84"/>
                  </a:lnTo>
                  <a:lnTo>
                    <a:pt x="153" y="66"/>
                  </a:lnTo>
                  <a:lnTo>
                    <a:pt x="153" y="49"/>
                  </a:lnTo>
                  <a:lnTo>
                    <a:pt x="157" y="6"/>
                  </a:lnTo>
                  <a:lnTo>
                    <a:pt x="153" y="6"/>
                  </a:lnTo>
                  <a:lnTo>
                    <a:pt x="153" y="14"/>
                  </a:lnTo>
                  <a:lnTo>
                    <a:pt x="138" y="10"/>
                  </a:lnTo>
                  <a:lnTo>
                    <a:pt x="116" y="0"/>
                  </a:lnTo>
                  <a:lnTo>
                    <a:pt x="113" y="19"/>
                  </a:lnTo>
                  <a:lnTo>
                    <a:pt x="116" y="33"/>
                  </a:lnTo>
                  <a:lnTo>
                    <a:pt x="113" y="61"/>
                  </a:lnTo>
                  <a:lnTo>
                    <a:pt x="99" y="57"/>
                  </a:lnTo>
                  <a:lnTo>
                    <a:pt x="87" y="55"/>
                  </a:lnTo>
                  <a:lnTo>
                    <a:pt x="76" y="59"/>
                  </a:lnTo>
                  <a:lnTo>
                    <a:pt x="74" y="53"/>
                  </a:lnTo>
                  <a:lnTo>
                    <a:pt x="56" y="41"/>
                  </a:lnTo>
                  <a:lnTo>
                    <a:pt x="68" y="25"/>
                  </a:lnTo>
                  <a:lnTo>
                    <a:pt x="39" y="10"/>
                  </a:lnTo>
                  <a:lnTo>
                    <a:pt x="4" y="29"/>
                  </a:lnTo>
                  <a:lnTo>
                    <a:pt x="13" y="43"/>
                  </a:lnTo>
                  <a:lnTo>
                    <a:pt x="13" y="59"/>
                  </a:lnTo>
                  <a:lnTo>
                    <a:pt x="17" y="70"/>
                  </a:lnTo>
                  <a:lnTo>
                    <a:pt x="31" y="76"/>
                  </a:lnTo>
                  <a:lnTo>
                    <a:pt x="41" y="76"/>
                  </a:lnTo>
                  <a:lnTo>
                    <a:pt x="44" y="86"/>
                  </a:lnTo>
                  <a:lnTo>
                    <a:pt x="35" y="92"/>
                  </a:lnTo>
                  <a:lnTo>
                    <a:pt x="25" y="112"/>
                  </a:lnTo>
                  <a:lnTo>
                    <a:pt x="19" y="118"/>
                  </a:lnTo>
                  <a:lnTo>
                    <a:pt x="8" y="127"/>
                  </a:lnTo>
                  <a:lnTo>
                    <a:pt x="6" y="133"/>
                  </a:lnTo>
                  <a:lnTo>
                    <a:pt x="11" y="139"/>
                  </a:lnTo>
                  <a:lnTo>
                    <a:pt x="8" y="151"/>
                  </a:lnTo>
                  <a:lnTo>
                    <a:pt x="4" y="155"/>
                  </a:lnTo>
                  <a:lnTo>
                    <a:pt x="0" y="172"/>
                  </a:lnTo>
                  <a:lnTo>
                    <a:pt x="0" y="174"/>
                  </a:lnTo>
                  <a:lnTo>
                    <a:pt x="11" y="178"/>
                  </a:lnTo>
                  <a:lnTo>
                    <a:pt x="11" y="192"/>
                  </a:lnTo>
                  <a:lnTo>
                    <a:pt x="21" y="196"/>
                  </a:lnTo>
                  <a:lnTo>
                    <a:pt x="27" y="206"/>
                  </a:lnTo>
                  <a:lnTo>
                    <a:pt x="39" y="218"/>
                  </a:lnTo>
                  <a:lnTo>
                    <a:pt x="43" y="225"/>
                  </a:lnTo>
                  <a:lnTo>
                    <a:pt x="46" y="224"/>
                  </a:lnTo>
                  <a:lnTo>
                    <a:pt x="58" y="229"/>
                  </a:lnTo>
                  <a:lnTo>
                    <a:pt x="62" y="235"/>
                  </a:lnTo>
                  <a:lnTo>
                    <a:pt x="76" y="273"/>
                  </a:lnTo>
                  <a:lnTo>
                    <a:pt x="74" y="298"/>
                  </a:lnTo>
                  <a:lnTo>
                    <a:pt x="76" y="298"/>
                  </a:lnTo>
                  <a:lnTo>
                    <a:pt x="81" y="300"/>
                  </a:lnTo>
                  <a:lnTo>
                    <a:pt x="81" y="296"/>
                  </a:lnTo>
                  <a:lnTo>
                    <a:pt x="89" y="286"/>
                  </a:lnTo>
                  <a:lnTo>
                    <a:pt x="95" y="280"/>
                  </a:lnTo>
                  <a:lnTo>
                    <a:pt x="95" y="269"/>
                  </a:lnTo>
                  <a:lnTo>
                    <a:pt x="99" y="263"/>
                  </a:lnTo>
                  <a:lnTo>
                    <a:pt x="99" y="249"/>
                  </a:lnTo>
                  <a:lnTo>
                    <a:pt x="105" y="243"/>
                  </a:lnTo>
                  <a:lnTo>
                    <a:pt x="105" y="257"/>
                  </a:lnTo>
                  <a:lnTo>
                    <a:pt x="101" y="265"/>
                  </a:lnTo>
                  <a:lnTo>
                    <a:pt x="103" y="269"/>
                  </a:lnTo>
                  <a:lnTo>
                    <a:pt x="105" y="269"/>
                  </a:lnTo>
                  <a:lnTo>
                    <a:pt x="111" y="231"/>
                  </a:lnTo>
                  <a:lnTo>
                    <a:pt x="111" y="225"/>
                  </a:lnTo>
                  <a:lnTo>
                    <a:pt x="114" y="214"/>
                  </a:lnTo>
                  <a:lnTo>
                    <a:pt x="114" y="194"/>
                  </a:lnTo>
                  <a:lnTo>
                    <a:pt x="111" y="190"/>
                  </a:lnTo>
                  <a:close/>
                </a:path>
              </a:pathLst>
            </a:custGeom>
            <a:solidFill>
              <a:srgbClr val="F9DC96"/>
            </a:solidFill>
            <a:ln w="9525" algn="ctr">
              <a:solidFill>
                <a:srgbClr val="AF8D6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65" name="Shape 8287"/>
            <p:cNvSpPr>
              <a:spLocks/>
            </p:cNvSpPr>
            <p:nvPr/>
          </p:nvSpPr>
          <p:spPr bwMode="auto">
            <a:xfrm>
              <a:off x="8570913" y="2101851"/>
              <a:ext cx="862012" cy="657225"/>
            </a:xfrm>
            <a:custGeom>
              <a:avLst/>
              <a:gdLst>
                <a:gd name="T0" fmla="*/ 2147483647 w 543"/>
                <a:gd name="T1" fmla="*/ 2147483647 h 414"/>
                <a:gd name="T2" fmla="*/ 2147483647 w 543"/>
                <a:gd name="T3" fmla="*/ 2147483647 h 414"/>
                <a:gd name="T4" fmla="*/ 2147483647 w 543"/>
                <a:gd name="T5" fmla="*/ 2147483647 h 414"/>
                <a:gd name="T6" fmla="*/ 2147483647 w 543"/>
                <a:gd name="T7" fmla="*/ 2147483647 h 414"/>
                <a:gd name="T8" fmla="*/ 2147483647 w 543"/>
                <a:gd name="T9" fmla="*/ 2147483647 h 414"/>
                <a:gd name="T10" fmla="*/ 2147483647 w 543"/>
                <a:gd name="T11" fmla="*/ 2147483647 h 414"/>
                <a:gd name="T12" fmla="*/ 2147483647 w 543"/>
                <a:gd name="T13" fmla="*/ 2147483647 h 414"/>
                <a:gd name="T14" fmla="*/ 2147483647 w 543"/>
                <a:gd name="T15" fmla="*/ 2147483647 h 414"/>
                <a:gd name="T16" fmla="*/ 2147483647 w 543"/>
                <a:gd name="T17" fmla="*/ 2147483647 h 414"/>
                <a:gd name="T18" fmla="*/ 2147483647 w 543"/>
                <a:gd name="T19" fmla="*/ 2147483647 h 414"/>
                <a:gd name="T20" fmla="*/ 2147483647 w 543"/>
                <a:gd name="T21" fmla="*/ 2147483647 h 414"/>
                <a:gd name="T22" fmla="*/ 2147483647 w 543"/>
                <a:gd name="T23" fmla="*/ 2147483647 h 414"/>
                <a:gd name="T24" fmla="*/ 2147483647 w 543"/>
                <a:gd name="T25" fmla="*/ 2147483647 h 414"/>
                <a:gd name="T26" fmla="*/ 2147483647 w 543"/>
                <a:gd name="T27" fmla="*/ 2147483647 h 414"/>
                <a:gd name="T28" fmla="*/ 2147483647 w 543"/>
                <a:gd name="T29" fmla="*/ 2147483647 h 414"/>
                <a:gd name="T30" fmla="*/ 2147483647 w 543"/>
                <a:gd name="T31" fmla="*/ 2147483647 h 414"/>
                <a:gd name="T32" fmla="*/ 2147483647 w 543"/>
                <a:gd name="T33" fmla="*/ 2147483647 h 414"/>
                <a:gd name="T34" fmla="*/ 2147483647 w 543"/>
                <a:gd name="T35" fmla="*/ 2147483647 h 414"/>
                <a:gd name="T36" fmla="*/ 2147483647 w 543"/>
                <a:gd name="T37" fmla="*/ 2147483647 h 414"/>
                <a:gd name="T38" fmla="*/ 2147483647 w 543"/>
                <a:gd name="T39" fmla="*/ 2147483647 h 414"/>
                <a:gd name="T40" fmla="*/ 2147483647 w 543"/>
                <a:gd name="T41" fmla="*/ 2147483647 h 414"/>
                <a:gd name="T42" fmla="*/ 2147483647 w 543"/>
                <a:gd name="T43" fmla="*/ 2147483647 h 414"/>
                <a:gd name="T44" fmla="*/ 2147483647 w 543"/>
                <a:gd name="T45" fmla="*/ 2147483647 h 414"/>
                <a:gd name="T46" fmla="*/ 2147483647 w 543"/>
                <a:gd name="T47" fmla="*/ 2147483647 h 414"/>
                <a:gd name="T48" fmla="*/ 2147483647 w 543"/>
                <a:gd name="T49" fmla="*/ 2147483647 h 414"/>
                <a:gd name="T50" fmla="*/ 2147483647 w 543"/>
                <a:gd name="T51" fmla="*/ 2147483647 h 414"/>
                <a:gd name="T52" fmla="*/ 2147483647 w 543"/>
                <a:gd name="T53" fmla="*/ 2147483647 h 414"/>
                <a:gd name="T54" fmla="*/ 0 w 543"/>
                <a:gd name="T55" fmla="*/ 2147483647 h 414"/>
                <a:gd name="T56" fmla="*/ 2147483647 w 543"/>
                <a:gd name="T57" fmla="*/ 2147483647 h 414"/>
                <a:gd name="T58" fmla="*/ 2147483647 w 543"/>
                <a:gd name="T59" fmla="*/ 2147483647 h 414"/>
                <a:gd name="T60" fmla="*/ 2147483647 w 543"/>
                <a:gd name="T61" fmla="*/ 2147483647 h 414"/>
                <a:gd name="T62" fmla="*/ 2147483647 w 543"/>
                <a:gd name="T63" fmla="*/ 2147483647 h 414"/>
                <a:gd name="T64" fmla="*/ 2147483647 w 543"/>
                <a:gd name="T65" fmla="*/ 2147483647 h 414"/>
                <a:gd name="T66" fmla="*/ 2147483647 w 543"/>
                <a:gd name="T67" fmla="*/ 2147483647 h 414"/>
                <a:gd name="T68" fmla="*/ 2147483647 w 543"/>
                <a:gd name="T69" fmla="*/ 2147483647 h 414"/>
                <a:gd name="T70" fmla="*/ 2147483647 w 543"/>
                <a:gd name="T71" fmla="*/ 2147483647 h 414"/>
                <a:gd name="T72" fmla="*/ 2147483647 w 543"/>
                <a:gd name="T73" fmla="*/ 2147483647 h 414"/>
                <a:gd name="T74" fmla="*/ 2147483647 w 543"/>
                <a:gd name="T75" fmla="*/ 2147483647 h 414"/>
                <a:gd name="T76" fmla="*/ 2147483647 w 543"/>
                <a:gd name="T77" fmla="*/ 2147483647 h 414"/>
                <a:gd name="T78" fmla="*/ 2147483647 w 543"/>
                <a:gd name="T79" fmla="*/ 2147483647 h 414"/>
                <a:gd name="T80" fmla="*/ 2147483647 w 543"/>
                <a:gd name="T81" fmla="*/ 2147483647 h 414"/>
                <a:gd name="T82" fmla="*/ 2147483647 w 543"/>
                <a:gd name="T83" fmla="*/ 2147483647 h 414"/>
                <a:gd name="T84" fmla="*/ 2147483647 w 543"/>
                <a:gd name="T85" fmla="*/ 2147483647 h 414"/>
                <a:gd name="T86" fmla="*/ 2147483647 w 543"/>
                <a:gd name="T87" fmla="*/ 2147483647 h 414"/>
                <a:gd name="T88" fmla="*/ 2147483647 w 543"/>
                <a:gd name="T89" fmla="*/ 2147483647 h 41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543"/>
                <a:gd name="T136" fmla="*/ 0 h 414"/>
                <a:gd name="T137" fmla="*/ 543 w 543"/>
                <a:gd name="T138" fmla="*/ 414 h 41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543" h="414">
                  <a:moveTo>
                    <a:pt x="543" y="198"/>
                  </a:moveTo>
                  <a:lnTo>
                    <a:pt x="543" y="171"/>
                  </a:lnTo>
                  <a:lnTo>
                    <a:pt x="535" y="163"/>
                  </a:lnTo>
                  <a:lnTo>
                    <a:pt x="529" y="169"/>
                  </a:lnTo>
                  <a:lnTo>
                    <a:pt x="527" y="159"/>
                  </a:lnTo>
                  <a:lnTo>
                    <a:pt x="533" y="147"/>
                  </a:lnTo>
                  <a:lnTo>
                    <a:pt x="531" y="140"/>
                  </a:lnTo>
                  <a:lnTo>
                    <a:pt x="525" y="112"/>
                  </a:lnTo>
                  <a:lnTo>
                    <a:pt x="537" y="87"/>
                  </a:lnTo>
                  <a:lnTo>
                    <a:pt x="535" y="63"/>
                  </a:lnTo>
                  <a:lnTo>
                    <a:pt x="533" y="55"/>
                  </a:lnTo>
                  <a:lnTo>
                    <a:pt x="533" y="53"/>
                  </a:lnTo>
                  <a:lnTo>
                    <a:pt x="533" y="26"/>
                  </a:lnTo>
                  <a:lnTo>
                    <a:pt x="531" y="22"/>
                  </a:lnTo>
                  <a:lnTo>
                    <a:pt x="535" y="8"/>
                  </a:lnTo>
                  <a:lnTo>
                    <a:pt x="533" y="0"/>
                  </a:lnTo>
                  <a:lnTo>
                    <a:pt x="471" y="2"/>
                  </a:lnTo>
                  <a:lnTo>
                    <a:pt x="407" y="2"/>
                  </a:lnTo>
                  <a:lnTo>
                    <a:pt x="399" y="0"/>
                  </a:lnTo>
                  <a:lnTo>
                    <a:pt x="381" y="6"/>
                  </a:lnTo>
                  <a:lnTo>
                    <a:pt x="354" y="20"/>
                  </a:lnTo>
                  <a:lnTo>
                    <a:pt x="307" y="61"/>
                  </a:lnTo>
                  <a:lnTo>
                    <a:pt x="309" y="67"/>
                  </a:lnTo>
                  <a:lnTo>
                    <a:pt x="303" y="75"/>
                  </a:lnTo>
                  <a:lnTo>
                    <a:pt x="286" y="89"/>
                  </a:lnTo>
                  <a:lnTo>
                    <a:pt x="257" y="104"/>
                  </a:lnTo>
                  <a:lnTo>
                    <a:pt x="255" y="110"/>
                  </a:lnTo>
                  <a:lnTo>
                    <a:pt x="259" y="112"/>
                  </a:lnTo>
                  <a:lnTo>
                    <a:pt x="263" y="124"/>
                  </a:lnTo>
                  <a:lnTo>
                    <a:pt x="265" y="124"/>
                  </a:lnTo>
                  <a:lnTo>
                    <a:pt x="268" y="120"/>
                  </a:lnTo>
                  <a:lnTo>
                    <a:pt x="265" y="116"/>
                  </a:lnTo>
                  <a:lnTo>
                    <a:pt x="267" y="114"/>
                  </a:lnTo>
                  <a:lnTo>
                    <a:pt x="274" y="118"/>
                  </a:lnTo>
                  <a:lnTo>
                    <a:pt x="268" y="122"/>
                  </a:lnTo>
                  <a:lnTo>
                    <a:pt x="274" y="126"/>
                  </a:lnTo>
                  <a:lnTo>
                    <a:pt x="274" y="130"/>
                  </a:lnTo>
                  <a:lnTo>
                    <a:pt x="268" y="136"/>
                  </a:lnTo>
                  <a:lnTo>
                    <a:pt x="263" y="134"/>
                  </a:lnTo>
                  <a:lnTo>
                    <a:pt x="261" y="136"/>
                  </a:lnTo>
                  <a:lnTo>
                    <a:pt x="263" y="142"/>
                  </a:lnTo>
                  <a:lnTo>
                    <a:pt x="267" y="147"/>
                  </a:lnTo>
                  <a:lnTo>
                    <a:pt x="268" y="157"/>
                  </a:lnTo>
                  <a:lnTo>
                    <a:pt x="268" y="171"/>
                  </a:lnTo>
                  <a:lnTo>
                    <a:pt x="263" y="177"/>
                  </a:lnTo>
                  <a:lnTo>
                    <a:pt x="253" y="175"/>
                  </a:lnTo>
                  <a:lnTo>
                    <a:pt x="245" y="177"/>
                  </a:lnTo>
                  <a:lnTo>
                    <a:pt x="241" y="183"/>
                  </a:lnTo>
                  <a:lnTo>
                    <a:pt x="235" y="185"/>
                  </a:lnTo>
                  <a:lnTo>
                    <a:pt x="231" y="187"/>
                  </a:lnTo>
                  <a:lnTo>
                    <a:pt x="226" y="193"/>
                  </a:lnTo>
                  <a:lnTo>
                    <a:pt x="222" y="198"/>
                  </a:lnTo>
                  <a:lnTo>
                    <a:pt x="212" y="200"/>
                  </a:lnTo>
                  <a:lnTo>
                    <a:pt x="204" y="200"/>
                  </a:lnTo>
                  <a:lnTo>
                    <a:pt x="198" y="206"/>
                  </a:lnTo>
                  <a:lnTo>
                    <a:pt x="196" y="204"/>
                  </a:lnTo>
                  <a:lnTo>
                    <a:pt x="177" y="202"/>
                  </a:lnTo>
                  <a:lnTo>
                    <a:pt x="161" y="204"/>
                  </a:lnTo>
                  <a:lnTo>
                    <a:pt x="150" y="208"/>
                  </a:lnTo>
                  <a:lnTo>
                    <a:pt x="146" y="210"/>
                  </a:lnTo>
                  <a:lnTo>
                    <a:pt x="146" y="206"/>
                  </a:lnTo>
                  <a:lnTo>
                    <a:pt x="138" y="206"/>
                  </a:lnTo>
                  <a:lnTo>
                    <a:pt x="126" y="198"/>
                  </a:lnTo>
                  <a:lnTo>
                    <a:pt x="105" y="195"/>
                  </a:lnTo>
                  <a:lnTo>
                    <a:pt x="95" y="193"/>
                  </a:lnTo>
                  <a:lnTo>
                    <a:pt x="62" y="195"/>
                  </a:lnTo>
                  <a:lnTo>
                    <a:pt x="56" y="195"/>
                  </a:lnTo>
                  <a:lnTo>
                    <a:pt x="43" y="197"/>
                  </a:lnTo>
                  <a:lnTo>
                    <a:pt x="27" y="200"/>
                  </a:lnTo>
                  <a:lnTo>
                    <a:pt x="16" y="202"/>
                  </a:lnTo>
                  <a:lnTo>
                    <a:pt x="12" y="204"/>
                  </a:lnTo>
                  <a:lnTo>
                    <a:pt x="10" y="220"/>
                  </a:lnTo>
                  <a:lnTo>
                    <a:pt x="6" y="224"/>
                  </a:lnTo>
                  <a:lnTo>
                    <a:pt x="10" y="228"/>
                  </a:lnTo>
                  <a:lnTo>
                    <a:pt x="10" y="234"/>
                  </a:lnTo>
                  <a:lnTo>
                    <a:pt x="14" y="244"/>
                  </a:lnTo>
                  <a:lnTo>
                    <a:pt x="20" y="242"/>
                  </a:lnTo>
                  <a:lnTo>
                    <a:pt x="21" y="248"/>
                  </a:lnTo>
                  <a:lnTo>
                    <a:pt x="25" y="259"/>
                  </a:lnTo>
                  <a:lnTo>
                    <a:pt x="21" y="267"/>
                  </a:lnTo>
                  <a:lnTo>
                    <a:pt x="12" y="269"/>
                  </a:lnTo>
                  <a:lnTo>
                    <a:pt x="8" y="273"/>
                  </a:lnTo>
                  <a:lnTo>
                    <a:pt x="0" y="287"/>
                  </a:lnTo>
                  <a:lnTo>
                    <a:pt x="6" y="291"/>
                  </a:lnTo>
                  <a:lnTo>
                    <a:pt x="6" y="354"/>
                  </a:lnTo>
                  <a:lnTo>
                    <a:pt x="20" y="354"/>
                  </a:lnTo>
                  <a:lnTo>
                    <a:pt x="76" y="354"/>
                  </a:lnTo>
                  <a:lnTo>
                    <a:pt x="86" y="354"/>
                  </a:lnTo>
                  <a:lnTo>
                    <a:pt x="86" y="399"/>
                  </a:lnTo>
                  <a:lnTo>
                    <a:pt x="101" y="414"/>
                  </a:lnTo>
                  <a:lnTo>
                    <a:pt x="107" y="414"/>
                  </a:lnTo>
                  <a:lnTo>
                    <a:pt x="140" y="414"/>
                  </a:lnTo>
                  <a:lnTo>
                    <a:pt x="142" y="408"/>
                  </a:lnTo>
                  <a:lnTo>
                    <a:pt x="193" y="407"/>
                  </a:lnTo>
                  <a:lnTo>
                    <a:pt x="206" y="401"/>
                  </a:lnTo>
                  <a:lnTo>
                    <a:pt x="202" y="354"/>
                  </a:lnTo>
                  <a:lnTo>
                    <a:pt x="237" y="354"/>
                  </a:lnTo>
                  <a:lnTo>
                    <a:pt x="241" y="324"/>
                  </a:lnTo>
                  <a:lnTo>
                    <a:pt x="249" y="322"/>
                  </a:lnTo>
                  <a:lnTo>
                    <a:pt x="251" y="316"/>
                  </a:lnTo>
                  <a:lnTo>
                    <a:pt x="267" y="318"/>
                  </a:lnTo>
                  <a:lnTo>
                    <a:pt x="268" y="312"/>
                  </a:lnTo>
                  <a:lnTo>
                    <a:pt x="263" y="308"/>
                  </a:lnTo>
                  <a:lnTo>
                    <a:pt x="267" y="306"/>
                  </a:lnTo>
                  <a:lnTo>
                    <a:pt x="274" y="304"/>
                  </a:lnTo>
                  <a:lnTo>
                    <a:pt x="278" y="322"/>
                  </a:lnTo>
                  <a:lnTo>
                    <a:pt x="278" y="332"/>
                  </a:lnTo>
                  <a:lnTo>
                    <a:pt x="280" y="352"/>
                  </a:lnTo>
                  <a:lnTo>
                    <a:pt x="337" y="354"/>
                  </a:lnTo>
                  <a:lnTo>
                    <a:pt x="344" y="352"/>
                  </a:lnTo>
                  <a:lnTo>
                    <a:pt x="350" y="354"/>
                  </a:lnTo>
                  <a:lnTo>
                    <a:pt x="356" y="359"/>
                  </a:lnTo>
                  <a:lnTo>
                    <a:pt x="358" y="367"/>
                  </a:lnTo>
                  <a:lnTo>
                    <a:pt x="368" y="371"/>
                  </a:lnTo>
                  <a:lnTo>
                    <a:pt x="403" y="354"/>
                  </a:lnTo>
                  <a:lnTo>
                    <a:pt x="432" y="367"/>
                  </a:lnTo>
                  <a:lnTo>
                    <a:pt x="420" y="383"/>
                  </a:lnTo>
                  <a:lnTo>
                    <a:pt x="434" y="397"/>
                  </a:lnTo>
                  <a:lnTo>
                    <a:pt x="442" y="401"/>
                  </a:lnTo>
                  <a:lnTo>
                    <a:pt x="451" y="397"/>
                  </a:lnTo>
                  <a:lnTo>
                    <a:pt x="461" y="399"/>
                  </a:lnTo>
                  <a:lnTo>
                    <a:pt x="475" y="403"/>
                  </a:lnTo>
                  <a:lnTo>
                    <a:pt x="478" y="375"/>
                  </a:lnTo>
                  <a:lnTo>
                    <a:pt x="480" y="361"/>
                  </a:lnTo>
                  <a:lnTo>
                    <a:pt x="482" y="344"/>
                  </a:lnTo>
                  <a:lnTo>
                    <a:pt x="502" y="352"/>
                  </a:lnTo>
                  <a:lnTo>
                    <a:pt x="519" y="359"/>
                  </a:lnTo>
                  <a:lnTo>
                    <a:pt x="521" y="348"/>
                  </a:lnTo>
                  <a:lnTo>
                    <a:pt x="535" y="293"/>
                  </a:lnTo>
                  <a:lnTo>
                    <a:pt x="543" y="271"/>
                  </a:lnTo>
                  <a:lnTo>
                    <a:pt x="541" y="267"/>
                  </a:lnTo>
                  <a:lnTo>
                    <a:pt x="541" y="242"/>
                  </a:lnTo>
                  <a:lnTo>
                    <a:pt x="543" y="198"/>
                  </a:lnTo>
                  <a:close/>
                </a:path>
              </a:pathLst>
            </a:custGeom>
            <a:solidFill>
              <a:srgbClr val="F9DC96"/>
            </a:solidFill>
            <a:ln w="9525" algn="ctr">
              <a:solidFill>
                <a:srgbClr val="AF8D6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66" name="Shape 8288"/>
            <p:cNvSpPr>
              <a:spLocks/>
            </p:cNvSpPr>
            <p:nvPr/>
          </p:nvSpPr>
          <p:spPr bwMode="auto">
            <a:xfrm>
              <a:off x="9364664" y="1647826"/>
              <a:ext cx="981075" cy="1198563"/>
            </a:xfrm>
            <a:custGeom>
              <a:avLst/>
              <a:gdLst>
                <a:gd name="T0" fmla="*/ 2147483647 w 618"/>
                <a:gd name="T1" fmla="*/ 2147483647 h 755"/>
                <a:gd name="T2" fmla="*/ 2147483647 w 618"/>
                <a:gd name="T3" fmla="*/ 2147483647 h 755"/>
                <a:gd name="T4" fmla="*/ 2147483647 w 618"/>
                <a:gd name="T5" fmla="*/ 2147483647 h 755"/>
                <a:gd name="T6" fmla="*/ 2147483647 w 618"/>
                <a:gd name="T7" fmla="*/ 2147483647 h 755"/>
                <a:gd name="T8" fmla="*/ 2147483647 w 618"/>
                <a:gd name="T9" fmla="*/ 2147483647 h 755"/>
                <a:gd name="T10" fmla="*/ 2147483647 w 618"/>
                <a:gd name="T11" fmla="*/ 2147483647 h 755"/>
                <a:gd name="T12" fmla="*/ 2147483647 w 618"/>
                <a:gd name="T13" fmla="*/ 2147483647 h 755"/>
                <a:gd name="T14" fmla="*/ 2147483647 w 618"/>
                <a:gd name="T15" fmla="*/ 2147483647 h 755"/>
                <a:gd name="T16" fmla="*/ 2147483647 w 618"/>
                <a:gd name="T17" fmla="*/ 2147483647 h 755"/>
                <a:gd name="T18" fmla="*/ 2147483647 w 618"/>
                <a:gd name="T19" fmla="*/ 2147483647 h 755"/>
                <a:gd name="T20" fmla="*/ 2147483647 w 618"/>
                <a:gd name="T21" fmla="*/ 2147483647 h 755"/>
                <a:gd name="T22" fmla="*/ 2147483647 w 618"/>
                <a:gd name="T23" fmla="*/ 2147483647 h 755"/>
                <a:gd name="T24" fmla="*/ 2147483647 w 618"/>
                <a:gd name="T25" fmla="*/ 2147483647 h 755"/>
                <a:gd name="T26" fmla="*/ 2147483647 w 618"/>
                <a:gd name="T27" fmla="*/ 2147483647 h 755"/>
                <a:gd name="T28" fmla="*/ 2147483647 w 618"/>
                <a:gd name="T29" fmla="*/ 2147483647 h 755"/>
                <a:gd name="T30" fmla="*/ 2147483647 w 618"/>
                <a:gd name="T31" fmla="*/ 2147483647 h 755"/>
                <a:gd name="T32" fmla="*/ 2147483647 w 618"/>
                <a:gd name="T33" fmla="*/ 2147483647 h 755"/>
                <a:gd name="T34" fmla="*/ 2147483647 w 618"/>
                <a:gd name="T35" fmla="*/ 2147483647 h 755"/>
                <a:gd name="T36" fmla="*/ 2147483647 w 618"/>
                <a:gd name="T37" fmla="*/ 2147483647 h 755"/>
                <a:gd name="T38" fmla="*/ 2147483647 w 618"/>
                <a:gd name="T39" fmla="*/ 2147483647 h 755"/>
                <a:gd name="T40" fmla="*/ 2147483647 w 618"/>
                <a:gd name="T41" fmla="*/ 2147483647 h 755"/>
                <a:gd name="T42" fmla="*/ 2147483647 w 618"/>
                <a:gd name="T43" fmla="*/ 2147483647 h 755"/>
                <a:gd name="T44" fmla="*/ 2147483647 w 618"/>
                <a:gd name="T45" fmla="*/ 2147483647 h 755"/>
                <a:gd name="T46" fmla="*/ 2147483647 w 618"/>
                <a:gd name="T47" fmla="*/ 2147483647 h 755"/>
                <a:gd name="T48" fmla="*/ 2147483647 w 618"/>
                <a:gd name="T49" fmla="*/ 2147483647 h 755"/>
                <a:gd name="T50" fmla="*/ 2147483647 w 618"/>
                <a:gd name="T51" fmla="*/ 2147483647 h 755"/>
                <a:gd name="T52" fmla="*/ 2147483647 w 618"/>
                <a:gd name="T53" fmla="*/ 2147483647 h 755"/>
                <a:gd name="T54" fmla="*/ 2147483647 w 618"/>
                <a:gd name="T55" fmla="*/ 2147483647 h 755"/>
                <a:gd name="T56" fmla="*/ 2147483647 w 618"/>
                <a:gd name="T57" fmla="*/ 2147483647 h 755"/>
                <a:gd name="T58" fmla="*/ 2147483647 w 618"/>
                <a:gd name="T59" fmla="*/ 2147483647 h 755"/>
                <a:gd name="T60" fmla="*/ 2147483647 w 618"/>
                <a:gd name="T61" fmla="*/ 2147483647 h 755"/>
                <a:gd name="T62" fmla="*/ 2147483647 w 618"/>
                <a:gd name="T63" fmla="*/ 2147483647 h 755"/>
                <a:gd name="T64" fmla="*/ 2147483647 w 618"/>
                <a:gd name="T65" fmla="*/ 2147483647 h 755"/>
                <a:gd name="T66" fmla="*/ 2147483647 w 618"/>
                <a:gd name="T67" fmla="*/ 2147483647 h 755"/>
                <a:gd name="T68" fmla="*/ 2147483647 w 618"/>
                <a:gd name="T69" fmla="*/ 2147483647 h 755"/>
                <a:gd name="T70" fmla="*/ 2147483647 w 618"/>
                <a:gd name="T71" fmla="*/ 2147483647 h 755"/>
                <a:gd name="T72" fmla="*/ 2147483647 w 618"/>
                <a:gd name="T73" fmla="*/ 2147483647 h 755"/>
                <a:gd name="T74" fmla="*/ 2147483647 w 618"/>
                <a:gd name="T75" fmla="*/ 2147483647 h 755"/>
                <a:gd name="T76" fmla="*/ 2147483647 w 618"/>
                <a:gd name="T77" fmla="*/ 2147483647 h 755"/>
                <a:gd name="T78" fmla="*/ 2147483647 w 618"/>
                <a:gd name="T79" fmla="*/ 2147483647 h 755"/>
                <a:gd name="T80" fmla="*/ 2147483647 w 618"/>
                <a:gd name="T81" fmla="*/ 2147483647 h 755"/>
                <a:gd name="T82" fmla="*/ 2147483647 w 618"/>
                <a:gd name="T83" fmla="*/ 2147483647 h 755"/>
                <a:gd name="T84" fmla="*/ 2147483647 w 618"/>
                <a:gd name="T85" fmla="*/ 2147483647 h 755"/>
                <a:gd name="T86" fmla="*/ 2147483647 w 618"/>
                <a:gd name="T87" fmla="*/ 2147483647 h 755"/>
                <a:gd name="T88" fmla="*/ 2147483647 w 618"/>
                <a:gd name="T89" fmla="*/ 2147483647 h 755"/>
                <a:gd name="T90" fmla="*/ 2147483647 w 618"/>
                <a:gd name="T91" fmla="*/ 2147483647 h 755"/>
                <a:gd name="T92" fmla="*/ 2147483647 w 618"/>
                <a:gd name="T93" fmla="*/ 2147483647 h 755"/>
                <a:gd name="T94" fmla="*/ 2147483647 w 618"/>
                <a:gd name="T95" fmla="*/ 2147483647 h 755"/>
                <a:gd name="T96" fmla="*/ 2147483647 w 618"/>
                <a:gd name="T97" fmla="*/ 2147483647 h 755"/>
                <a:gd name="T98" fmla="*/ 2147483647 w 618"/>
                <a:gd name="T99" fmla="*/ 2147483647 h 755"/>
                <a:gd name="T100" fmla="*/ 2147483647 w 618"/>
                <a:gd name="T101" fmla="*/ 2147483647 h 755"/>
                <a:gd name="T102" fmla="*/ 2147483647 w 618"/>
                <a:gd name="T103" fmla="*/ 2147483647 h 755"/>
                <a:gd name="T104" fmla="*/ 2147483647 w 618"/>
                <a:gd name="T105" fmla="*/ 2147483647 h 755"/>
                <a:gd name="T106" fmla="*/ 2147483647 w 618"/>
                <a:gd name="T107" fmla="*/ 2147483647 h 755"/>
                <a:gd name="T108" fmla="*/ 2147483647 w 618"/>
                <a:gd name="T109" fmla="*/ 2147483647 h 755"/>
                <a:gd name="T110" fmla="*/ 2147483647 w 618"/>
                <a:gd name="T111" fmla="*/ 2147483647 h 7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18"/>
                <a:gd name="T169" fmla="*/ 0 h 755"/>
                <a:gd name="T170" fmla="*/ 618 w 618"/>
                <a:gd name="T171" fmla="*/ 755 h 75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18" h="755">
                  <a:moveTo>
                    <a:pt x="618" y="306"/>
                  </a:moveTo>
                  <a:lnTo>
                    <a:pt x="614" y="306"/>
                  </a:lnTo>
                  <a:lnTo>
                    <a:pt x="610" y="302"/>
                  </a:lnTo>
                  <a:lnTo>
                    <a:pt x="608" y="304"/>
                  </a:lnTo>
                  <a:lnTo>
                    <a:pt x="603" y="302"/>
                  </a:lnTo>
                  <a:lnTo>
                    <a:pt x="605" y="294"/>
                  </a:lnTo>
                  <a:lnTo>
                    <a:pt x="612" y="296"/>
                  </a:lnTo>
                  <a:lnTo>
                    <a:pt x="614" y="288"/>
                  </a:lnTo>
                  <a:lnTo>
                    <a:pt x="608" y="282"/>
                  </a:lnTo>
                  <a:lnTo>
                    <a:pt x="612" y="276"/>
                  </a:lnTo>
                  <a:lnTo>
                    <a:pt x="605" y="267"/>
                  </a:lnTo>
                  <a:lnTo>
                    <a:pt x="597" y="263"/>
                  </a:lnTo>
                  <a:lnTo>
                    <a:pt x="591" y="269"/>
                  </a:lnTo>
                  <a:lnTo>
                    <a:pt x="585" y="269"/>
                  </a:lnTo>
                  <a:lnTo>
                    <a:pt x="577" y="255"/>
                  </a:lnTo>
                  <a:lnTo>
                    <a:pt x="581" y="245"/>
                  </a:lnTo>
                  <a:lnTo>
                    <a:pt x="575" y="229"/>
                  </a:lnTo>
                  <a:lnTo>
                    <a:pt x="581" y="229"/>
                  </a:lnTo>
                  <a:lnTo>
                    <a:pt x="581" y="220"/>
                  </a:lnTo>
                  <a:lnTo>
                    <a:pt x="579" y="218"/>
                  </a:lnTo>
                  <a:lnTo>
                    <a:pt x="572" y="218"/>
                  </a:lnTo>
                  <a:lnTo>
                    <a:pt x="560" y="214"/>
                  </a:lnTo>
                  <a:lnTo>
                    <a:pt x="556" y="208"/>
                  </a:lnTo>
                  <a:lnTo>
                    <a:pt x="550" y="210"/>
                  </a:lnTo>
                  <a:lnTo>
                    <a:pt x="548" y="208"/>
                  </a:lnTo>
                  <a:lnTo>
                    <a:pt x="544" y="204"/>
                  </a:lnTo>
                  <a:lnTo>
                    <a:pt x="546" y="194"/>
                  </a:lnTo>
                  <a:lnTo>
                    <a:pt x="548" y="192"/>
                  </a:lnTo>
                  <a:lnTo>
                    <a:pt x="546" y="186"/>
                  </a:lnTo>
                  <a:lnTo>
                    <a:pt x="548" y="178"/>
                  </a:lnTo>
                  <a:lnTo>
                    <a:pt x="548" y="53"/>
                  </a:lnTo>
                  <a:lnTo>
                    <a:pt x="546" y="45"/>
                  </a:lnTo>
                  <a:lnTo>
                    <a:pt x="537" y="37"/>
                  </a:lnTo>
                  <a:lnTo>
                    <a:pt x="533" y="31"/>
                  </a:lnTo>
                  <a:lnTo>
                    <a:pt x="509" y="11"/>
                  </a:lnTo>
                  <a:lnTo>
                    <a:pt x="494" y="11"/>
                  </a:lnTo>
                  <a:lnTo>
                    <a:pt x="488" y="19"/>
                  </a:lnTo>
                  <a:lnTo>
                    <a:pt x="478" y="17"/>
                  </a:lnTo>
                  <a:lnTo>
                    <a:pt x="474" y="17"/>
                  </a:lnTo>
                  <a:lnTo>
                    <a:pt x="470" y="23"/>
                  </a:lnTo>
                  <a:lnTo>
                    <a:pt x="457" y="23"/>
                  </a:lnTo>
                  <a:lnTo>
                    <a:pt x="443" y="29"/>
                  </a:lnTo>
                  <a:lnTo>
                    <a:pt x="430" y="23"/>
                  </a:lnTo>
                  <a:lnTo>
                    <a:pt x="430" y="2"/>
                  </a:lnTo>
                  <a:lnTo>
                    <a:pt x="418" y="0"/>
                  </a:lnTo>
                  <a:lnTo>
                    <a:pt x="412" y="0"/>
                  </a:lnTo>
                  <a:lnTo>
                    <a:pt x="344" y="88"/>
                  </a:lnTo>
                  <a:lnTo>
                    <a:pt x="340" y="104"/>
                  </a:lnTo>
                  <a:lnTo>
                    <a:pt x="338" y="115"/>
                  </a:lnTo>
                  <a:lnTo>
                    <a:pt x="332" y="123"/>
                  </a:lnTo>
                  <a:lnTo>
                    <a:pt x="325" y="131"/>
                  </a:lnTo>
                  <a:lnTo>
                    <a:pt x="315" y="147"/>
                  </a:lnTo>
                  <a:lnTo>
                    <a:pt x="321" y="153"/>
                  </a:lnTo>
                  <a:lnTo>
                    <a:pt x="315" y="167"/>
                  </a:lnTo>
                  <a:lnTo>
                    <a:pt x="315" y="172"/>
                  </a:lnTo>
                  <a:lnTo>
                    <a:pt x="319" y="174"/>
                  </a:lnTo>
                  <a:lnTo>
                    <a:pt x="315" y="186"/>
                  </a:lnTo>
                  <a:lnTo>
                    <a:pt x="309" y="186"/>
                  </a:lnTo>
                  <a:lnTo>
                    <a:pt x="305" y="192"/>
                  </a:lnTo>
                  <a:lnTo>
                    <a:pt x="305" y="200"/>
                  </a:lnTo>
                  <a:lnTo>
                    <a:pt x="297" y="210"/>
                  </a:lnTo>
                  <a:lnTo>
                    <a:pt x="292" y="210"/>
                  </a:lnTo>
                  <a:lnTo>
                    <a:pt x="280" y="221"/>
                  </a:lnTo>
                  <a:lnTo>
                    <a:pt x="276" y="227"/>
                  </a:lnTo>
                  <a:lnTo>
                    <a:pt x="284" y="237"/>
                  </a:lnTo>
                  <a:lnTo>
                    <a:pt x="282" y="241"/>
                  </a:lnTo>
                  <a:lnTo>
                    <a:pt x="272" y="237"/>
                  </a:lnTo>
                  <a:lnTo>
                    <a:pt x="268" y="239"/>
                  </a:lnTo>
                  <a:lnTo>
                    <a:pt x="264" y="257"/>
                  </a:lnTo>
                  <a:lnTo>
                    <a:pt x="260" y="257"/>
                  </a:lnTo>
                  <a:lnTo>
                    <a:pt x="257" y="247"/>
                  </a:lnTo>
                  <a:lnTo>
                    <a:pt x="249" y="247"/>
                  </a:lnTo>
                  <a:lnTo>
                    <a:pt x="243" y="251"/>
                  </a:lnTo>
                  <a:lnTo>
                    <a:pt x="233" y="257"/>
                  </a:lnTo>
                  <a:lnTo>
                    <a:pt x="223" y="251"/>
                  </a:lnTo>
                  <a:lnTo>
                    <a:pt x="218" y="257"/>
                  </a:lnTo>
                  <a:lnTo>
                    <a:pt x="210" y="259"/>
                  </a:lnTo>
                  <a:lnTo>
                    <a:pt x="214" y="265"/>
                  </a:lnTo>
                  <a:lnTo>
                    <a:pt x="204" y="286"/>
                  </a:lnTo>
                  <a:lnTo>
                    <a:pt x="169" y="286"/>
                  </a:lnTo>
                  <a:lnTo>
                    <a:pt x="107" y="286"/>
                  </a:lnTo>
                  <a:lnTo>
                    <a:pt x="47" y="286"/>
                  </a:lnTo>
                  <a:lnTo>
                    <a:pt x="33" y="288"/>
                  </a:lnTo>
                  <a:lnTo>
                    <a:pt x="33" y="294"/>
                  </a:lnTo>
                  <a:lnTo>
                    <a:pt x="29" y="308"/>
                  </a:lnTo>
                  <a:lnTo>
                    <a:pt x="33" y="312"/>
                  </a:lnTo>
                  <a:lnTo>
                    <a:pt x="31" y="339"/>
                  </a:lnTo>
                  <a:lnTo>
                    <a:pt x="31" y="341"/>
                  </a:lnTo>
                  <a:lnTo>
                    <a:pt x="35" y="349"/>
                  </a:lnTo>
                  <a:lnTo>
                    <a:pt x="35" y="373"/>
                  </a:lnTo>
                  <a:lnTo>
                    <a:pt x="23" y="398"/>
                  </a:lnTo>
                  <a:lnTo>
                    <a:pt x="29" y="426"/>
                  </a:lnTo>
                  <a:lnTo>
                    <a:pt x="31" y="433"/>
                  </a:lnTo>
                  <a:lnTo>
                    <a:pt x="27" y="445"/>
                  </a:lnTo>
                  <a:lnTo>
                    <a:pt x="27" y="455"/>
                  </a:lnTo>
                  <a:lnTo>
                    <a:pt x="35" y="449"/>
                  </a:lnTo>
                  <a:lnTo>
                    <a:pt x="43" y="459"/>
                  </a:lnTo>
                  <a:lnTo>
                    <a:pt x="41" y="484"/>
                  </a:lnTo>
                  <a:lnTo>
                    <a:pt x="39" y="528"/>
                  </a:lnTo>
                  <a:lnTo>
                    <a:pt x="39" y="553"/>
                  </a:lnTo>
                  <a:lnTo>
                    <a:pt x="41" y="557"/>
                  </a:lnTo>
                  <a:lnTo>
                    <a:pt x="33" y="579"/>
                  </a:lnTo>
                  <a:lnTo>
                    <a:pt x="19" y="634"/>
                  </a:lnTo>
                  <a:lnTo>
                    <a:pt x="17" y="677"/>
                  </a:lnTo>
                  <a:lnTo>
                    <a:pt x="17" y="694"/>
                  </a:lnTo>
                  <a:lnTo>
                    <a:pt x="15" y="712"/>
                  </a:lnTo>
                  <a:lnTo>
                    <a:pt x="15" y="720"/>
                  </a:lnTo>
                  <a:lnTo>
                    <a:pt x="21" y="730"/>
                  </a:lnTo>
                  <a:lnTo>
                    <a:pt x="17" y="734"/>
                  </a:lnTo>
                  <a:lnTo>
                    <a:pt x="0" y="744"/>
                  </a:lnTo>
                  <a:lnTo>
                    <a:pt x="4" y="753"/>
                  </a:lnTo>
                  <a:lnTo>
                    <a:pt x="8" y="755"/>
                  </a:lnTo>
                  <a:lnTo>
                    <a:pt x="21" y="751"/>
                  </a:lnTo>
                  <a:lnTo>
                    <a:pt x="31" y="742"/>
                  </a:lnTo>
                  <a:lnTo>
                    <a:pt x="43" y="742"/>
                  </a:lnTo>
                  <a:lnTo>
                    <a:pt x="48" y="736"/>
                  </a:lnTo>
                  <a:lnTo>
                    <a:pt x="56" y="738"/>
                  </a:lnTo>
                  <a:lnTo>
                    <a:pt x="58" y="736"/>
                  </a:lnTo>
                  <a:lnTo>
                    <a:pt x="68" y="730"/>
                  </a:lnTo>
                  <a:lnTo>
                    <a:pt x="72" y="722"/>
                  </a:lnTo>
                  <a:lnTo>
                    <a:pt x="76" y="722"/>
                  </a:lnTo>
                  <a:lnTo>
                    <a:pt x="76" y="726"/>
                  </a:lnTo>
                  <a:lnTo>
                    <a:pt x="85" y="726"/>
                  </a:lnTo>
                  <a:lnTo>
                    <a:pt x="95" y="726"/>
                  </a:lnTo>
                  <a:lnTo>
                    <a:pt x="99" y="724"/>
                  </a:lnTo>
                  <a:lnTo>
                    <a:pt x="111" y="726"/>
                  </a:lnTo>
                  <a:lnTo>
                    <a:pt x="122" y="724"/>
                  </a:lnTo>
                  <a:lnTo>
                    <a:pt x="126" y="718"/>
                  </a:lnTo>
                  <a:lnTo>
                    <a:pt x="128" y="722"/>
                  </a:lnTo>
                  <a:lnTo>
                    <a:pt x="134" y="724"/>
                  </a:lnTo>
                  <a:lnTo>
                    <a:pt x="140" y="722"/>
                  </a:lnTo>
                  <a:lnTo>
                    <a:pt x="140" y="718"/>
                  </a:lnTo>
                  <a:lnTo>
                    <a:pt x="148" y="720"/>
                  </a:lnTo>
                  <a:lnTo>
                    <a:pt x="155" y="720"/>
                  </a:lnTo>
                  <a:lnTo>
                    <a:pt x="173" y="716"/>
                  </a:lnTo>
                  <a:lnTo>
                    <a:pt x="173" y="720"/>
                  </a:lnTo>
                  <a:lnTo>
                    <a:pt x="179" y="718"/>
                  </a:lnTo>
                  <a:lnTo>
                    <a:pt x="200" y="710"/>
                  </a:lnTo>
                  <a:lnTo>
                    <a:pt x="202" y="708"/>
                  </a:lnTo>
                  <a:lnTo>
                    <a:pt x="206" y="706"/>
                  </a:lnTo>
                  <a:lnTo>
                    <a:pt x="204" y="710"/>
                  </a:lnTo>
                  <a:lnTo>
                    <a:pt x="208" y="712"/>
                  </a:lnTo>
                  <a:lnTo>
                    <a:pt x="208" y="704"/>
                  </a:lnTo>
                  <a:lnTo>
                    <a:pt x="212" y="700"/>
                  </a:lnTo>
                  <a:lnTo>
                    <a:pt x="210" y="689"/>
                  </a:lnTo>
                  <a:lnTo>
                    <a:pt x="216" y="679"/>
                  </a:lnTo>
                  <a:lnTo>
                    <a:pt x="218" y="679"/>
                  </a:lnTo>
                  <a:lnTo>
                    <a:pt x="223" y="687"/>
                  </a:lnTo>
                  <a:lnTo>
                    <a:pt x="220" y="702"/>
                  </a:lnTo>
                  <a:lnTo>
                    <a:pt x="222" y="704"/>
                  </a:lnTo>
                  <a:lnTo>
                    <a:pt x="227" y="706"/>
                  </a:lnTo>
                  <a:lnTo>
                    <a:pt x="229" y="700"/>
                  </a:lnTo>
                  <a:lnTo>
                    <a:pt x="229" y="696"/>
                  </a:lnTo>
                  <a:lnTo>
                    <a:pt x="233" y="696"/>
                  </a:lnTo>
                  <a:lnTo>
                    <a:pt x="233" y="702"/>
                  </a:lnTo>
                  <a:lnTo>
                    <a:pt x="241" y="696"/>
                  </a:lnTo>
                  <a:lnTo>
                    <a:pt x="241" y="693"/>
                  </a:lnTo>
                  <a:lnTo>
                    <a:pt x="245" y="693"/>
                  </a:lnTo>
                  <a:lnTo>
                    <a:pt x="247" y="696"/>
                  </a:lnTo>
                  <a:lnTo>
                    <a:pt x="253" y="693"/>
                  </a:lnTo>
                  <a:lnTo>
                    <a:pt x="257" y="693"/>
                  </a:lnTo>
                  <a:lnTo>
                    <a:pt x="255" y="689"/>
                  </a:lnTo>
                  <a:lnTo>
                    <a:pt x="258" y="685"/>
                  </a:lnTo>
                  <a:lnTo>
                    <a:pt x="266" y="687"/>
                  </a:lnTo>
                  <a:lnTo>
                    <a:pt x="268" y="683"/>
                  </a:lnTo>
                  <a:lnTo>
                    <a:pt x="274" y="671"/>
                  </a:lnTo>
                  <a:lnTo>
                    <a:pt x="280" y="669"/>
                  </a:lnTo>
                  <a:lnTo>
                    <a:pt x="282" y="669"/>
                  </a:lnTo>
                  <a:lnTo>
                    <a:pt x="286" y="671"/>
                  </a:lnTo>
                  <a:lnTo>
                    <a:pt x="282" y="693"/>
                  </a:lnTo>
                  <a:lnTo>
                    <a:pt x="297" y="691"/>
                  </a:lnTo>
                  <a:lnTo>
                    <a:pt x="303" y="683"/>
                  </a:lnTo>
                  <a:lnTo>
                    <a:pt x="317" y="681"/>
                  </a:lnTo>
                  <a:lnTo>
                    <a:pt x="321" y="681"/>
                  </a:lnTo>
                  <a:lnTo>
                    <a:pt x="327" y="679"/>
                  </a:lnTo>
                  <a:lnTo>
                    <a:pt x="344" y="679"/>
                  </a:lnTo>
                  <a:lnTo>
                    <a:pt x="346" y="687"/>
                  </a:lnTo>
                  <a:lnTo>
                    <a:pt x="348" y="681"/>
                  </a:lnTo>
                  <a:lnTo>
                    <a:pt x="346" y="671"/>
                  </a:lnTo>
                  <a:lnTo>
                    <a:pt x="348" y="665"/>
                  </a:lnTo>
                  <a:lnTo>
                    <a:pt x="346" y="661"/>
                  </a:lnTo>
                  <a:lnTo>
                    <a:pt x="348" y="659"/>
                  </a:lnTo>
                  <a:lnTo>
                    <a:pt x="340" y="638"/>
                  </a:lnTo>
                  <a:lnTo>
                    <a:pt x="332" y="630"/>
                  </a:lnTo>
                  <a:lnTo>
                    <a:pt x="325" y="628"/>
                  </a:lnTo>
                  <a:lnTo>
                    <a:pt x="321" y="630"/>
                  </a:lnTo>
                  <a:lnTo>
                    <a:pt x="325" y="636"/>
                  </a:lnTo>
                  <a:lnTo>
                    <a:pt x="328" y="634"/>
                  </a:lnTo>
                  <a:lnTo>
                    <a:pt x="336" y="640"/>
                  </a:lnTo>
                  <a:lnTo>
                    <a:pt x="334" y="647"/>
                  </a:lnTo>
                  <a:lnTo>
                    <a:pt x="340" y="647"/>
                  </a:lnTo>
                  <a:lnTo>
                    <a:pt x="342" y="657"/>
                  </a:lnTo>
                  <a:lnTo>
                    <a:pt x="340" y="661"/>
                  </a:lnTo>
                  <a:lnTo>
                    <a:pt x="313" y="671"/>
                  </a:lnTo>
                  <a:lnTo>
                    <a:pt x="299" y="667"/>
                  </a:lnTo>
                  <a:lnTo>
                    <a:pt x="293" y="663"/>
                  </a:lnTo>
                  <a:lnTo>
                    <a:pt x="292" y="645"/>
                  </a:lnTo>
                  <a:lnTo>
                    <a:pt x="282" y="643"/>
                  </a:lnTo>
                  <a:lnTo>
                    <a:pt x="280" y="640"/>
                  </a:lnTo>
                  <a:lnTo>
                    <a:pt x="282" y="634"/>
                  </a:lnTo>
                  <a:lnTo>
                    <a:pt x="286" y="638"/>
                  </a:lnTo>
                  <a:lnTo>
                    <a:pt x="288" y="636"/>
                  </a:lnTo>
                  <a:lnTo>
                    <a:pt x="284" y="628"/>
                  </a:lnTo>
                  <a:lnTo>
                    <a:pt x="278" y="622"/>
                  </a:lnTo>
                  <a:lnTo>
                    <a:pt x="276" y="616"/>
                  </a:lnTo>
                  <a:lnTo>
                    <a:pt x="270" y="610"/>
                  </a:lnTo>
                  <a:lnTo>
                    <a:pt x="264" y="610"/>
                  </a:lnTo>
                  <a:lnTo>
                    <a:pt x="260" y="604"/>
                  </a:lnTo>
                  <a:lnTo>
                    <a:pt x="258" y="612"/>
                  </a:lnTo>
                  <a:lnTo>
                    <a:pt x="253" y="610"/>
                  </a:lnTo>
                  <a:lnTo>
                    <a:pt x="247" y="606"/>
                  </a:lnTo>
                  <a:lnTo>
                    <a:pt x="247" y="596"/>
                  </a:lnTo>
                  <a:lnTo>
                    <a:pt x="249" y="594"/>
                  </a:lnTo>
                  <a:lnTo>
                    <a:pt x="253" y="589"/>
                  </a:lnTo>
                  <a:lnTo>
                    <a:pt x="264" y="581"/>
                  </a:lnTo>
                  <a:lnTo>
                    <a:pt x="262" y="579"/>
                  </a:lnTo>
                  <a:lnTo>
                    <a:pt x="262" y="575"/>
                  </a:lnTo>
                  <a:lnTo>
                    <a:pt x="278" y="571"/>
                  </a:lnTo>
                  <a:lnTo>
                    <a:pt x="280" y="569"/>
                  </a:lnTo>
                  <a:lnTo>
                    <a:pt x="278" y="563"/>
                  </a:lnTo>
                  <a:lnTo>
                    <a:pt x="268" y="557"/>
                  </a:lnTo>
                  <a:lnTo>
                    <a:pt x="264" y="537"/>
                  </a:lnTo>
                  <a:lnTo>
                    <a:pt x="276" y="520"/>
                  </a:lnTo>
                  <a:lnTo>
                    <a:pt x="274" y="518"/>
                  </a:lnTo>
                  <a:lnTo>
                    <a:pt x="276" y="512"/>
                  </a:lnTo>
                  <a:lnTo>
                    <a:pt x="282" y="512"/>
                  </a:lnTo>
                  <a:lnTo>
                    <a:pt x="286" y="502"/>
                  </a:lnTo>
                  <a:lnTo>
                    <a:pt x="288" y="496"/>
                  </a:lnTo>
                  <a:lnTo>
                    <a:pt x="293" y="483"/>
                  </a:lnTo>
                  <a:lnTo>
                    <a:pt x="301" y="481"/>
                  </a:lnTo>
                  <a:lnTo>
                    <a:pt x="309" y="471"/>
                  </a:lnTo>
                  <a:lnTo>
                    <a:pt x="307" y="467"/>
                  </a:lnTo>
                  <a:lnTo>
                    <a:pt x="309" y="459"/>
                  </a:lnTo>
                  <a:lnTo>
                    <a:pt x="323" y="455"/>
                  </a:lnTo>
                  <a:lnTo>
                    <a:pt x="323" y="453"/>
                  </a:lnTo>
                  <a:lnTo>
                    <a:pt x="317" y="445"/>
                  </a:lnTo>
                  <a:lnTo>
                    <a:pt x="325" y="431"/>
                  </a:lnTo>
                  <a:lnTo>
                    <a:pt x="330" y="428"/>
                  </a:lnTo>
                  <a:lnTo>
                    <a:pt x="344" y="422"/>
                  </a:lnTo>
                  <a:lnTo>
                    <a:pt x="346" y="426"/>
                  </a:lnTo>
                  <a:lnTo>
                    <a:pt x="352" y="422"/>
                  </a:lnTo>
                  <a:lnTo>
                    <a:pt x="352" y="431"/>
                  </a:lnTo>
                  <a:lnTo>
                    <a:pt x="358" y="439"/>
                  </a:lnTo>
                  <a:lnTo>
                    <a:pt x="360" y="435"/>
                  </a:lnTo>
                  <a:lnTo>
                    <a:pt x="358" y="428"/>
                  </a:lnTo>
                  <a:lnTo>
                    <a:pt x="365" y="418"/>
                  </a:lnTo>
                  <a:lnTo>
                    <a:pt x="375" y="424"/>
                  </a:lnTo>
                  <a:lnTo>
                    <a:pt x="379" y="420"/>
                  </a:lnTo>
                  <a:lnTo>
                    <a:pt x="379" y="414"/>
                  </a:lnTo>
                  <a:lnTo>
                    <a:pt x="385" y="416"/>
                  </a:lnTo>
                  <a:lnTo>
                    <a:pt x="387" y="422"/>
                  </a:lnTo>
                  <a:lnTo>
                    <a:pt x="389" y="422"/>
                  </a:lnTo>
                  <a:lnTo>
                    <a:pt x="393" y="416"/>
                  </a:lnTo>
                  <a:lnTo>
                    <a:pt x="393" y="406"/>
                  </a:lnTo>
                  <a:lnTo>
                    <a:pt x="397" y="400"/>
                  </a:lnTo>
                  <a:lnTo>
                    <a:pt x="400" y="402"/>
                  </a:lnTo>
                  <a:lnTo>
                    <a:pt x="398" y="406"/>
                  </a:lnTo>
                  <a:lnTo>
                    <a:pt x="402" y="408"/>
                  </a:lnTo>
                  <a:lnTo>
                    <a:pt x="406" y="404"/>
                  </a:lnTo>
                  <a:lnTo>
                    <a:pt x="412" y="404"/>
                  </a:lnTo>
                  <a:lnTo>
                    <a:pt x="408" y="408"/>
                  </a:lnTo>
                  <a:lnTo>
                    <a:pt x="412" y="414"/>
                  </a:lnTo>
                  <a:lnTo>
                    <a:pt x="416" y="406"/>
                  </a:lnTo>
                  <a:lnTo>
                    <a:pt x="420" y="404"/>
                  </a:lnTo>
                  <a:lnTo>
                    <a:pt x="420" y="400"/>
                  </a:lnTo>
                  <a:lnTo>
                    <a:pt x="426" y="398"/>
                  </a:lnTo>
                  <a:lnTo>
                    <a:pt x="426" y="394"/>
                  </a:lnTo>
                  <a:lnTo>
                    <a:pt x="424" y="390"/>
                  </a:lnTo>
                  <a:lnTo>
                    <a:pt x="432" y="378"/>
                  </a:lnTo>
                  <a:lnTo>
                    <a:pt x="432" y="373"/>
                  </a:lnTo>
                  <a:lnTo>
                    <a:pt x="435" y="369"/>
                  </a:lnTo>
                  <a:lnTo>
                    <a:pt x="437" y="363"/>
                  </a:lnTo>
                  <a:lnTo>
                    <a:pt x="435" y="359"/>
                  </a:lnTo>
                  <a:lnTo>
                    <a:pt x="437" y="353"/>
                  </a:lnTo>
                  <a:lnTo>
                    <a:pt x="447" y="351"/>
                  </a:lnTo>
                  <a:lnTo>
                    <a:pt x="449" y="351"/>
                  </a:lnTo>
                  <a:lnTo>
                    <a:pt x="453" y="339"/>
                  </a:lnTo>
                  <a:lnTo>
                    <a:pt x="455" y="343"/>
                  </a:lnTo>
                  <a:lnTo>
                    <a:pt x="455" y="347"/>
                  </a:lnTo>
                  <a:lnTo>
                    <a:pt x="451" y="357"/>
                  </a:lnTo>
                  <a:lnTo>
                    <a:pt x="457" y="353"/>
                  </a:lnTo>
                  <a:lnTo>
                    <a:pt x="459" y="353"/>
                  </a:lnTo>
                  <a:lnTo>
                    <a:pt x="463" y="359"/>
                  </a:lnTo>
                  <a:lnTo>
                    <a:pt x="455" y="357"/>
                  </a:lnTo>
                  <a:lnTo>
                    <a:pt x="455" y="363"/>
                  </a:lnTo>
                  <a:lnTo>
                    <a:pt x="451" y="363"/>
                  </a:lnTo>
                  <a:lnTo>
                    <a:pt x="451" y="367"/>
                  </a:lnTo>
                  <a:lnTo>
                    <a:pt x="463" y="369"/>
                  </a:lnTo>
                  <a:lnTo>
                    <a:pt x="467" y="375"/>
                  </a:lnTo>
                  <a:lnTo>
                    <a:pt x="468" y="373"/>
                  </a:lnTo>
                  <a:lnTo>
                    <a:pt x="476" y="375"/>
                  </a:lnTo>
                  <a:lnTo>
                    <a:pt x="476" y="371"/>
                  </a:lnTo>
                  <a:lnTo>
                    <a:pt x="474" y="369"/>
                  </a:lnTo>
                  <a:lnTo>
                    <a:pt x="474" y="359"/>
                  </a:lnTo>
                  <a:lnTo>
                    <a:pt x="478" y="357"/>
                  </a:lnTo>
                  <a:lnTo>
                    <a:pt x="486" y="347"/>
                  </a:lnTo>
                  <a:lnTo>
                    <a:pt x="486" y="355"/>
                  </a:lnTo>
                  <a:lnTo>
                    <a:pt x="490" y="357"/>
                  </a:lnTo>
                  <a:lnTo>
                    <a:pt x="498" y="351"/>
                  </a:lnTo>
                  <a:lnTo>
                    <a:pt x="498" y="345"/>
                  </a:lnTo>
                  <a:lnTo>
                    <a:pt x="503" y="351"/>
                  </a:lnTo>
                  <a:lnTo>
                    <a:pt x="509" y="343"/>
                  </a:lnTo>
                  <a:lnTo>
                    <a:pt x="513" y="351"/>
                  </a:lnTo>
                  <a:lnTo>
                    <a:pt x="515" y="349"/>
                  </a:lnTo>
                  <a:lnTo>
                    <a:pt x="519" y="351"/>
                  </a:lnTo>
                  <a:lnTo>
                    <a:pt x="515" y="355"/>
                  </a:lnTo>
                  <a:lnTo>
                    <a:pt x="521" y="357"/>
                  </a:lnTo>
                  <a:lnTo>
                    <a:pt x="521" y="367"/>
                  </a:lnTo>
                  <a:lnTo>
                    <a:pt x="529" y="357"/>
                  </a:lnTo>
                  <a:lnTo>
                    <a:pt x="527" y="351"/>
                  </a:lnTo>
                  <a:lnTo>
                    <a:pt x="529" y="347"/>
                  </a:lnTo>
                  <a:lnTo>
                    <a:pt x="533" y="351"/>
                  </a:lnTo>
                  <a:lnTo>
                    <a:pt x="537" y="355"/>
                  </a:lnTo>
                  <a:lnTo>
                    <a:pt x="538" y="349"/>
                  </a:lnTo>
                  <a:lnTo>
                    <a:pt x="538" y="341"/>
                  </a:lnTo>
                  <a:lnTo>
                    <a:pt x="544" y="337"/>
                  </a:lnTo>
                  <a:lnTo>
                    <a:pt x="548" y="337"/>
                  </a:lnTo>
                  <a:lnTo>
                    <a:pt x="550" y="343"/>
                  </a:lnTo>
                  <a:lnTo>
                    <a:pt x="554" y="345"/>
                  </a:lnTo>
                  <a:lnTo>
                    <a:pt x="558" y="339"/>
                  </a:lnTo>
                  <a:lnTo>
                    <a:pt x="564" y="341"/>
                  </a:lnTo>
                  <a:lnTo>
                    <a:pt x="568" y="337"/>
                  </a:lnTo>
                  <a:lnTo>
                    <a:pt x="566" y="331"/>
                  </a:lnTo>
                  <a:lnTo>
                    <a:pt x="572" y="329"/>
                  </a:lnTo>
                  <a:lnTo>
                    <a:pt x="575" y="333"/>
                  </a:lnTo>
                  <a:lnTo>
                    <a:pt x="577" y="327"/>
                  </a:lnTo>
                  <a:lnTo>
                    <a:pt x="581" y="327"/>
                  </a:lnTo>
                  <a:lnTo>
                    <a:pt x="579" y="331"/>
                  </a:lnTo>
                  <a:lnTo>
                    <a:pt x="583" y="333"/>
                  </a:lnTo>
                  <a:lnTo>
                    <a:pt x="585" y="324"/>
                  </a:lnTo>
                  <a:lnTo>
                    <a:pt x="593" y="324"/>
                  </a:lnTo>
                  <a:lnTo>
                    <a:pt x="595" y="327"/>
                  </a:lnTo>
                  <a:lnTo>
                    <a:pt x="603" y="327"/>
                  </a:lnTo>
                  <a:lnTo>
                    <a:pt x="612" y="314"/>
                  </a:lnTo>
                  <a:lnTo>
                    <a:pt x="618" y="312"/>
                  </a:lnTo>
                  <a:lnTo>
                    <a:pt x="618" y="306"/>
                  </a:lnTo>
                  <a:close/>
                </a:path>
              </a:pathLst>
            </a:custGeom>
            <a:solidFill>
              <a:srgbClr val="F9DC96"/>
            </a:solidFill>
            <a:ln w="9525" algn="ctr">
              <a:solidFill>
                <a:srgbClr val="AF8D6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67" name="Shape 8289"/>
            <p:cNvSpPr>
              <a:spLocks/>
            </p:cNvSpPr>
            <p:nvPr/>
          </p:nvSpPr>
          <p:spPr bwMode="auto">
            <a:xfrm>
              <a:off x="8499475" y="2984500"/>
              <a:ext cx="673100" cy="438150"/>
            </a:xfrm>
            <a:custGeom>
              <a:avLst/>
              <a:gdLst>
                <a:gd name="T0" fmla="*/ 2147483647 w 424"/>
                <a:gd name="T1" fmla="*/ 2147483647 h 276"/>
                <a:gd name="T2" fmla="*/ 2147483647 w 424"/>
                <a:gd name="T3" fmla="*/ 2147483647 h 276"/>
                <a:gd name="T4" fmla="*/ 2147483647 w 424"/>
                <a:gd name="T5" fmla="*/ 2147483647 h 276"/>
                <a:gd name="T6" fmla="*/ 2147483647 w 424"/>
                <a:gd name="T7" fmla="*/ 2147483647 h 276"/>
                <a:gd name="T8" fmla="*/ 2147483647 w 424"/>
                <a:gd name="T9" fmla="*/ 0 h 276"/>
                <a:gd name="T10" fmla="*/ 2147483647 w 424"/>
                <a:gd name="T11" fmla="*/ 2147483647 h 276"/>
                <a:gd name="T12" fmla="*/ 2147483647 w 424"/>
                <a:gd name="T13" fmla="*/ 2147483647 h 276"/>
                <a:gd name="T14" fmla="*/ 2147483647 w 424"/>
                <a:gd name="T15" fmla="*/ 2147483647 h 276"/>
                <a:gd name="T16" fmla="*/ 2147483647 w 424"/>
                <a:gd name="T17" fmla="*/ 2147483647 h 276"/>
                <a:gd name="T18" fmla="*/ 2147483647 w 424"/>
                <a:gd name="T19" fmla="*/ 2147483647 h 276"/>
                <a:gd name="T20" fmla="*/ 2147483647 w 424"/>
                <a:gd name="T21" fmla="*/ 2147483647 h 276"/>
                <a:gd name="T22" fmla="*/ 0 w 424"/>
                <a:gd name="T23" fmla="*/ 2147483647 h 276"/>
                <a:gd name="T24" fmla="*/ 2147483647 w 424"/>
                <a:gd name="T25" fmla="*/ 2147483647 h 276"/>
                <a:gd name="T26" fmla="*/ 2147483647 w 424"/>
                <a:gd name="T27" fmla="*/ 2147483647 h 276"/>
                <a:gd name="T28" fmla="*/ 2147483647 w 424"/>
                <a:gd name="T29" fmla="*/ 2147483647 h 276"/>
                <a:gd name="T30" fmla="*/ 2147483647 w 424"/>
                <a:gd name="T31" fmla="*/ 2147483647 h 276"/>
                <a:gd name="T32" fmla="*/ 2147483647 w 424"/>
                <a:gd name="T33" fmla="*/ 2147483647 h 276"/>
                <a:gd name="T34" fmla="*/ 2147483647 w 424"/>
                <a:gd name="T35" fmla="*/ 2147483647 h 276"/>
                <a:gd name="T36" fmla="*/ 2147483647 w 424"/>
                <a:gd name="T37" fmla="*/ 2147483647 h 276"/>
                <a:gd name="T38" fmla="*/ 2147483647 w 424"/>
                <a:gd name="T39" fmla="*/ 2147483647 h 276"/>
                <a:gd name="T40" fmla="*/ 2147483647 w 424"/>
                <a:gd name="T41" fmla="*/ 2147483647 h 276"/>
                <a:gd name="T42" fmla="*/ 2147483647 w 424"/>
                <a:gd name="T43" fmla="*/ 2147483647 h 276"/>
                <a:gd name="T44" fmla="*/ 2147483647 w 424"/>
                <a:gd name="T45" fmla="*/ 2147483647 h 276"/>
                <a:gd name="T46" fmla="*/ 2147483647 w 424"/>
                <a:gd name="T47" fmla="*/ 2147483647 h 276"/>
                <a:gd name="T48" fmla="*/ 2147483647 w 424"/>
                <a:gd name="T49" fmla="*/ 2147483647 h 276"/>
                <a:gd name="T50" fmla="*/ 2147483647 w 424"/>
                <a:gd name="T51" fmla="*/ 2147483647 h 276"/>
                <a:gd name="T52" fmla="*/ 2147483647 w 424"/>
                <a:gd name="T53" fmla="*/ 2147483647 h 276"/>
                <a:gd name="T54" fmla="*/ 2147483647 w 424"/>
                <a:gd name="T55" fmla="*/ 2147483647 h 276"/>
                <a:gd name="T56" fmla="*/ 2147483647 w 424"/>
                <a:gd name="T57" fmla="*/ 2147483647 h 276"/>
                <a:gd name="T58" fmla="*/ 2147483647 w 424"/>
                <a:gd name="T59" fmla="*/ 2147483647 h 276"/>
                <a:gd name="T60" fmla="*/ 2147483647 w 424"/>
                <a:gd name="T61" fmla="*/ 2147483647 h 276"/>
                <a:gd name="T62" fmla="*/ 2147483647 w 424"/>
                <a:gd name="T63" fmla="*/ 2147483647 h 276"/>
                <a:gd name="T64" fmla="*/ 2147483647 w 424"/>
                <a:gd name="T65" fmla="*/ 2147483647 h 276"/>
                <a:gd name="T66" fmla="*/ 2147483647 w 424"/>
                <a:gd name="T67" fmla="*/ 2147483647 h 276"/>
                <a:gd name="T68" fmla="*/ 2147483647 w 424"/>
                <a:gd name="T69" fmla="*/ 2147483647 h 276"/>
                <a:gd name="T70" fmla="*/ 2147483647 w 424"/>
                <a:gd name="T71" fmla="*/ 2147483647 h 276"/>
                <a:gd name="T72" fmla="*/ 2147483647 w 424"/>
                <a:gd name="T73" fmla="*/ 2147483647 h 276"/>
                <a:gd name="T74" fmla="*/ 2147483647 w 424"/>
                <a:gd name="T75" fmla="*/ 2147483647 h 276"/>
                <a:gd name="T76" fmla="*/ 2147483647 w 424"/>
                <a:gd name="T77" fmla="*/ 2147483647 h 276"/>
                <a:gd name="T78" fmla="*/ 2147483647 w 424"/>
                <a:gd name="T79" fmla="*/ 2147483647 h 276"/>
                <a:gd name="T80" fmla="*/ 2147483647 w 424"/>
                <a:gd name="T81" fmla="*/ 2147483647 h 276"/>
                <a:gd name="T82" fmla="*/ 2147483647 w 424"/>
                <a:gd name="T83" fmla="*/ 2147483647 h 276"/>
                <a:gd name="T84" fmla="*/ 2147483647 w 424"/>
                <a:gd name="T85" fmla="*/ 2147483647 h 276"/>
                <a:gd name="T86" fmla="*/ 2147483647 w 424"/>
                <a:gd name="T87" fmla="*/ 2147483647 h 276"/>
                <a:gd name="T88" fmla="*/ 2147483647 w 424"/>
                <a:gd name="T89" fmla="*/ 2147483647 h 276"/>
                <a:gd name="T90" fmla="*/ 2147483647 w 424"/>
                <a:gd name="T91" fmla="*/ 2147483647 h 276"/>
                <a:gd name="T92" fmla="*/ 2147483647 w 424"/>
                <a:gd name="T93" fmla="*/ 2147483647 h 276"/>
                <a:gd name="T94" fmla="*/ 2147483647 w 424"/>
                <a:gd name="T95" fmla="*/ 2147483647 h 276"/>
                <a:gd name="T96" fmla="*/ 2147483647 w 424"/>
                <a:gd name="T97" fmla="*/ 2147483647 h 276"/>
                <a:gd name="T98" fmla="*/ 2147483647 w 424"/>
                <a:gd name="T99" fmla="*/ 2147483647 h 276"/>
                <a:gd name="T100" fmla="*/ 2147483647 w 424"/>
                <a:gd name="T101" fmla="*/ 2147483647 h 276"/>
                <a:gd name="T102" fmla="*/ 2147483647 w 424"/>
                <a:gd name="T103" fmla="*/ 2147483647 h 276"/>
                <a:gd name="T104" fmla="*/ 2147483647 w 424"/>
                <a:gd name="T105" fmla="*/ 2147483647 h 276"/>
                <a:gd name="T106" fmla="*/ 2147483647 w 424"/>
                <a:gd name="T107" fmla="*/ 2147483647 h 276"/>
                <a:gd name="T108" fmla="*/ 2147483647 w 424"/>
                <a:gd name="T109" fmla="*/ 2147483647 h 276"/>
                <a:gd name="T110" fmla="*/ 2147483647 w 424"/>
                <a:gd name="T111" fmla="*/ 2147483647 h 276"/>
                <a:gd name="T112" fmla="*/ 2147483647 w 424"/>
                <a:gd name="T113" fmla="*/ 2147483647 h 276"/>
                <a:gd name="T114" fmla="*/ 2147483647 w 424"/>
                <a:gd name="T115" fmla="*/ 2147483647 h 276"/>
                <a:gd name="T116" fmla="*/ 2147483647 w 424"/>
                <a:gd name="T117" fmla="*/ 2147483647 h 276"/>
                <a:gd name="T118" fmla="*/ 2147483647 w 424"/>
                <a:gd name="T119" fmla="*/ 2147483647 h 276"/>
                <a:gd name="T120" fmla="*/ 2147483647 w 424"/>
                <a:gd name="T121" fmla="*/ 2147483647 h 276"/>
                <a:gd name="T122" fmla="*/ 2147483647 w 424"/>
                <a:gd name="T123" fmla="*/ 2147483647 h 276"/>
                <a:gd name="T124" fmla="*/ 2147483647 w 424"/>
                <a:gd name="T125" fmla="*/ 2147483647 h 27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4"/>
                <a:gd name="T190" fmla="*/ 0 h 276"/>
                <a:gd name="T191" fmla="*/ 424 w 424"/>
                <a:gd name="T192" fmla="*/ 276 h 27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4" h="276">
                  <a:moveTo>
                    <a:pt x="397" y="212"/>
                  </a:moveTo>
                  <a:lnTo>
                    <a:pt x="364" y="212"/>
                  </a:lnTo>
                  <a:lnTo>
                    <a:pt x="364" y="200"/>
                  </a:lnTo>
                  <a:lnTo>
                    <a:pt x="362" y="190"/>
                  </a:lnTo>
                  <a:lnTo>
                    <a:pt x="362" y="169"/>
                  </a:lnTo>
                  <a:lnTo>
                    <a:pt x="358" y="131"/>
                  </a:lnTo>
                  <a:lnTo>
                    <a:pt x="358" y="121"/>
                  </a:lnTo>
                  <a:lnTo>
                    <a:pt x="358" y="114"/>
                  </a:lnTo>
                  <a:lnTo>
                    <a:pt x="356" y="106"/>
                  </a:lnTo>
                  <a:lnTo>
                    <a:pt x="354" y="63"/>
                  </a:lnTo>
                  <a:lnTo>
                    <a:pt x="327" y="63"/>
                  </a:lnTo>
                  <a:lnTo>
                    <a:pt x="315" y="63"/>
                  </a:lnTo>
                  <a:lnTo>
                    <a:pt x="282" y="63"/>
                  </a:lnTo>
                  <a:lnTo>
                    <a:pt x="263" y="63"/>
                  </a:lnTo>
                  <a:lnTo>
                    <a:pt x="243" y="63"/>
                  </a:lnTo>
                  <a:lnTo>
                    <a:pt x="222" y="63"/>
                  </a:lnTo>
                  <a:lnTo>
                    <a:pt x="201" y="63"/>
                  </a:lnTo>
                  <a:lnTo>
                    <a:pt x="203" y="35"/>
                  </a:lnTo>
                  <a:lnTo>
                    <a:pt x="187" y="10"/>
                  </a:lnTo>
                  <a:lnTo>
                    <a:pt x="183" y="0"/>
                  </a:lnTo>
                  <a:lnTo>
                    <a:pt x="179" y="2"/>
                  </a:lnTo>
                  <a:lnTo>
                    <a:pt x="164" y="25"/>
                  </a:lnTo>
                  <a:lnTo>
                    <a:pt x="160" y="19"/>
                  </a:lnTo>
                  <a:lnTo>
                    <a:pt x="138" y="13"/>
                  </a:lnTo>
                  <a:lnTo>
                    <a:pt x="138" y="17"/>
                  </a:lnTo>
                  <a:lnTo>
                    <a:pt x="133" y="21"/>
                  </a:lnTo>
                  <a:lnTo>
                    <a:pt x="135" y="25"/>
                  </a:lnTo>
                  <a:lnTo>
                    <a:pt x="115" y="64"/>
                  </a:lnTo>
                  <a:lnTo>
                    <a:pt x="78" y="63"/>
                  </a:lnTo>
                  <a:lnTo>
                    <a:pt x="66" y="64"/>
                  </a:lnTo>
                  <a:lnTo>
                    <a:pt x="22" y="63"/>
                  </a:lnTo>
                  <a:lnTo>
                    <a:pt x="14" y="64"/>
                  </a:lnTo>
                  <a:lnTo>
                    <a:pt x="14" y="125"/>
                  </a:lnTo>
                  <a:lnTo>
                    <a:pt x="16" y="127"/>
                  </a:lnTo>
                  <a:lnTo>
                    <a:pt x="16" y="129"/>
                  </a:lnTo>
                  <a:lnTo>
                    <a:pt x="22" y="125"/>
                  </a:lnTo>
                  <a:lnTo>
                    <a:pt x="31" y="125"/>
                  </a:lnTo>
                  <a:lnTo>
                    <a:pt x="28" y="139"/>
                  </a:lnTo>
                  <a:lnTo>
                    <a:pt x="31" y="141"/>
                  </a:lnTo>
                  <a:lnTo>
                    <a:pt x="28" y="151"/>
                  </a:lnTo>
                  <a:lnTo>
                    <a:pt x="26" y="153"/>
                  </a:lnTo>
                  <a:lnTo>
                    <a:pt x="22" y="159"/>
                  </a:lnTo>
                  <a:lnTo>
                    <a:pt x="18" y="157"/>
                  </a:lnTo>
                  <a:lnTo>
                    <a:pt x="12" y="161"/>
                  </a:lnTo>
                  <a:lnTo>
                    <a:pt x="8" y="169"/>
                  </a:lnTo>
                  <a:lnTo>
                    <a:pt x="10" y="174"/>
                  </a:lnTo>
                  <a:lnTo>
                    <a:pt x="0" y="190"/>
                  </a:lnTo>
                  <a:lnTo>
                    <a:pt x="0" y="196"/>
                  </a:lnTo>
                  <a:lnTo>
                    <a:pt x="10" y="202"/>
                  </a:lnTo>
                  <a:lnTo>
                    <a:pt x="14" y="214"/>
                  </a:lnTo>
                  <a:lnTo>
                    <a:pt x="30" y="218"/>
                  </a:lnTo>
                  <a:lnTo>
                    <a:pt x="37" y="210"/>
                  </a:lnTo>
                  <a:lnTo>
                    <a:pt x="82" y="239"/>
                  </a:lnTo>
                  <a:lnTo>
                    <a:pt x="92" y="233"/>
                  </a:lnTo>
                  <a:lnTo>
                    <a:pt x="92" y="231"/>
                  </a:lnTo>
                  <a:lnTo>
                    <a:pt x="98" y="227"/>
                  </a:lnTo>
                  <a:lnTo>
                    <a:pt x="103" y="220"/>
                  </a:lnTo>
                  <a:lnTo>
                    <a:pt x="109" y="210"/>
                  </a:lnTo>
                  <a:lnTo>
                    <a:pt x="113" y="206"/>
                  </a:lnTo>
                  <a:lnTo>
                    <a:pt x="119" y="196"/>
                  </a:lnTo>
                  <a:lnTo>
                    <a:pt x="131" y="204"/>
                  </a:lnTo>
                  <a:lnTo>
                    <a:pt x="136" y="204"/>
                  </a:lnTo>
                  <a:lnTo>
                    <a:pt x="156" y="184"/>
                  </a:lnTo>
                  <a:lnTo>
                    <a:pt x="160" y="184"/>
                  </a:lnTo>
                  <a:lnTo>
                    <a:pt x="164" y="192"/>
                  </a:lnTo>
                  <a:lnTo>
                    <a:pt x="164" y="196"/>
                  </a:lnTo>
                  <a:lnTo>
                    <a:pt x="168" y="208"/>
                  </a:lnTo>
                  <a:lnTo>
                    <a:pt x="173" y="214"/>
                  </a:lnTo>
                  <a:lnTo>
                    <a:pt x="185" y="218"/>
                  </a:lnTo>
                  <a:lnTo>
                    <a:pt x="185" y="214"/>
                  </a:lnTo>
                  <a:lnTo>
                    <a:pt x="195" y="202"/>
                  </a:lnTo>
                  <a:lnTo>
                    <a:pt x="199" y="196"/>
                  </a:lnTo>
                  <a:lnTo>
                    <a:pt x="205" y="198"/>
                  </a:lnTo>
                  <a:lnTo>
                    <a:pt x="208" y="202"/>
                  </a:lnTo>
                  <a:lnTo>
                    <a:pt x="216" y="206"/>
                  </a:lnTo>
                  <a:lnTo>
                    <a:pt x="214" y="218"/>
                  </a:lnTo>
                  <a:lnTo>
                    <a:pt x="218" y="225"/>
                  </a:lnTo>
                  <a:lnTo>
                    <a:pt x="222" y="227"/>
                  </a:lnTo>
                  <a:lnTo>
                    <a:pt x="238" y="220"/>
                  </a:lnTo>
                  <a:lnTo>
                    <a:pt x="240" y="212"/>
                  </a:lnTo>
                  <a:lnTo>
                    <a:pt x="243" y="214"/>
                  </a:lnTo>
                  <a:lnTo>
                    <a:pt x="245" y="225"/>
                  </a:lnTo>
                  <a:lnTo>
                    <a:pt x="249" y="229"/>
                  </a:lnTo>
                  <a:lnTo>
                    <a:pt x="251" y="231"/>
                  </a:lnTo>
                  <a:lnTo>
                    <a:pt x="257" y="233"/>
                  </a:lnTo>
                  <a:lnTo>
                    <a:pt x="255" y="227"/>
                  </a:lnTo>
                  <a:lnTo>
                    <a:pt x="257" y="225"/>
                  </a:lnTo>
                  <a:lnTo>
                    <a:pt x="265" y="239"/>
                  </a:lnTo>
                  <a:lnTo>
                    <a:pt x="269" y="235"/>
                  </a:lnTo>
                  <a:lnTo>
                    <a:pt x="275" y="237"/>
                  </a:lnTo>
                  <a:lnTo>
                    <a:pt x="275" y="239"/>
                  </a:lnTo>
                  <a:lnTo>
                    <a:pt x="282" y="241"/>
                  </a:lnTo>
                  <a:lnTo>
                    <a:pt x="284" y="243"/>
                  </a:lnTo>
                  <a:lnTo>
                    <a:pt x="284" y="247"/>
                  </a:lnTo>
                  <a:lnTo>
                    <a:pt x="288" y="247"/>
                  </a:lnTo>
                  <a:lnTo>
                    <a:pt x="292" y="247"/>
                  </a:lnTo>
                  <a:lnTo>
                    <a:pt x="294" y="241"/>
                  </a:lnTo>
                  <a:lnTo>
                    <a:pt x="296" y="243"/>
                  </a:lnTo>
                  <a:lnTo>
                    <a:pt x="298" y="253"/>
                  </a:lnTo>
                  <a:lnTo>
                    <a:pt x="300" y="253"/>
                  </a:lnTo>
                  <a:lnTo>
                    <a:pt x="302" y="259"/>
                  </a:lnTo>
                  <a:lnTo>
                    <a:pt x="306" y="259"/>
                  </a:lnTo>
                  <a:lnTo>
                    <a:pt x="304" y="253"/>
                  </a:lnTo>
                  <a:lnTo>
                    <a:pt x="306" y="247"/>
                  </a:lnTo>
                  <a:lnTo>
                    <a:pt x="300" y="241"/>
                  </a:lnTo>
                  <a:lnTo>
                    <a:pt x="300" y="235"/>
                  </a:lnTo>
                  <a:lnTo>
                    <a:pt x="300" y="233"/>
                  </a:lnTo>
                  <a:lnTo>
                    <a:pt x="300" y="231"/>
                  </a:lnTo>
                  <a:lnTo>
                    <a:pt x="290" y="229"/>
                  </a:lnTo>
                  <a:lnTo>
                    <a:pt x="288" y="225"/>
                  </a:lnTo>
                  <a:lnTo>
                    <a:pt x="273" y="212"/>
                  </a:lnTo>
                  <a:lnTo>
                    <a:pt x="273" y="208"/>
                  </a:lnTo>
                  <a:lnTo>
                    <a:pt x="276" y="208"/>
                  </a:lnTo>
                  <a:lnTo>
                    <a:pt x="282" y="214"/>
                  </a:lnTo>
                  <a:lnTo>
                    <a:pt x="292" y="221"/>
                  </a:lnTo>
                  <a:lnTo>
                    <a:pt x="294" y="225"/>
                  </a:lnTo>
                  <a:lnTo>
                    <a:pt x="300" y="227"/>
                  </a:lnTo>
                  <a:lnTo>
                    <a:pt x="300" y="223"/>
                  </a:lnTo>
                  <a:lnTo>
                    <a:pt x="286" y="202"/>
                  </a:lnTo>
                  <a:lnTo>
                    <a:pt x="288" y="194"/>
                  </a:lnTo>
                  <a:lnTo>
                    <a:pt x="286" y="180"/>
                  </a:lnTo>
                  <a:lnTo>
                    <a:pt x="282" y="176"/>
                  </a:lnTo>
                  <a:lnTo>
                    <a:pt x="288" y="170"/>
                  </a:lnTo>
                  <a:lnTo>
                    <a:pt x="288" y="169"/>
                  </a:lnTo>
                  <a:lnTo>
                    <a:pt x="284" y="165"/>
                  </a:lnTo>
                  <a:lnTo>
                    <a:pt x="286" y="163"/>
                  </a:lnTo>
                  <a:lnTo>
                    <a:pt x="286" y="157"/>
                  </a:lnTo>
                  <a:lnTo>
                    <a:pt x="288" y="157"/>
                  </a:lnTo>
                  <a:lnTo>
                    <a:pt x="292" y="161"/>
                  </a:lnTo>
                  <a:lnTo>
                    <a:pt x="294" y="157"/>
                  </a:lnTo>
                  <a:lnTo>
                    <a:pt x="288" y="151"/>
                  </a:lnTo>
                  <a:lnTo>
                    <a:pt x="296" y="151"/>
                  </a:lnTo>
                  <a:lnTo>
                    <a:pt x="298" y="149"/>
                  </a:lnTo>
                  <a:lnTo>
                    <a:pt x="298" y="145"/>
                  </a:lnTo>
                  <a:lnTo>
                    <a:pt x="294" y="145"/>
                  </a:lnTo>
                  <a:lnTo>
                    <a:pt x="290" y="137"/>
                  </a:lnTo>
                  <a:lnTo>
                    <a:pt x="296" y="141"/>
                  </a:lnTo>
                  <a:lnTo>
                    <a:pt x="298" y="137"/>
                  </a:lnTo>
                  <a:lnTo>
                    <a:pt x="296" y="135"/>
                  </a:lnTo>
                  <a:lnTo>
                    <a:pt x="292" y="135"/>
                  </a:lnTo>
                  <a:lnTo>
                    <a:pt x="292" y="131"/>
                  </a:lnTo>
                  <a:lnTo>
                    <a:pt x="288" y="129"/>
                  </a:lnTo>
                  <a:lnTo>
                    <a:pt x="286" y="123"/>
                  </a:lnTo>
                  <a:lnTo>
                    <a:pt x="282" y="123"/>
                  </a:lnTo>
                  <a:lnTo>
                    <a:pt x="282" y="121"/>
                  </a:lnTo>
                  <a:lnTo>
                    <a:pt x="278" y="117"/>
                  </a:lnTo>
                  <a:lnTo>
                    <a:pt x="284" y="117"/>
                  </a:lnTo>
                  <a:lnTo>
                    <a:pt x="286" y="119"/>
                  </a:lnTo>
                  <a:lnTo>
                    <a:pt x="288" y="121"/>
                  </a:lnTo>
                  <a:lnTo>
                    <a:pt x="296" y="123"/>
                  </a:lnTo>
                  <a:lnTo>
                    <a:pt x="294" y="117"/>
                  </a:lnTo>
                  <a:lnTo>
                    <a:pt x="298" y="117"/>
                  </a:lnTo>
                  <a:lnTo>
                    <a:pt x="300" y="112"/>
                  </a:lnTo>
                  <a:lnTo>
                    <a:pt x="304" y="112"/>
                  </a:lnTo>
                  <a:lnTo>
                    <a:pt x="304" y="106"/>
                  </a:lnTo>
                  <a:lnTo>
                    <a:pt x="306" y="106"/>
                  </a:lnTo>
                  <a:lnTo>
                    <a:pt x="308" y="110"/>
                  </a:lnTo>
                  <a:lnTo>
                    <a:pt x="312" y="110"/>
                  </a:lnTo>
                  <a:lnTo>
                    <a:pt x="312" y="104"/>
                  </a:lnTo>
                  <a:lnTo>
                    <a:pt x="317" y="106"/>
                  </a:lnTo>
                  <a:lnTo>
                    <a:pt x="317" y="100"/>
                  </a:lnTo>
                  <a:lnTo>
                    <a:pt x="323" y="102"/>
                  </a:lnTo>
                  <a:lnTo>
                    <a:pt x="327" y="94"/>
                  </a:lnTo>
                  <a:lnTo>
                    <a:pt x="323" y="90"/>
                  </a:lnTo>
                  <a:lnTo>
                    <a:pt x="329" y="84"/>
                  </a:lnTo>
                  <a:lnTo>
                    <a:pt x="331" y="82"/>
                  </a:lnTo>
                  <a:lnTo>
                    <a:pt x="333" y="84"/>
                  </a:lnTo>
                  <a:lnTo>
                    <a:pt x="339" y="80"/>
                  </a:lnTo>
                  <a:lnTo>
                    <a:pt x="337" y="92"/>
                  </a:lnTo>
                  <a:lnTo>
                    <a:pt x="347" y="88"/>
                  </a:lnTo>
                  <a:lnTo>
                    <a:pt x="347" y="94"/>
                  </a:lnTo>
                  <a:lnTo>
                    <a:pt x="341" y="94"/>
                  </a:lnTo>
                  <a:lnTo>
                    <a:pt x="339" y="98"/>
                  </a:lnTo>
                  <a:lnTo>
                    <a:pt x="337" y="98"/>
                  </a:lnTo>
                  <a:lnTo>
                    <a:pt x="335" y="102"/>
                  </a:lnTo>
                  <a:lnTo>
                    <a:pt x="341" y="104"/>
                  </a:lnTo>
                  <a:lnTo>
                    <a:pt x="339" y="106"/>
                  </a:lnTo>
                  <a:lnTo>
                    <a:pt x="327" y="106"/>
                  </a:lnTo>
                  <a:lnTo>
                    <a:pt x="323" y="112"/>
                  </a:lnTo>
                  <a:lnTo>
                    <a:pt x="321" y="112"/>
                  </a:lnTo>
                  <a:lnTo>
                    <a:pt x="321" y="114"/>
                  </a:lnTo>
                  <a:lnTo>
                    <a:pt x="313" y="123"/>
                  </a:lnTo>
                  <a:lnTo>
                    <a:pt x="312" y="131"/>
                  </a:lnTo>
                  <a:lnTo>
                    <a:pt x="315" y="135"/>
                  </a:lnTo>
                  <a:lnTo>
                    <a:pt x="315" y="141"/>
                  </a:lnTo>
                  <a:lnTo>
                    <a:pt x="317" y="139"/>
                  </a:lnTo>
                  <a:lnTo>
                    <a:pt x="317" y="135"/>
                  </a:lnTo>
                  <a:lnTo>
                    <a:pt x="323" y="135"/>
                  </a:lnTo>
                  <a:lnTo>
                    <a:pt x="325" y="135"/>
                  </a:lnTo>
                  <a:lnTo>
                    <a:pt x="321" y="143"/>
                  </a:lnTo>
                  <a:lnTo>
                    <a:pt x="323" y="149"/>
                  </a:lnTo>
                  <a:lnTo>
                    <a:pt x="317" y="153"/>
                  </a:lnTo>
                  <a:lnTo>
                    <a:pt x="317" y="163"/>
                  </a:lnTo>
                  <a:lnTo>
                    <a:pt x="319" y="174"/>
                  </a:lnTo>
                  <a:lnTo>
                    <a:pt x="312" y="169"/>
                  </a:lnTo>
                  <a:lnTo>
                    <a:pt x="310" y="169"/>
                  </a:lnTo>
                  <a:lnTo>
                    <a:pt x="308" y="174"/>
                  </a:lnTo>
                  <a:lnTo>
                    <a:pt x="306" y="178"/>
                  </a:lnTo>
                  <a:lnTo>
                    <a:pt x="306" y="180"/>
                  </a:lnTo>
                  <a:lnTo>
                    <a:pt x="315" y="180"/>
                  </a:lnTo>
                  <a:lnTo>
                    <a:pt x="317" y="186"/>
                  </a:lnTo>
                  <a:lnTo>
                    <a:pt x="323" y="180"/>
                  </a:lnTo>
                  <a:lnTo>
                    <a:pt x="323" y="188"/>
                  </a:lnTo>
                  <a:lnTo>
                    <a:pt x="331" y="198"/>
                  </a:lnTo>
                  <a:lnTo>
                    <a:pt x="327" y="198"/>
                  </a:lnTo>
                  <a:lnTo>
                    <a:pt x="321" y="192"/>
                  </a:lnTo>
                  <a:lnTo>
                    <a:pt x="312" y="192"/>
                  </a:lnTo>
                  <a:lnTo>
                    <a:pt x="312" y="198"/>
                  </a:lnTo>
                  <a:lnTo>
                    <a:pt x="312" y="202"/>
                  </a:lnTo>
                  <a:lnTo>
                    <a:pt x="317" y="198"/>
                  </a:lnTo>
                  <a:lnTo>
                    <a:pt x="319" y="202"/>
                  </a:lnTo>
                  <a:lnTo>
                    <a:pt x="313" y="204"/>
                  </a:lnTo>
                  <a:lnTo>
                    <a:pt x="308" y="214"/>
                  </a:lnTo>
                  <a:lnTo>
                    <a:pt x="312" y="221"/>
                  </a:lnTo>
                  <a:lnTo>
                    <a:pt x="319" y="223"/>
                  </a:lnTo>
                  <a:lnTo>
                    <a:pt x="323" y="231"/>
                  </a:lnTo>
                  <a:lnTo>
                    <a:pt x="331" y="237"/>
                  </a:lnTo>
                  <a:lnTo>
                    <a:pt x="333" y="227"/>
                  </a:lnTo>
                  <a:lnTo>
                    <a:pt x="339" y="227"/>
                  </a:lnTo>
                  <a:lnTo>
                    <a:pt x="337" y="231"/>
                  </a:lnTo>
                  <a:lnTo>
                    <a:pt x="341" y="237"/>
                  </a:lnTo>
                  <a:lnTo>
                    <a:pt x="343" y="231"/>
                  </a:lnTo>
                  <a:lnTo>
                    <a:pt x="347" y="225"/>
                  </a:lnTo>
                  <a:lnTo>
                    <a:pt x="347" y="227"/>
                  </a:lnTo>
                  <a:lnTo>
                    <a:pt x="345" y="237"/>
                  </a:lnTo>
                  <a:lnTo>
                    <a:pt x="350" y="237"/>
                  </a:lnTo>
                  <a:lnTo>
                    <a:pt x="350" y="241"/>
                  </a:lnTo>
                  <a:lnTo>
                    <a:pt x="345" y="241"/>
                  </a:lnTo>
                  <a:lnTo>
                    <a:pt x="343" y="249"/>
                  </a:lnTo>
                  <a:lnTo>
                    <a:pt x="356" y="247"/>
                  </a:lnTo>
                  <a:lnTo>
                    <a:pt x="356" y="249"/>
                  </a:lnTo>
                  <a:lnTo>
                    <a:pt x="350" y="253"/>
                  </a:lnTo>
                  <a:lnTo>
                    <a:pt x="348" y="257"/>
                  </a:lnTo>
                  <a:lnTo>
                    <a:pt x="358" y="257"/>
                  </a:lnTo>
                  <a:lnTo>
                    <a:pt x="358" y="259"/>
                  </a:lnTo>
                  <a:lnTo>
                    <a:pt x="348" y="265"/>
                  </a:lnTo>
                  <a:lnTo>
                    <a:pt x="350" y="276"/>
                  </a:lnTo>
                  <a:lnTo>
                    <a:pt x="354" y="271"/>
                  </a:lnTo>
                  <a:lnTo>
                    <a:pt x="370" y="269"/>
                  </a:lnTo>
                  <a:lnTo>
                    <a:pt x="372" y="265"/>
                  </a:lnTo>
                  <a:lnTo>
                    <a:pt x="395" y="261"/>
                  </a:lnTo>
                  <a:lnTo>
                    <a:pt x="399" y="253"/>
                  </a:lnTo>
                  <a:lnTo>
                    <a:pt x="409" y="237"/>
                  </a:lnTo>
                  <a:lnTo>
                    <a:pt x="413" y="241"/>
                  </a:lnTo>
                  <a:lnTo>
                    <a:pt x="405" y="261"/>
                  </a:lnTo>
                  <a:lnTo>
                    <a:pt x="409" y="261"/>
                  </a:lnTo>
                  <a:lnTo>
                    <a:pt x="415" y="241"/>
                  </a:lnTo>
                  <a:lnTo>
                    <a:pt x="418" y="231"/>
                  </a:lnTo>
                  <a:lnTo>
                    <a:pt x="420" y="225"/>
                  </a:lnTo>
                  <a:lnTo>
                    <a:pt x="420" y="220"/>
                  </a:lnTo>
                  <a:lnTo>
                    <a:pt x="424" y="212"/>
                  </a:lnTo>
                  <a:lnTo>
                    <a:pt x="397" y="212"/>
                  </a:lnTo>
                  <a:close/>
                </a:path>
              </a:pathLst>
            </a:custGeom>
            <a:solidFill>
              <a:srgbClr val="F9DC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68" name="Shape 8290"/>
            <p:cNvSpPr>
              <a:spLocks/>
            </p:cNvSpPr>
            <p:nvPr/>
          </p:nvSpPr>
          <p:spPr bwMode="auto">
            <a:xfrm>
              <a:off x="8499475" y="2984500"/>
              <a:ext cx="673100" cy="438150"/>
            </a:xfrm>
            <a:custGeom>
              <a:avLst/>
              <a:gdLst>
                <a:gd name="T0" fmla="*/ 2147483647 w 424"/>
                <a:gd name="T1" fmla="*/ 2147483647 h 276"/>
                <a:gd name="T2" fmla="*/ 2147483647 w 424"/>
                <a:gd name="T3" fmla="*/ 2147483647 h 276"/>
                <a:gd name="T4" fmla="*/ 2147483647 w 424"/>
                <a:gd name="T5" fmla="*/ 2147483647 h 276"/>
                <a:gd name="T6" fmla="*/ 2147483647 w 424"/>
                <a:gd name="T7" fmla="*/ 2147483647 h 276"/>
                <a:gd name="T8" fmla="*/ 2147483647 w 424"/>
                <a:gd name="T9" fmla="*/ 0 h 276"/>
                <a:gd name="T10" fmla="*/ 2147483647 w 424"/>
                <a:gd name="T11" fmla="*/ 2147483647 h 276"/>
                <a:gd name="T12" fmla="*/ 2147483647 w 424"/>
                <a:gd name="T13" fmla="*/ 2147483647 h 276"/>
                <a:gd name="T14" fmla="*/ 2147483647 w 424"/>
                <a:gd name="T15" fmla="*/ 2147483647 h 276"/>
                <a:gd name="T16" fmla="*/ 2147483647 w 424"/>
                <a:gd name="T17" fmla="*/ 2147483647 h 276"/>
                <a:gd name="T18" fmla="*/ 2147483647 w 424"/>
                <a:gd name="T19" fmla="*/ 2147483647 h 276"/>
                <a:gd name="T20" fmla="*/ 2147483647 w 424"/>
                <a:gd name="T21" fmla="*/ 2147483647 h 276"/>
                <a:gd name="T22" fmla="*/ 0 w 424"/>
                <a:gd name="T23" fmla="*/ 2147483647 h 276"/>
                <a:gd name="T24" fmla="*/ 2147483647 w 424"/>
                <a:gd name="T25" fmla="*/ 2147483647 h 276"/>
                <a:gd name="T26" fmla="*/ 2147483647 w 424"/>
                <a:gd name="T27" fmla="*/ 2147483647 h 276"/>
                <a:gd name="T28" fmla="*/ 2147483647 w 424"/>
                <a:gd name="T29" fmla="*/ 2147483647 h 276"/>
                <a:gd name="T30" fmla="*/ 2147483647 w 424"/>
                <a:gd name="T31" fmla="*/ 2147483647 h 276"/>
                <a:gd name="T32" fmla="*/ 2147483647 w 424"/>
                <a:gd name="T33" fmla="*/ 2147483647 h 276"/>
                <a:gd name="T34" fmla="*/ 2147483647 w 424"/>
                <a:gd name="T35" fmla="*/ 2147483647 h 276"/>
                <a:gd name="T36" fmla="*/ 2147483647 w 424"/>
                <a:gd name="T37" fmla="*/ 2147483647 h 276"/>
                <a:gd name="T38" fmla="*/ 2147483647 w 424"/>
                <a:gd name="T39" fmla="*/ 2147483647 h 276"/>
                <a:gd name="T40" fmla="*/ 2147483647 w 424"/>
                <a:gd name="T41" fmla="*/ 2147483647 h 276"/>
                <a:gd name="T42" fmla="*/ 2147483647 w 424"/>
                <a:gd name="T43" fmla="*/ 2147483647 h 276"/>
                <a:gd name="T44" fmla="*/ 2147483647 w 424"/>
                <a:gd name="T45" fmla="*/ 2147483647 h 276"/>
                <a:gd name="T46" fmla="*/ 2147483647 w 424"/>
                <a:gd name="T47" fmla="*/ 2147483647 h 276"/>
                <a:gd name="T48" fmla="*/ 2147483647 w 424"/>
                <a:gd name="T49" fmla="*/ 2147483647 h 276"/>
                <a:gd name="T50" fmla="*/ 2147483647 w 424"/>
                <a:gd name="T51" fmla="*/ 2147483647 h 276"/>
                <a:gd name="T52" fmla="*/ 2147483647 w 424"/>
                <a:gd name="T53" fmla="*/ 2147483647 h 276"/>
                <a:gd name="T54" fmla="*/ 2147483647 w 424"/>
                <a:gd name="T55" fmla="*/ 2147483647 h 276"/>
                <a:gd name="T56" fmla="*/ 2147483647 w 424"/>
                <a:gd name="T57" fmla="*/ 2147483647 h 276"/>
                <a:gd name="T58" fmla="*/ 2147483647 w 424"/>
                <a:gd name="T59" fmla="*/ 2147483647 h 276"/>
                <a:gd name="T60" fmla="*/ 2147483647 w 424"/>
                <a:gd name="T61" fmla="*/ 2147483647 h 276"/>
                <a:gd name="T62" fmla="*/ 2147483647 w 424"/>
                <a:gd name="T63" fmla="*/ 2147483647 h 276"/>
                <a:gd name="T64" fmla="*/ 2147483647 w 424"/>
                <a:gd name="T65" fmla="*/ 2147483647 h 276"/>
                <a:gd name="T66" fmla="*/ 2147483647 w 424"/>
                <a:gd name="T67" fmla="*/ 2147483647 h 276"/>
                <a:gd name="T68" fmla="*/ 2147483647 w 424"/>
                <a:gd name="T69" fmla="*/ 2147483647 h 276"/>
                <a:gd name="T70" fmla="*/ 2147483647 w 424"/>
                <a:gd name="T71" fmla="*/ 2147483647 h 276"/>
                <a:gd name="T72" fmla="*/ 2147483647 w 424"/>
                <a:gd name="T73" fmla="*/ 2147483647 h 276"/>
                <a:gd name="T74" fmla="*/ 2147483647 w 424"/>
                <a:gd name="T75" fmla="*/ 2147483647 h 276"/>
                <a:gd name="T76" fmla="*/ 2147483647 w 424"/>
                <a:gd name="T77" fmla="*/ 2147483647 h 276"/>
                <a:gd name="T78" fmla="*/ 2147483647 w 424"/>
                <a:gd name="T79" fmla="*/ 2147483647 h 276"/>
                <a:gd name="T80" fmla="*/ 2147483647 w 424"/>
                <a:gd name="T81" fmla="*/ 2147483647 h 276"/>
                <a:gd name="T82" fmla="*/ 2147483647 w 424"/>
                <a:gd name="T83" fmla="*/ 2147483647 h 276"/>
                <a:gd name="T84" fmla="*/ 2147483647 w 424"/>
                <a:gd name="T85" fmla="*/ 2147483647 h 276"/>
                <a:gd name="T86" fmla="*/ 2147483647 w 424"/>
                <a:gd name="T87" fmla="*/ 2147483647 h 276"/>
                <a:gd name="T88" fmla="*/ 2147483647 w 424"/>
                <a:gd name="T89" fmla="*/ 2147483647 h 276"/>
                <a:gd name="T90" fmla="*/ 2147483647 w 424"/>
                <a:gd name="T91" fmla="*/ 2147483647 h 276"/>
                <a:gd name="T92" fmla="*/ 2147483647 w 424"/>
                <a:gd name="T93" fmla="*/ 2147483647 h 276"/>
                <a:gd name="T94" fmla="*/ 2147483647 w 424"/>
                <a:gd name="T95" fmla="*/ 2147483647 h 276"/>
                <a:gd name="T96" fmla="*/ 2147483647 w 424"/>
                <a:gd name="T97" fmla="*/ 2147483647 h 276"/>
                <a:gd name="T98" fmla="*/ 2147483647 w 424"/>
                <a:gd name="T99" fmla="*/ 2147483647 h 276"/>
                <a:gd name="T100" fmla="*/ 2147483647 w 424"/>
                <a:gd name="T101" fmla="*/ 2147483647 h 276"/>
                <a:gd name="T102" fmla="*/ 2147483647 w 424"/>
                <a:gd name="T103" fmla="*/ 2147483647 h 276"/>
                <a:gd name="T104" fmla="*/ 2147483647 w 424"/>
                <a:gd name="T105" fmla="*/ 2147483647 h 276"/>
                <a:gd name="T106" fmla="*/ 2147483647 w 424"/>
                <a:gd name="T107" fmla="*/ 2147483647 h 276"/>
                <a:gd name="T108" fmla="*/ 2147483647 w 424"/>
                <a:gd name="T109" fmla="*/ 2147483647 h 276"/>
                <a:gd name="T110" fmla="*/ 2147483647 w 424"/>
                <a:gd name="T111" fmla="*/ 2147483647 h 276"/>
                <a:gd name="T112" fmla="*/ 2147483647 w 424"/>
                <a:gd name="T113" fmla="*/ 2147483647 h 276"/>
                <a:gd name="T114" fmla="*/ 2147483647 w 424"/>
                <a:gd name="T115" fmla="*/ 2147483647 h 276"/>
                <a:gd name="T116" fmla="*/ 2147483647 w 424"/>
                <a:gd name="T117" fmla="*/ 2147483647 h 276"/>
                <a:gd name="T118" fmla="*/ 2147483647 w 424"/>
                <a:gd name="T119" fmla="*/ 2147483647 h 276"/>
                <a:gd name="T120" fmla="*/ 2147483647 w 424"/>
                <a:gd name="T121" fmla="*/ 2147483647 h 276"/>
                <a:gd name="T122" fmla="*/ 2147483647 w 424"/>
                <a:gd name="T123" fmla="*/ 2147483647 h 276"/>
                <a:gd name="T124" fmla="*/ 2147483647 w 424"/>
                <a:gd name="T125" fmla="*/ 2147483647 h 27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24"/>
                <a:gd name="T190" fmla="*/ 0 h 276"/>
                <a:gd name="T191" fmla="*/ 424 w 424"/>
                <a:gd name="T192" fmla="*/ 276 h 27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24" h="276">
                  <a:moveTo>
                    <a:pt x="397" y="212"/>
                  </a:moveTo>
                  <a:lnTo>
                    <a:pt x="364" y="212"/>
                  </a:lnTo>
                  <a:lnTo>
                    <a:pt x="364" y="200"/>
                  </a:lnTo>
                  <a:lnTo>
                    <a:pt x="362" y="190"/>
                  </a:lnTo>
                  <a:lnTo>
                    <a:pt x="362" y="169"/>
                  </a:lnTo>
                  <a:lnTo>
                    <a:pt x="358" y="131"/>
                  </a:lnTo>
                  <a:lnTo>
                    <a:pt x="358" y="121"/>
                  </a:lnTo>
                  <a:lnTo>
                    <a:pt x="358" y="114"/>
                  </a:lnTo>
                  <a:lnTo>
                    <a:pt x="356" y="106"/>
                  </a:lnTo>
                  <a:lnTo>
                    <a:pt x="354" y="63"/>
                  </a:lnTo>
                  <a:lnTo>
                    <a:pt x="327" y="63"/>
                  </a:lnTo>
                  <a:lnTo>
                    <a:pt x="315" y="63"/>
                  </a:lnTo>
                  <a:lnTo>
                    <a:pt x="282" y="63"/>
                  </a:lnTo>
                  <a:lnTo>
                    <a:pt x="263" y="63"/>
                  </a:lnTo>
                  <a:lnTo>
                    <a:pt x="243" y="63"/>
                  </a:lnTo>
                  <a:lnTo>
                    <a:pt x="222" y="63"/>
                  </a:lnTo>
                  <a:lnTo>
                    <a:pt x="201" y="63"/>
                  </a:lnTo>
                  <a:lnTo>
                    <a:pt x="203" y="35"/>
                  </a:lnTo>
                  <a:lnTo>
                    <a:pt x="187" y="10"/>
                  </a:lnTo>
                  <a:lnTo>
                    <a:pt x="183" y="0"/>
                  </a:lnTo>
                  <a:lnTo>
                    <a:pt x="179" y="2"/>
                  </a:lnTo>
                  <a:lnTo>
                    <a:pt x="164" y="25"/>
                  </a:lnTo>
                  <a:lnTo>
                    <a:pt x="160" y="19"/>
                  </a:lnTo>
                  <a:lnTo>
                    <a:pt x="138" y="13"/>
                  </a:lnTo>
                  <a:lnTo>
                    <a:pt x="138" y="17"/>
                  </a:lnTo>
                  <a:lnTo>
                    <a:pt x="133" y="21"/>
                  </a:lnTo>
                  <a:lnTo>
                    <a:pt x="135" y="25"/>
                  </a:lnTo>
                  <a:lnTo>
                    <a:pt x="115" y="64"/>
                  </a:lnTo>
                  <a:lnTo>
                    <a:pt x="78" y="63"/>
                  </a:lnTo>
                  <a:lnTo>
                    <a:pt x="66" y="64"/>
                  </a:lnTo>
                  <a:lnTo>
                    <a:pt x="22" y="63"/>
                  </a:lnTo>
                  <a:lnTo>
                    <a:pt x="14" y="64"/>
                  </a:lnTo>
                  <a:lnTo>
                    <a:pt x="14" y="125"/>
                  </a:lnTo>
                  <a:lnTo>
                    <a:pt x="16" y="127"/>
                  </a:lnTo>
                  <a:lnTo>
                    <a:pt x="16" y="129"/>
                  </a:lnTo>
                  <a:lnTo>
                    <a:pt x="22" y="125"/>
                  </a:lnTo>
                  <a:lnTo>
                    <a:pt x="31" y="125"/>
                  </a:lnTo>
                  <a:lnTo>
                    <a:pt x="28" y="139"/>
                  </a:lnTo>
                  <a:lnTo>
                    <a:pt x="31" y="141"/>
                  </a:lnTo>
                  <a:lnTo>
                    <a:pt x="28" y="151"/>
                  </a:lnTo>
                  <a:lnTo>
                    <a:pt x="26" y="153"/>
                  </a:lnTo>
                  <a:lnTo>
                    <a:pt x="22" y="159"/>
                  </a:lnTo>
                  <a:lnTo>
                    <a:pt x="18" y="157"/>
                  </a:lnTo>
                  <a:lnTo>
                    <a:pt x="12" y="161"/>
                  </a:lnTo>
                  <a:lnTo>
                    <a:pt x="8" y="169"/>
                  </a:lnTo>
                  <a:lnTo>
                    <a:pt x="10" y="174"/>
                  </a:lnTo>
                  <a:lnTo>
                    <a:pt x="0" y="190"/>
                  </a:lnTo>
                  <a:lnTo>
                    <a:pt x="0" y="196"/>
                  </a:lnTo>
                  <a:lnTo>
                    <a:pt x="10" y="202"/>
                  </a:lnTo>
                  <a:lnTo>
                    <a:pt x="14" y="214"/>
                  </a:lnTo>
                  <a:lnTo>
                    <a:pt x="30" y="218"/>
                  </a:lnTo>
                  <a:lnTo>
                    <a:pt x="37" y="210"/>
                  </a:lnTo>
                  <a:lnTo>
                    <a:pt x="82" y="239"/>
                  </a:lnTo>
                  <a:lnTo>
                    <a:pt x="92" y="233"/>
                  </a:lnTo>
                  <a:lnTo>
                    <a:pt x="92" y="231"/>
                  </a:lnTo>
                  <a:lnTo>
                    <a:pt x="98" y="227"/>
                  </a:lnTo>
                  <a:lnTo>
                    <a:pt x="103" y="220"/>
                  </a:lnTo>
                  <a:lnTo>
                    <a:pt x="109" y="210"/>
                  </a:lnTo>
                  <a:lnTo>
                    <a:pt x="113" y="206"/>
                  </a:lnTo>
                  <a:lnTo>
                    <a:pt x="119" y="196"/>
                  </a:lnTo>
                  <a:lnTo>
                    <a:pt x="131" y="204"/>
                  </a:lnTo>
                  <a:lnTo>
                    <a:pt x="136" y="204"/>
                  </a:lnTo>
                  <a:lnTo>
                    <a:pt x="156" y="184"/>
                  </a:lnTo>
                  <a:lnTo>
                    <a:pt x="160" y="184"/>
                  </a:lnTo>
                  <a:lnTo>
                    <a:pt x="164" y="192"/>
                  </a:lnTo>
                  <a:lnTo>
                    <a:pt x="164" y="196"/>
                  </a:lnTo>
                  <a:lnTo>
                    <a:pt x="168" y="208"/>
                  </a:lnTo>
                  <a:lnTo>
                    <a:pt x="173" y="214"/>
                  </a:lnTo>
                  <a:lnTo>
                    <a:pt x="185" y="218"/>
                  </a:lnTo>
                  <a:lnTo>
                    <a:pt x="185" y="214"/>
                  </a:lnTo>
                  <a:lnTo>
                    <a:pt x="195" y="202"/>
                  </a:lnTo>
                  <a:lnTo>
                    <a:pt x="199" y="196"/>
                  </a:lnTo>
                  <a:lnTo>
                    <a:pt x="205" y="198"/>
                  </a:lnTo>
                  <a:lnTo>
                    <a:pt x="208" y="202"/>
                  </a:lnTo>
                  <a:lnTo>
                    <a:pt x="216" y="206"/>
                  </a:lnTo>
                  <a:lnTo>
                    <a:pt x="214" y="218"/>
                  </a:lnTo>
                  <a:lnTo>
                    <a:pt x="218" y="225"/>
                  </a:lnTo>
                  <a:lnTo>
                    <a:pt x="222" y="227"/>
                  </a:lnTo>
                  <a:lnTo>
                    <a:pt x="238" y="220"/>
                  </a:lnTo>
                  <a:lnTo>
                    <a:pt x="240" y="212"/>
                  </a:lnTo>
                  <a:lnTo>
                    <a:pt x="243" y="214"/>
                  </a:lnTo>
                  <a:lnTo>
                    <a:pt x="245" y="225"/>
                  </a:lnTo>
                  <a:lnTo>
                    <a:pt x="249" y="229"/>
                  </a:lnTo>
                  <a:lnTo>
                    <a:pt x="251" y="231"/>
                  </a:lnTo>
                  <a:lnTo>
                    <a:pt x="257" y="233"/>
                  </a:lnTo>
                  <a:lnTo>
                    <a:pt x="255" y="227"/>
                  </a:lnTo>
                  <a:lnTo>
                    <a:pt x="257" y="225"/>
                  </a:lnTo>
                  <a:lnTo>
                    <a:pt x="265" y="239"/>
                  </a:lnTo>
                  <a:lnTo>
                    <a:pt x="269" y="235"/>
                  </a:lnTo>
                  <a:lnTo>
                    <a:pt x="275" y="237"/>
                  </a:lnTo>
                  <a:lnTo>
                    <a:pt x="275" y="239"/>
                  </a:lnTo>
                  <a:lnTo>
                    <a:pt x="282" y="241"/>
                  </a:lnTo>
                  <a:lnTo>
                    <a:pt x="284" y="243"/>
                  </a:lnTo>
                  <a:lnTo>
                    <a:pt x="284" y="247"/>
                  </a:lnTo>
                  <a:lnTo>
                    <a:pt x="288" y="247"/>
                  </a:lnTo>
                  <a:lnTo>
                    <a:pt x="292" y="247"/>
                  </a:lnTo>
                  <a:lnTo>
                    <a:pt x="294" y="241"/>
                  </a:lnTo>
                  <a:lnTo>
                    <a:pt x="296" y="243"/>
                  </a:lnTo>
                  <a:lnTo>
                    <a:pt x="298" y="253"/>
                  </a:lnTo>
                  <a:lnTo>
                    <a:pt x="300" y="253"/>
                  </a:lnTo>
                  <a:lnTo>
                    <a:pt x="302" y="259"/>
                  </a:lnTo>
                  <a:lnTo>
                    <a:pt x="306" y="259"/>
                  </a:lnTo>
                  <a:lnTo>
                    <a:pt x="304" y="253"/>
                  </a:lnTo>
                  <a:lnTo>
                    <a:pt x="306" y="247"/>
                  </a:lnTo>
                  <a:lnTo>
                    <a:pt x="300" y="241"/>
                  </a:lnTo>
                  <a:lnTo>
                    <a:pt x="300" y="235"/>
                  </a:lnTo>
                  <a:lnTo>
                    <a:pt x="300" y="233"/>
                  </a:lnTo>
                  <a:lnTo>
                    <a:pt x="300" y="231"/>
                  </a:lnTo>
                  <a:lnTo>
                    <a:pt x="290" y="229"/>
                  </a:lnTo>
                  <a:lnTo>
                    <a:pt x="288" y="225"/>
                  </a:lnTo>
                  <a:lnTo>
                    <a:pt x="273" y="212"/>
                  </a:lnTo>
                  <a:lnTo>
                    <a:pt x="273" y="208"/>
                  </a:lnTo>
                  <a:lnTo>
                    <a:pt x="276" y="208"/>
                  </a:lnTo>
                  <a:lnTo>
                    <a:pt x="282" y="214"/>
                  </a:lnTo>
                  <a:lnTo>
                    <a:pt x="292" y="221"/>
                  </a:lnTo>
                  <a:lnTo>
                    <a:pt x="294" y="225"/>
                  </a:lnTo>
                  <a:lnTo>
                    <a:pt x="300" y="227"/>
                  </a:lnTo>
                  <a:lnTo>
                    <a:pt x="300" y="223"/>
                  </a:lnTo>
                  <a:lnTo>
                    <a:pt x="286" y="202"/>
                  </a:lnTo>
                  <a:lnTo>
                    <a:pt x="288" y="194"/>
                  </a:lnTo>
                  <a:lnTo>
                    <a:pt x="286" y="180"/>
                  </a:lnTo>
                  <a:lnTo>
                    <a:pt x="282" y="176"/>
                  </a:lnTo>
                  <a:lnTo>
                    <a:pt x="288" y="170"/>
                  </a:lnTo>
                  <a:lnTo>
                    <a:pt x="288" y="169"/>
                  </a:lnTo>
                  <a:lnTo>
                    <a:pt x="284" y="165"/>
                  </a:lnTo>
                  <a:lnTo>
                    <a:pt x="286" y="163"/>
                  </a:lnTo>
                  <a:lnTo>
                    <a:pt x="286" y="157"/>
                  </a:lnTo>
                  <a:lnTo>
                    <a:pt x="288" y="157"/>
                  </a:lnTo>
                  <a:lnTo>
                    <a:pt x="292" y="161"/>
                  </a:lnTo>
                  <a:lnTo>
                    <a:pt x="294" y="157"/>
                  </a:lnTo>
                  <a:lnTo>
                    <a:pt x="288" y="151"/>
                  </a:lnTo>
                  <a:lnTo>
                    <a:pt x="296" y="151"/>
                  </a:lnTo>
                  <a:lnTo>
                    <a:pt x="298" y="149"/>
                  </a:lnTo>
                  <a:lnTo>
                    <a:pt x="298" y="145"/>
                  </a:lnTo>
                  <a:lnTo>
                    <a:pt x="294" y="145"/>
                  </a:lnTo>
                  <a:lnTo>
                    <a:pt x="290" y="137"/>
                  </a:lnTo>
                  <a:lnTo>
                    <a:pt x="296" y="141"/>
                  </a:lnTo>
                  <a:lnTo>
                    <a:pt x="298" y="137"/>
                  </a:lnTo>
                  <a:lnTo>
                    <a:pt x="296" y="135"/>
                  </a:lnTo>
                  <a:lnTo>
                    <a:pt x="292" y="135"/>
                  </a:lnTo>
                  <a:lnTo>
                    <a:pt x="292" y="131"/>
                  </a:lnTo>
                  <a:lnTo>
                    <a:pt x="288" y="129"/>
                  </a:lnTo>
                  <a:lnTo>
                    <a:pt x="286" y="123"/>
                  </a:lnTo>
                  <a:lnTo>
                    <a:pt x="282" y="123"/>
                  </a:lnTo>
                  <a:lnTo>
                    <a:pt x="282" y="121"/>
                  </a:lnTo>
                  <a:lnTo>
                    <a:pt x="278" y="117"/>
                  </a:lnTo>
                  <a:lnTo>
                    <a:pt x="284" y="117"/>
                  </a:lnTo>
                  <a:lnTo>
                    <a:pt x="286" y="119"/>
                  </a:lnTo>
                  <a:lnTo>
                    <a:pt x="288" y="121"/>
                  </a:lnTo>
                  <a:lnTo>
                    <a:pt x="296" y="123"/>
                  </a:lnTo>
                  <a:lnTo>
                    <a:pt x="294" y="117"/>
                  </a:lnTo>
                  <a:lnTo>
                    <a:pt x="298" y="117"/>
                  </a:lnTo>
                  <a:lnTo>
                    <a:pt x="300" y="112"/>
                  </a:lnTo>
                  <a:lnTo>
                    <a:pt x="304" y="112"/>
                  </a:lnTo>
                  <a:lnTo>
                    <a:pt x="304" y="106"/>
                  </a:lnTo>
                  <a:lnTo>
                    <a:pt x="306" y="106"/>
                  </a:lnTo>
                  <a:lnTo>
                    <a:pt x="308" y="110"/>
                  </a:lnTo>
                  <a:lnTo>
                    <a:pt x="312" y="110"/>
                  </a:lnTo>
                  <a:lnTo>
                    <a:pt x="312" y="104"/>
                  </a:lnTo>
                  <a:lnTo>
                    <a:pt x="317" y="106"/>
                  </a:lnTo>
                  <a:lnTo>
                    <a:pt x="317" y="100"/>
                  </a:lnTo>
                  <a:lnTo>
                    <a:pt x="323" y="102"/>
                  </a:lnTo>
                  <a:lnTo>
                    <a:pt x="327" y="94"/>
                  </a:lnTo>
                  <a:lnTo>
                    <a:pt x="323" y="90"/>
                  </a:lnTo>
                  <a:lnTo>
                    <a:pt x="329" y="84"/>
                  </a:lnTo>
                  <a:lnTo>
                    <a:pt x="331" y="82"/>
                  </a:lnTo>
                  <a:lnTo>
                    <a:pt x="333" y="84"/>
                  </a:lnTo>
                  <a:lnTo>
                    <a:pt x="339" y="80"/>
                  </a:lnTo>
                  <a:lnTo>
                    <a:pt x="337" y="92"/>
                  </a:lnTo>
                  <a:lnTo>
                    <a:pt x="347" y="88"/>
                  </a:lnTo>
                  <a:lnTo>
                    <a:pt x="347" y="94"/>
                  </a:lnTo>
                  <a:lnTo>
                    <a:pt x="341" y="94"/>
                  </a:lnTo>
                  <a:lnTo>
                    <a:pt x="339" y="98"/>
                  </a:lnTo>
                  <a:lnTo>
                    <a:pt x="337" y="98"/>
                  </a:lnTo>
                  <a:lnTo>
                    <a:pt x="335" y="102"/>
                  </a:lnTo>
                  <a:lnTo>
                    <a:pt x="341" y="104"/>
                  </a:lnTo>
                  <a:lnTo>
                    <a:pt x="339" y="106"/>
                  </a:lnTo>
                  <a:lnTo>
                    <a:pt x="327" y="106"/>
                  </a:lnTo>
                  <a:lnTo>
                    <a:pt x="323" y="112"/>
                  </a:lnTo>
                  <a:lnTo>
                    <a:pt x="321" y="112"/>
                  </a:lnTo>
                  <a:lnTo>
                    <a:pt x="321" y="114"/>
                  </a:lnTo>
                  <a:lnTo>
                    <a:pt x="313" y="123"/>
                  </a:lnTo>
                  <a:lnTo>
                    <a:pt x="312" y="131"/>
                  </a:lnTo>
                  <a:lnTo>
                    <a:pt x="315" y="135"/>
                  </a:lnTo>
                  <a:lnTo>
                    <a:pt x="315" y="141"/>
                  </a:lnTo>
                  <a:lnTo>
                    <a:pt x="317" y="139"/>
                  </a:lnTo>
                  <a:lnTo>
                    <a:pt x="317" y="135"/>
                  </a:lnTo>
                  <a:lnTo>
                    <a:pt x="323" y="135"/>
                  </a:lnTo>
                  <a:lnTo>
                    <a:pt x="325" y="135"/>
                  </a:lnTo>
                  <a:lnTo>
                    <a:pt x="321" y="143"/>
                  </a:lnTo>
                  <a:lnTo>
                    <a:pt x="323" y="149"/>
                  </a:lnTo>
                  <a:lnTo>
                    <a:pt x="317" y="153"/>
                  </a:lnTo>
                  <a:lnTo>
                    <a:pt x="317" y="163"/>
                  </a:lnTo>
                  <a:lnTo>
                    <a:pt x="319" y="174"/>
                  </a:lnTo>
                  <a:lnTo>
                    <a:pt x="312" y="169"/>
                  </a:lnTo>
                  <a:lnTo>
                    <a:pt x="310" y="169"/>
                  </a:lnTo>
                  <a:lnTo>
                    <a:pt x="308" y="174"/>
                  </a:lnTo>
                  <a:lnTo>
                    <a:pt x="306" y="178"/>
                  </a:lnTo>
                  <a:lnTo>
                    <a:pt x="306" y="180"/>
                  </a:lnTo>
                  <a:lnTo>
                    <a:pt x="315" y="180"/>
                  </a:lnTo>
                  <a:lnTo>
                    <a:pt x="317" y="186"/>
                  </a:lnTo>
                  <a:lnTo>
                    <a:pt x="323" y="180"/>
                  </a:lnTo>
                  <a:lnTo>
                    <a:pt x="323" y="188"/>
                  </a:lnTo>
                  <a:lnTo>
                    <a:pt x="331" y="198"/>
                  </a:lnTo>
                  <a:lnTo>
                    <a:pt x="327" y="198"/>
                  </a:lnTo>
                  <a:lnTo>
                    <a:pt x="321" y="192"/>
                  </a:lnTo>
                  <a:lnTo>
                    <a:pt x="312" y="192"/>
                  </a:lnTo>
                  <a:lnTo>
                    <a:pt x="312" y="198"/>
                  </a:lnTo>
                  <a:lnTo>
                    <a:pt x="312" y="202"/>
                  </a:lnTo>
                  <a:lnTo>
                    <a:pt x="317" y="198"/>
                  </a:lnTo>
                  <a:lnTo>
                    <a:pt x="319" y="202"/>
                  </a:lnTo>
                  <a:lnTo>
                    <a:pt x="313" y="204"/>
                  </a:lnTo>
                  <a:lnTo>
                    <a:pt x="308" y="214"/>
                  </a:lnTo>
                  <a:lnTo>
                    <a:pt x="312" y="221"/>
                  </a:lnTo>
                  <a:lnTo>
                    <a:pt x="319" y="223"/>
                  </a:lnTo>
                  <a:lnTo>
                    <a:pt x="323" y="231"/>
                  </a:lnTo>
                  <a:lnTo>
                    <a:pt x="331" y="237"/>
                  </a:lnTo>
                  <a:lnTo>
                    <a:pt x="333" y="227"/>
                  </a:lnTo>
                  <a:lnTo>
                    <a:pt x="339" y="227"/>
                  </a:lnTo>
                  <a:lnTo>
                    <a:pt x="337" y="231"/>
                  </a:lnTo>
                  <a:lnTo>
                    <a:pt x="341" y="237"/>
                  </a:lnTo>
                  <a:lnTo>
                    <a:pt x="343" y="231"/>
                  </a:lnTo>
                  <a:lnTo>
                    <a:pt x="347" y="225"/>
                  </a:lnTo>
                  <a:lnTo>
                    <a:pt x="347" y="227"/>
                  </a:lnTo>
                  <a:lnTo>
                    <a:pt x="345" y="237"/>
                  </a:lnTo>
                  <a:lnTo>
                    <a:pt x="350" y="237"/>
                  </a:lnTo>
                  <a:lnTo>
                    <a:pt x="350" y="241"/>
                  </a:lnTo>
                  <a:lnTo>
                    <a:pt x="345" y="241"/>
                  </a:lnTo>
                  <a:lnTo>
                    <a:pt x="343" y="249"/>
                  </a:lnTo>
                  <a:lnTo>
                    <a:pt x="356" y="247"/>
                  </a:lnTo>
                  <a:lnTo>
                    <a:pt x="356" y="249"/>
                  </a:lnTo>
                  <a:lnTo>
                    <a:pt x="350" y="253"/>
                  </a:lnTo>
                  <a:lnTo>
                    <a:pt x="348" y="257"/>
                  </a:lnTo>
                  <a:lnTo>
                    <a:pt x="358" y="257"/>
                  </a:lnTo>
                  <a:lnTo>
                    <a:pt x="358" y="259"/>
                  </a:lnTo>
                  <a:lnTo>
                    <a:pt x="348" y="265"/>
                  </a:lnTo>
                  <a:lnTo>
                    <a:pt x="350" y="276"/>
                  </a:lnTo>
                  <a:lnTo>
                    <a:pt x="354" y="271"/>
                  </a:lnTo>
                  <a:lnTo>
                    <a:pt x="370" y="269"/>
                  </a:lnTo>
                  <a:lnTo>
                    <a:pt x="372" y="265"/>
                  </a:lnTo>
                  <a:lnTo>
                    <a:pt x="395" y="261"/>
                  </a:lnTo>
                  <a:lnTo>
                    <a:pt x="399" y="253"/>
                  </a:lnTo>
                  <a:lnTo>
                    <a:pt x="409" y="237"/>
                  </a:lnTo>
                  <a:lnTo>
                    <a:pt x="413" y="241"/>
                  </a:lnTo>
                  <a:lnTo>
                    <a:pt x="405" y="261"/>
                  </a:lnTo>
                  <a:lnTo>
                    <a:pt x="409" y="261"/>
                  </a:lnTo>
                  <a:lnTo>
                    <a:pt x="415" y="241"/>
                  </a:lnTo>
                  <a:lnTo>
                    <a:pt x="418" y="231"/>
                  </a:lnTo>
                  <a:lnTo>
                    <a:pt x="420" y="225"/>
                  </a:lnTo>
                  <a:lnTo>
                    <a:pt x="420" y="220"/>
                  </a:lnTo>
                  <a:lnTo>
                    <a:pt x="424" y="212"/>
                  </a:lnTo>
                  <a:lnTo>
                    <a:pt x="397" y="212"/>
                  </a:lnTo>
                </a:path>
              </a:pathLst>
            </a:custGeom>
            <a:noFill/>
            <a:ln w="9525" algn="ctr">
              <a:solidFill>
                <a:srgbClr val="AF8D6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69" name="Shape 8291"/>
            <p:cNvSpPr>
              <a:spLocks/>
            </p:cNvSpPr>
            <p:nvPr/>
          </p:nvSpPr>
          <p:spPr bwMode="auto">
            <a:xfrm>
              <a:off x="9358313" y="2816225"/>
              <a:ext cx="311150" cy="114300"/>
            </a:xfrm>
            <a:custGeom>
              <a:avLst/>
              <a:gdLst>
                <a:gd name="T0" fmla="*/ 0 w 196"/>
                <a:gd name="T1" fmla="*/ 2147483647 h 72"/>
                <a:gd name="T2" fmla="*/ 2147483647 w 196"/>
                <a:gd name="T3" fmla="*/ 2147483647 h 72"/>
                <a:gd name="T4" fmla="*/ 2147483647 w 196"/>
                <a:gd name="T5" fmla="*/ 2147483647 h 72"/>
                <a:gd name="T6" fmla="*/ 2147483647 w 196"/>
                <a:gd name="T7" fmla="*/ 2147483647 h 72"/>
                <a:gd name="T8" fmla="*/ 2147483647 w 196"/>
                <a:gd name="T9" fmla="*/ 2147483647 h 72"/>
                <a:gd name="T10" fmla="*/ 2147483647 w 196"/>
                <a:gd name="T11" fmla="*/ 2147483647 h 72"/>
                <a:gd name="T12" fmla="*/ 2147483647 w 196"/>
                <a:gd name="T13" fmla="*/ 2147483647 h 72"/>
                <a:gd name="T14" fmla="*/ 2147483647 w 196"/>
                <a:gd name="T15" fmla="*/ 2147483647 h 72"/>
                <a:gd name="T16" fmla="*/ 2147483647 w 196"/>
                <a:gd name="T17" fmla="*/ 2147483647 h 72"/>
                <a:gd name="T18" fmla="*/ 2147483647 w 196"/>
                <a:gd name="T19" fmla="*/ 2147483647 h 72"/>
                <a:gd name="T20" fmla="*/ 2147483647 w 196"/>
                <a:gd name="T21" fmla="*/ 2147483647 h 72"/>
                <a:gd name="T22" fmla="*/ 2147483647 w 196"/>
                <a:gd name="T23" fmla="*/ 2147483647 h 72"/>
                <a:gd name="T24" fmla="*/ 2147483647 w 196"/>
                <a:gd name="T25" fmla="*/ 2147483647 h 72"/>
                <a:gd name="T26" fmla="*/ 2147483647 w 196"/>
                <a:gd name="T27" fmla="*/ 2147483647 h 72"/>
                <a:gd name="T28" fmla="*/ 2147483647 w 196"/>
                <a:gd name="T29" fmla="*/ 2147483647 h 72"/>
                <a:gd name="T30" fmla="*/ 2147483647 w 196"/>
                <a:gd name="T31" fmla="*/ 2147483647 h 72"/>
                <a:gd name="T32" fmla="*/ 2147483647 w 196"/>
                <a:gd name="T33" fmla="*/ 2147483647 h 72"/>
                <a:gd name="T34" fmla="*/ 2147483647 w 196"/>
                <a:gd name="T35" fmla="*/ 2147483647 h 72"/>
                <a:gd name="T36" fmla="*/ 2147483647 w 196"/>
                <a:gd name="T37" fmla="*/ 2147483647 h 72"/>
                <a:gd name="T38" fmla="*/ 2147483647 w 196"/>
                <a:gd name="T39" fmla="*/ 2147483647 h 72"/>
                <a:gd name="T40" fmla="*/ 2147483647 w 196"/>
                <a:gd name="T41" fmla="*/ 2147483647 h 72"/>
                <a:gd name="T42" fmla="*/ 2147483647 w 196"/>
                <a:gd name="T43" fmla="*/ 2147483647 h 72"/>
                <a:gd name="T44" fmla="*/ 2147483647 w 196"/>
                <a:gd name="T45" fmla="*/ 2147483647 h 72"/>
                <a:gd name="T46" fmla="*/ 2147483647 w 196"/>
                <a:gd name="T47" fmla="*/ 2147483647 h 72"/>
                <a:gd name="T48" fmla="*/ 2147483647 w 196"/>
                <a:gd name="T49" fmla="*/ 2147483647 h 72"/>
                <a:gd name="T50" fmla="*/ 2147483647 w 196"/>
                <a:gd name="T51" fmla="*/ 2147483647 h 72"/>
                <a:gd name="T52" fmla="*/ 2147483647 w 196"/>
                <a:gd name="T53" fmla="*/ 2147483647 h 72"/>
                <a:gd name="T54" fmla="*/ 2147483647 w 196"/>
                <a:gd name="T55" fmla="*/ 2147483647 h 72"/>
                <a:gd name="T56" fmla="*/ 2147483647 w 196"/>
                <a:gd name="T57" fmla="*/ 2147483647 h 72"/>
                <a:gd name="T58" fmla="*/ 2147483647 w 196"/>
                <a:gd name="T59" fmla="*/ 2147483647 h 72"/>
                <a:gd name="T60" fmla="*/ 2147483647 w 196"/>
                <a:gd name="T61" fmla="*/ 2147483647 h 72"/>
                <a:gd name="T62" fmla="*/ 2147483647 w 196"/>
                <a:gd name="T63" fmla="*/ 2147483647 h 72"/>
                <a:gd name="T64" fmla="*/ 2147483647 w 196"/>
                <a:gd name="T65" fmla="*/ 2147483647 h 72"/>
                <a:gd name="T66" fmla="*/ 2147483647 w 196"/>
                <a:gd name="T67" fmla="*/ 2147483647 h 72"/>
                <a:gd name="T68" fmla="*/ 2147483647 w 196"/>
                <a:gd name="T69" fmla="*/ 2147483647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6"/>
                <a:gd name="T106" fmla="*/ 0 h 72"/>
                <a:gd name="T107" fmla="*/ 196 w 196"/>
                <a:gd name="T108" fmla="*/ 72 h 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6" h="72">
                  <a:moveTo>
                    <a:pt x="6" y="53"/>
                  </a:moveTo>
                  <a:lnTo>
                    <a:pt x="0" y="59"/>
                  </a:lnTo>
                  <a:lnTo>
                    <a:pt x="0" y="68"/>
                  </a:lnTo>
                  <a:lnTo>
                    <a:pt x="6" y="68"/>
                  </a:lnTo>
                  <a:lnTo>
                    <a:pt x="12" y="63"/>
                  </a:lnTo>
                  <a:lnTo>
                    <a:pt x="19" y="63"/>
                  </a:lnTo>
                  <a:lnTo>
                    <a:pt x="21" y="66"/>
                  </a:lnTo>
                  <a:lnTo>
                    <a:pt x="10" y="72"/>
                  </a:lnTo>
                  <a:lnTo>
                    <a:pt x="14" y="72"/>
                  </a:lnTo>
                  <a:lnTo>
                    <a:pt x="27" y="68"/>
                  </a:lnTo>
                  <a:lnTo>
                    <a:pt x="45" y="63"/>
                  </a:lnTo>
                  <a:lnTo>
                    <a:pt x="56" y="61"/>
                  </a:lnTo>
                  <a:lnTo>
                    <a:pt x="70" y="55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91" y="51"/>
                  </a:lnTo>
                  <a:lnTo>
                    <a:pt x="124" y="41"/>
                  </a:lnTo>
                  <a:lnTo>
                    <a:pt x="124" y="43"/>
                  </a:lnTo>
                  <a:lnTo>
                    <a:pt x="82" y="61"/>
                  </a:lnTo>
                  <a:lnTo>
                    <a:pt x="72" y="61"/>
                  </a:lnTo>
                  <a:lnTo>
                    <a:pt x="72" y="64"/>
                  </a:lnTo>
                  <a:lnTo>
                    <a:pt x="78" y="64"/>
                  </a:lnTo>
                  <a:lnTo>
                    <a:pt x="154" y="35"/>
                  </a:lnTo>
                  <a:lnTo>
                    <a:pt x="194" y="15"/>
                  </a:lnTo>
                  <a:lnTo>
                    <a:pt x="196" y="13"/>
                  </a:lnTo>
                  <a:lnTo>
                    <a:pt x="196" y="11"/>
                  </a:lnTo>
                  <a:lnTo>
                    <a:pt x="187" y="13"/>
                  </a:lnTo>
                  <a:lnTo>
                    <a:pt x="177" y="19"/>
                  </a:lnTo>
                  <a:lnTo>
                    <a:pt x="169" y="13"/>
                  </a:lnTo>
                  <a:lnTo>
                    <a:pt x="165" y="17"/>
                  </a:lnTo>
                  <a:lnTo>
                    <a:pt x="163" y="15"/>
                  </a:lnTo>
                  <a:lnTo>
                    <a:pt x="159" y="19"/>
                  </a:lnTo>
                  <a:lnTo>
                    <a:pt x="154" y="15"/>
                  </a:lnTo>
                  <a:lnTo>
                    <a:pt x="154" y="19"/>
                  </a:lnTo>
                  <a:lnTo>
                    <a:pt x="146" y="25"/>
                  </a:lnTo>
                  <a:lnTo>
                    <a:pt x="144" y="31"/>
                  </a:lnTo>
                  <a:lnTo>
                    <a:pt x="140" y="31"/>
                  </a:lnTo>
                  <a:lnTo>
                    <a:pt x="142" y="35"/>
                  </a:lnTo>
                  <a:lnTo>
                    <a:pt x="140" y="37"/>
                  </a:lnTo>
                  <a:lnTo>
                    <a:pt x="134" y="37"/>
                  </a:lnTo>
                  <a:lnTo>
                    <a:pt x="134" y="31"/>
                  </a:lnTo>
                  <a:lnTo>
                    <a:pt x="128" y="27"/>
                  </a:lnTo>
                  <a:lnTo>
                    <a:pt x="134" y="25"/>
                  </a:lnTo>
                  <a:lnTo>
                    <a:pt x="136" y="21"/>
                  </a:lnTo>
                  <a:lnTo>
                    <a:pt x="142" y="19"/>
                  </a:lnTo>
                  <a:lnTo>
                    <a:pt x="148" y="15"/>
                  </a:lnTo>
                  <a:lnTo>
                    <a:pt x="146" y="11"/>
                  </a:lnTo>
                  <a:lnTo>
                    <a:pt x="161" y="2"/>
                  </a:lnTo>
                  <a:lnTo>
                    <a:pt x="157" y="0"/>
                  </a:lnTo>
                  <a:lnTo>
                    <a:pt x="156" y="2"/>
                  </a:lnTo>
                  <a:lnTo>
                    <a:pt x="132" y="17"/>
                  </a:lnTo>
                  <a:lnTo>
                    <a:pt x="121" y="21"/>
                  </a:lnTo>
                  <a:lnTo>
                    <a:pt x="97" y="25"/>
                  </a:lnTo>
                  <a:lnTo>
                    <a:pt x="80" y="23"/>
                  </a:lnTo>
                  <a:lnTo>
                    <a:pt x="72" y="31"/>
                  </a:lnTo>
                  <a:lnTo>
                    <a:pt x="58" y="27"/>
                  </a:lnTo>
                  <a:lnTo>
                    <a:pt x="56" y="31"/>
                  </a:lnTo>
                  <a:lnTo>
                    <a:pt x="49" y="27"/>
                  </a:lnTo>
                  <a:lnTo>
                    <a:pt x="49" y="31"/>
                  </a:lnTo>
                  <a:lnTo>
                    <a:pt x="47" y="35"/>
                  </a:lnTo>
                  <a:lnTo>
                    <a:pt x="45" y="31"/>
                  </a:lnTo>
                  <a:lnTo>
                    <a:pt x="41" y="31"/>
                  </a:lnTo>
                  <a:lnTo>
                    <a:pt x="35" y="33"/>
                  </a:lnTo>
                  <a:lnTo>
                    <a:pt x="31" y="37"/>
                  </a:lnTo>
                  <a:lnTo>
                    <a:pt x="31" y="41"/>
                  </a:lnTo>
                  <a:lnTo>
                    <a:pt x="27" y="37"/>
                  </a:lnTo>
                  <a:lnTo>
                    <a:pt x="23" y="47"/>
                  </a:lnTo>
                  <a:lnTo>
                    <a:pt x="17" y="43"/>
                  </a:lnTo>
                  <a:lnTo>
                    <a:pt x="16" y="49"/>
                  </a:lnTo>
                  <a:lnTo>
                    <a:pt x="10" y="47"/>
                  </a:lnTo>
                  <a:lnTo>
                    <a:pt x="6" y="53"/>
                  </a:lnTo>
                  <a:close/>
                </a:path>
              </a:pathLst>
            </a:custGeom>
            <a:solidFill>
              <a:srgbClr val="F9DC96"/>
            </a:solidFill>
            <a:ln w="9525" algn="ctr">
              <a:solidFill>
                <a:srgbClr val="AF8D6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71" name="Shape 8293"/>
            <p:cNvSpPr>
              <a:spLocks/>
            </p:cNvSpPr>
            <p:nvPr/>
          </p:nvSpPr>
          <p:spPr bwMode="auto">
            <a:xfrm>
              <a:off x="8188326" y="2587626"/>
              <a:ext cx="1084263" cy="779463"/>
            </a:xfrm>
            <a:custGeom>
              <a:avLst/>
              <a:gdLst>
                <a:gd name="T0" fmla="*/ 2147483647 w 683"/>
                <a:gd name="T1" fmla="*/ 2147483647 h 491"/>
                <a:gd name="T2" fmla="*/ 2147483647 w 683"/>
                <a:gd name="T3" fmla="*/ 2147483647 h 491"/>
                <a:gd name="T4" fmla="*/ 2147483647 w 683"/>
                <a:gd name="T5" fmla="*/ 2147483647 h 491"/>
                <a:gd name="T6" fmla="*/ 2147483647 w 683"/>
                <a:gd name="T7" fmla="*/ 2147483647 h 491"/>
                <a:gd name="T8" fmla="*/ 2147483647 w 683"/>
                <a:gd name="T9" fmla="*/ 2147483647 h 491"/>
                <a:gd name="T10" fmla="*/ 2147483647 w 683"/>
                <a:gd name="T11" fmla="*/ 2147483647 h 491"/>
                <a:gd name="T12" fmla="*/ 2147483647 w 683"/>
                <a:gd name="T13" fmla="*/ 2147483647 h 491"/>
                <a:gd name="T14" fmla="*/ 2147483647 w 683"/>
                <a:gd name="T15" fmla="*/ 2147483647 h 491"/>
                <a:gd name="T16" fmla="*/ 2147483647 w 683"/>
                <a:gd name="T17" fmla="*/ 2147483647 h 491"/>
                <a:gd name="T18" fmla="*/ 2147483647 w 683"/>
                <a:gd name="T19" fmla="*/ 0 h 491"/>
                <a:gd name="T20" fmla="*/ 2147483647 w 683"/>
                <a:gd name="T21" fmla="*/ 2147483647 h 491"/>
                <a:gd name="T22" fmla="*/ 2147483647 w 683"/>
                <a:gd name="T23" fmla="*/ 2147483647 h 491"/>
                <a:gd name="T24" fmla="*/ 2147483647 w 683"/>
                <a:gd name="T25" fmla="*/ 2147483647 h 491"/>
                <a:gd name="T26" fmla="*/ 2147483647 w 683"/>
                <a:gd name="T27" fmla="*/ 2147483647 h 491"/>
                <a:gd name="T28" fmla="*/ 2147483647 w 683"/>
                <a:gd name="T29" fmla="*/ 2147483647 h 491"/>
                <a:gd name="T30" fmla="*/ 2147483647 w 683"/>
                <a:gd name="T31" fmla="*/ 2147483647 h 491"/>
                <a:gd name="T32" fmla="*/ 2147483647 w 683"/>
                <a:gd name="T33" fmla="*/ 2147483647 h 491"/>
                <a:gd name="T34" fmla="*/ 2147483647 w 683"/>
                <a:gd name="T35" fmla="*/ 2147483647 h 491"/>
                <a:gd name="T36" fmla="*/ 2147483647 w 683"/>
                <a:gd name="T37" fmla="*/ 2147483647 h 491"/>
                <a:gd name="T38" fmla="*/ 2147483647 w 683"/>
                <a:gd name="T39" fmla="*/ 2147483647 h 491"/>
                <a:gd name="T40" fmla="*/ 2147483647 w 683"/>
                <a:gd name="T41" fmla="*/ 2147483647 h 491"/>
                <a:gd name="T42" fmla="*/ 2147483647 w 683"/>
                <a:gd name="T43" fmla="*/ 2147483647 h 491"/>
                <a:gd name="T44" fmla="*/ 2147483647 w 683"/>
                <a:gd name="T45" fmla="*/ 2147483647 h 491"/>
                <a:gd name="T46" fmla="*/ 2147483647 w 683"/>
                <a:gd name="T47" fmla="*/ 2147483647 h 491"/>
                <a:gd name="T48" fmla="*/ 2147483647 w 683"/>
                <a:gd name="T49" fmla="*/ 2147483647 h 491"/>
                <a:gd name="T50" fmla="*/ 2147483647 w 683"/>
                <a:gd name="T51" fmla="*/ 2147483647 h 491"/>
                <a:gd name="T52" fmla="*/ 2147483647 w 683"/>
                <a:gd name="T53" fmla="*/ 2147483647 h 491"/>
                <a:gd name="T54" fmla="*/ 0 w 683"/>
                <a:gd name="T55" fmla="*/ 2147483647 h 491"/>
                <a:gd name="T56" fmla="*/ 2147483647 w 683"/>
                <a:gd name="T57" fmla="*/ 2147483647 h 491"/>
                <a:gd name="T58" fmla="*/ 2147483647 w 683"/>
                <a:gd name="T59" fmla="*/ 2147483647 h 491"/>
                <a:gd name="T60" fmla="*/ 2147483647 w 683"/>
                <a:gd name="T61" fmla="*/ 2147483647 h 491"/>
                <a:gd name="T62" fmla="*/ 2147483647 w 683"/>
                <a:gd name="T63" fmla="*/ 2147483647 h 491"/>
                <a:gd name="T64" fmla="*/ 2147483647 w 683"/>
                <a:gd name="T65" fmla="*/ 2147483647 h 491"/>
                <a:gd name="T66" fmla="*/ 2147483647 w 683"/>
                <a:gd name="T67" fmla="*/ 2147483647 h 491"/>
                <a:gd name="T68" fmla="*/ 2147483647 w 683"/>
                <a:gd name="T69" fmla="*/ 2147483647 h 491"/>
                <a:gd name="T70" fmla="*/ 2147483647 w 683"/>
                <a:gd name="T71" fmla="*/ 2147483647 h 491"/>
                <a:gd name="T72" fmla="*/ 2147483647 w 683"/>
                <a:gd name="T73" fmla="*/ 2147483647 h 491"/>
                <a:gd name="T74" fmla="*/ 2147483647 w 683"/>
                <a:gd name="T75" fmla="*/ 2147483647 h 491"/>
                <a:gd name="T76" fmla="*/ 2147483647 w 683"/>
                <a:gd name="T77" fmla="*/ 2147483647 h 491"/>
                <a:gd name="T78" fmla="*/ 2147483647 w 683"/>
                <a:gd name="T79" fmla="*/ 2147483647 h 491"/>
                <a:gd name="T80" fmla="*/ 2147483647 w 683"/>
                <a:gd name="T81" fmla="*/ 2147483647 h 491"/>
                <a:gd name="T82" fmla="*/ 2147483647 w 683"/>
                <a:gd name="T83" fmla="*/ 2147483647 h 491"/>
                <a:gd name="T84" fmla="*/ 2147483647 w 683"/>
                <a:gd name="T85" fmla="*/ 2147483647 h 491"/>
                <a:gd name="T86" fmla="*/ 2147483647 w 683"/>
                <a:gd name="T87" fmla="*/ 2147483647 h 491"/>
                <a:gd name="T88" fmla="*/ 2147483647 w 683"/>
                <a:gd name="T89" fmla="*/ 2147483647 h 491"/>
                <a:gd name="T90" fmla="*/ 2147483647 w 683"/>
                <a:gd name="T91" fmla="*/ 2147483647 h 491"/>
                <a:gd name="T92" fmla="*/ 2147483647 w 683"/>
                <a:gd name="T93" fmla="*/ 2147483647 h 491"/>
                <a:gd name="T94" fmla="*/ 2147483647 w 683"/>
                <a:gd name="T95" fmla="*/ 2147483647 h 491"/>
                <a:gd name="T96" fmla="*/ 2147483647 w 683"/>
                <a:gd name="T97" fmla="*/ 2147483647 h 491"/>
                <a:gd name="T98" fmla="*/ 2147483647 w 683"/>
                <a:gd name="T99" fmla="*/ 2147483647 h 491"/>
                <a:gd name="T100" fmla="*/ 2147483647 w 683"/>
                <a:gd name="T101" fmla="*/ 2147483647 h 491"/>
                <a:gd name="T102" fmla="*/ 2147483647 w 683"/>
                <a:gd name="T103" fmla="*/ 2147483647 h 491"/>
                <a:gd name="T104" fmla="*/ 2147483647 w 683"/>
                <a:gd name="T105" fmla="*/ 2147483647 h 491"/>
                <a:gd name="T106" fmla="*/ 2147483647 w 683"/>
                <a:gd name="T107" fmla="*/ 2147483647 h 491"/>
                <a:gd name="T108" fmla="*/ 2147483647 w 683"/>
                <a:gd name="T109" fmla="*/ 2147483647 h 491"/>
                <a:gd name="T110" fmla="*/ 2147483647 w 683"/>
                <a:gd name="T111" fmla="*/ 2147483647 h 491"/>
                <a:gd name="T112" fmla="*/ 2147483647 w 683"/>
                <a:gd name="T113" fmla="*/ 2147483647 h 491"/>
                <a:gd name="T114" fmla="*/ 2147483647 w 683"/>
                <a:gd name="T115" fmla="*/ 2147483647 h 491"/>
                <a:gd name="T116" fmla="*/ 2147483647 w 683"/>
                <a:gd name="T117" fmla="*/ 2147483647 h 4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83"/>
                <a:gd name="T178" fmla="*/ 0 h 491"/>
                <a:gd name="T179" fmla="*/ 683 w 683"/>
                <a:gd name="T180" fmla="*/ 491 h 49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83" h="491">
                  <a:moveTo>
                    <a:pt x="681" y="336"/>
                  </a:moveTo>
                  <a:lnTo>
                    <a:pt x="679" y="334"/>
                  </a:lnTo>
                  <a:lnTo>
                    <a:pt x="681" y="311"/>
                  </a:lnTo>
                  <a:lnTo>
                    <a:pt x="667" y="273"/>
                  </a:lnTo>
                  <a:lnTo>
                    <a:pt x="663" y="267"/>
                  </a:lnTo>
                  <a:lnTo>
                    <a:pt x="651" y="260"/>
                  </a:lnTo>
                  <a:lnTo>
                    <a:pt x="648" y="263"/>
                  </a:lnTo>
                  <a:lnTo>
                    <a:pt x="644" y="254"/>
                  </a:lnTo>
                  <a:lnTo>
                    <a:pt x="632" y="242"/>
                  </a:lnTo>
                  <a:lnTo>
                    <a:pt x="626" y="234"/>
                  </a:lnTo>
                  <a:lnTo>
                    <a:pt x="616" y="230"/>
                  </a:lnTo>
                  <a:lnTo>
                    <a:pt x="616" y="214"/>
                  </a:lnTo>
                  <a:lnTo>
                    <a:pt x="605" y="212"/>
                  </a:lnTo>
                  <a:lnTo>
                    <a:pt x="605" y="210"/>
                  </a:lnTo>
                  <a:lnTo>
                    <a:pt x="609" y="191"/>
                  </a:lnTo>
                  <a:lnTo>
                    <a:pt x="613" y="189"/>
                  </a:lnTo>
                  <a:lnTo>
                    <a:pt x="616" y="177"/>
                  </a:lnTo>
                  <a:lnTo>
                    <a:pt x="611" y="169"/>
                  </a:lnTo>
                  <a:lnTo>
                    <a:pt x="613" y="165"/>
                  </a:lnTo>
                  <a:lnTo>
                    <a:pt x="624" y="154"/>
                  </a:lnTo>
                  <a:lnTo>
                    <a:pt x="630" y="148"/>
                  </a:lnTo>
                  <a:lnTo>
                    <a:pt x="640" y="128"/>
                  </a:lnTo>
                  <a:lnTo>
                    <a:pt x="649" y="122"/>
                  </a:lnTo>
                  <a:lnTo>
                    <a:pt x="646" y="114"/>
                  </a:lnTo>
                  <a:lnTo>
                    <a:pt x="636" y="114"/>
                  </a:lnTo>
                  <a:lnTo>
                    <a:pt x="622" y="106"/>
                  </a:lnTo>
                  <a:lnTo>
                    <a:pt x="618" y="95"/>
                  </a:lnTo>
                  <a:lnTo>
                    <a:pt x="618" y="79"/>
                  </a:lnTo>
                  <a:lnTo>
                    <a:pt x="609" y="67"/>
                  </a:lnTo>
                  <a:lnTo>
                    <a:pt x="599" y="61"/>
                  </a:lnTo>
                  <a:lnTo>
                    <a:pt x="597" y="55"/>
                  </a:lnTo>
                  <a:lnTo>
                    <a:pt x="591" y="48"/>
                  </a:lnTo>
                  <a:lnTo>
                    <a:pt x="585" y="48"/>
                  </a:lnTo>
                  <a:lnTo>
                    <a:pt x="578" y="48"/>
                  </a:lnTo>
                  <a:lnTo>
                    <a:pt x="521" y="48"/>
                  </a:lnTo>
                  <a:lnTo>
                    <a:pt x="521" y="28"/>
                  </a:lnTo>
                  <a:lnTo>
                    <a:pt x="523" y="20"/>
                  </a:lnTo>
                  <a:lnTo>
                    <a:pt x="517" y="0"/>
                  </a:lnTo>
                  <a:lnTo>
                    <a:pt x="508" y="0"/>
                  </a:lnTo>
                  <a:lnTo>
                    <a:pt x="504" y="0"/>
                  </a:lnTo>
                  <a:lnTo>
                    <a:pt x="504" y="2"/>
                  </a:lnTo>
                  <a:lnTo>
                    <a:pt x="509" y="6"/>
                  </a:lnTo>
                  <a:lnTo>
                    <a:pt x="508" y="14"/>
                  </a:lnTo>
                  <a:lnTo>
                    <a:pt x="492" y="10"/>
                  </a:lnTo>
                  <a:lnTo>
                    <a:pt x="488" y="18"/>
                  </a:lnTo>
                  <a:lnTo>
                    <a:pt x="480" y="18"/>
                  </a:lnTo>
                  <a:lnTo>
                    <a:pt x="476" y="48"/>
                  </a:lnTo>
                  <a:lnTo>
                    <a:pt x="443" y="48"/>
                  </a:lnTo>
                  <a:lnTo>
                    <a:pt x="447" y="95"/>
                  </a:lnTo>
                  <a:lnTo>
                    <a:pt x="434" y="101"/>
                  </a:lnTo>
                  <a:lnTo>
                    <a:pt x="381" y="102"/>
                  </a:lnTo>
                  <a:lnTo>
                    <a:pt x="381" y="108"/>
                  </a:lnTo>
                  <a:lnTo>
                    <a:pt x="348" y="110"/>
                  </a:lnTo>
                  <a:lnTo>
                    <a:pt x="342" y="110"/>
                  </a:lnTo>
                  <a:lnTo>
                    <a:pt x="329" y="89"/>
                  </a:lnTo>
                  <a:lnTo>
                    <a:pt x="331" y="48"/>
                  </a:lnTo>
                  <a:lnTo>
                    <a:pt x="317" y="48"/>
                  </a:lnTo>
                  <a:lnTo>
                    <a:pt x="261" y="48"/>
                  </a:lnTo>
                  <a:lnTo>
                    <a:pt x="247" y="48"/>
                  </a:lnTo>
                  <a:lnTo>
                    <a:pt x="196" y="50"/>
                  </a:lnTo>
                  <a:lnTo>
                    <a:pt x="183" y="48"/>
                  </a:lnTo>
                  <a:lnTo>
                    <a:pt x="183" y="18"/>
                  </a:lnTo>
                  <a:lnTo>
                    <a:pt x="163" y="28"/>
                  </a:lnTo>
                  <a:lnTo>
                    <a:pt x="152" y="34"/>
                  </a:lnTo>
                  <a:lnTo>
                    <a:pt x="152" y="30"/>
                  </a:lnTo>
                  <a:lnTo>
                    <a:pt x="140" y="38"/>
                  </a:lnTo>
                  <a:lnTo>
                    <a:pt x="128" y="48"/>
                  </a:lnTo>
                  <a:lnTo>
                    <a:pt x="113" y="51"/>
                  </a:lnTo>
                  <a:lnTo>
                    <a:pt x="68" y="65"/>
                  </a:lnTo>
                  <a:lnTo>
                    <a:pt x="68" y="79"/>
                  </a:lnTo>
                  <a:lnTo>
                    <a:pt x="68" y="106"/>
                  </a:lnTo>
                  <a:lnTo>
                    <a:pt x="113" y="106"/>
                  </a:lnTo>
                  <a:lnTo>
                    <a:pt x="113" y="110"/>
                  </a:lnTo>
                  <a:lnTo>
                    <a:pt x="113" y="150"/>
                  </a:lnTo>
                  <a:lnTo>
                    <a:pt x="113" y="175"/>
                  </a:lnTo>
                  <a:lnTo>
                    <a:pt x="113" y="183"/>
                  </a:lnTo>
                  <a:lnTo>
                    <a:pt x="113" y="207"/>
                  </a:lnTo>
                  <a:lnTo>
                    <a:pt x="101" y="210"/>
                  </a:lnTo>
                  <a:lnTo>
                    <a:pt x="99" y="214"/>
                  </a:lnTo>
                  <a:lnTo>
                    <a:pt x="84" y="210"/>
                  </a:lnTo>
                  <a:lnTo>
                    <a:pt x="82" y="216"/>
                  </a:lnTo>
                  <a:lnTo>
                    <a:pt x="78" y="216"/>
                  </a:lnTo>
                  <a:lnTo>
                    <a:pt x="74" y="232"/>
                  </a:lnTo>
                  <a:lnTo>
                    <a:pt x="82" y="232"/>
                  </a:lnTo>
                  <a:lnTo>
                    <a:pt x="82" y="263"/>
                  </a:lnTo>
                  <a:lnTo>
                    <a:pt x="91" y="261"/>
                  </a:lnTo>
                  <a:lnTo>
                    <a:pt x="95" y="263"/>
                  </a:lnTo>
                  <a:lnTo>
                    <a:pt x="91" y="275"/>
                  </a:lnTo>
                  <a:lnTo>
                    <a:pt x="93" y="277"/>
                  </a:lnTo>
                  <a:lnTo>
                    <a:pt x="89" y="289"/>
                  </a:lnTo>
                  <a:lnTo>
                    <a:pt x="86" y="289"/>
                  </a:lnTo>
                  <a:lnTo>
                    <a:pt x="87" y="295"/>
                  </a:lnTo>
                  <a:lnTo>
                    <a:pt x="84" y="299"/>
                  </a:lnTo>
                  <a:lnTo>
                    <a:pt x="47" y="295"/>
                  </a:lnTo>
                  <a:lnTo>
                    <a:pt x="41" y="295"/>
                  </a:lnTo>
                  <a:lnTo>
                    <a:pt x="37" y="316"/>
                  </a:lnTo>
                  <a:lnTo>
                    <a:pt x="43" y="318"/>
                  </a:lnTo>
                  <a:lnTo>
                    <a:pt x="43" y="326"/>
                  </a:lnTo>
                  <a:lnTo>
                    <a:pt x="45" y="330"/>
                  </a:lnTo>
                  <a:lnTo>
                    <a:pt x="66" y="330"/>
                  </a:lnTo>
                  <a:lnTo>
                    <a:pt x="66" y="334"/>
                  </a:lnTo>
                  <a:lnTo>
                    <a:pt x="58" y="344"/>
                  </a:lnTo>
                  <a:lnTo>
                    <a:pt x="56" y="346"/>
                  </a:lnTo>
                  <a:lnTo>
                    <a:pt x="47" y="354"/>
                  </a:lnTo>
                  <a:lnTo>
                    <a:pt x="35" y="358"/>
                  </a:lnTo>
                  <a:lnTo>
                    <a:pt x="27" y="350"/>
                  </a:lnTo>
                  <a:lnTo>
                    <a:pt x="17" y="358"/>
                  </a:lnTo>
                  <a:lnTo>
                    <a:pt x="14" y="366"/>
                  </a:lnTo>
                  <a:lnTo>
                    <a:pt x="8" y="366"/>
                  </a:lnTo>
                  <a:lnTo>
                    <a:pt x="0" y="373"/>
                  </a:lnTo>
                  <a:lnTo>
                    <a:pt x="0" y="377"/>
                  </a:lnTo>
                  <a:lnTo>
                    <a:pt x="0" y="387"/>
                  </a:lnTo>
                  <a:lnTo>
                    <a:pt x="16" y="397"/>
                  </a:lnTo>
                  <a:lnTo>
                    <a:pt x="17" y="399"/>
                  </a:lnTo>
                  <a:lnTo>
                    <a:pt x="17" y="407"/>
                  </a:lnTo>
                  <a:lnTo>
                    <a:pt x="21" y="409"/>
                  </a:lnTo>
                  <a:lnTo>
                    <a:pt x="21" y="413"/>
                  </a:lnTo>
                  <a:lnTo>
                    <a:pt x="21" y="444"/>
                  </a:lnTo>
                  <a:lnTo>
                    <a:pt x="27" y="452"/>
                  </a:lnTo>
                  <a:lnTo>
                    <a:pt x="47" y="462"/>
                  </a:lnTo>
                  <a:lnTo>
                    <a:pt x="60" y="448"/>
                  </a:lnTo>
                  <a:lnTo>
                    <a:pt x="62" y="446"/>
                  </a:lnTo>
                  <a:lnTo>
                    <a:pt x="64" y="442"/>
                  </a:lnTo>
                  <a:lnTo>
                    <a:pt x="74" y="452"/>
                  </a:lnTo>
                  <a:lnTo>
                    <a:pt x="80" y="458"/>
                  </a:lnTo>
                  <a:lnTo>
                    <a:pt x="89" y="452"/>
                  </a:lnTo>
                  <a:lnTo>
                    <a:pt x="93" y="456"/>
                  </a:lnTo>
                  <a:lnTo>
                    <a:pt x="99" y="454"/>
                  </a:lnTo>
                  <a:lnTo>
                    <a:pt x="101" y="462"/>
                  </a:lnTo>
                  <a:lnTo>
                    <a:pt x="107" y="475"/>
                  </a:lnTo>
                  <a:lnTo>
                    <a:pt x="122" y="485"/>
                  </a:lnTo>
                  <a:lnTo>
                    <a:pt x="130" y="491"/>
                  </a:lnTo>
                  <a:lnTo>
                    <a:pt x="130" y="477"/>
                  </a:lnTo>
                  <a:lnTo>
                    <a:pt x="140" y="470"/>
                  </a:lnTo>
                  <a:lnTo>
                    <a:pt x="154" y="462"/>
                  </a:lnTo>
                  <a:lnTo>
                    <a:pt x="157" y="464"/>
                  </a:lnTo>
                  <a:lnTo>
                    <a:pt x="173" y="452"/>
                  </a:lnTo>
                  <a:lnTo>
                    <a:pt x="183" y="428"/>
                  </a:lnTo>
                  <a:lnTo>
                    <a:pt x="185" y="434"/>
                  </a:lnTo>
                  <a:lnTo>
                    <a:pt x="185" y="438"/>
                  </a:lnTo>
                  <a:lnTo>
                    <a:pt x="192" y="436"/>
                  </a:lnTo>
                  <a:lnTo>
                    <a:pt x="196" y="440"/>
                  </a:lnTo>
                  <a:lnTo>
                    <a:pt x="206" y="426"/>
                  </a:lnTo>
                  <a:lnTo>
                    <a:pt x="202" y="419"/>
                  </a:lnTo>
                  <a:lnTo>
                    <a:pt x="206" y="411"/>
                  </a:lnTo>
                  <a:lnTo>
                    <a:pt x="212" y="407"/>
                  </a:lnTo>
                  <a:lnTo>
                    <a:pt x="216" y="409"/>
                  </a:lnTo>
                  <a:lnTo>
                    <a:pt x="220" y="405"/>
                  </a:lnTo>
                  <a:lnTo>
                    <a:pt x="220" y="403"/>
                  </a:lnTo>
                  <a:lnTo>
                    <a:pt x="224" y="401"/>
                  </a:lnTo>
                  <a:lnTo>
                    <a:pt x="226" y="393"/>
                  </a:lnTo>
                  <a:lnTo>
                    <a:pt x="222" y="389"/>
                  </a:lnTo>
                  <a:lnTo>
                    <a:pt x="227" y="375"/>
                  </a:lnTo>
                  <a:lnTo>
                    <a:pt x="218" y="375"/>
                  </a:lnTo>
                  <a:lnTo>
                    <a:pt x="208" y="375"/>
                  </a:lnTo>
                  <a:lnTo>
                    <a:pt x="208" y="314"/>
                  </a:lnTo>
                  <a:lnTo>
                    <a:pt x="216" y="313"/>
                  </a:lnTo>
                  <a:lnTo>
                    <a:pt x="261" y="314"/>
                  </a:lnTo>
                  <a:lnTo>
                    <a:pt x="272" y="314"/>
                  </a:lnTo>
                  <a:lnTo>
                    <a:pt x="311" y="314"/>
                  </a:lnTo>
                  <a:lnTo>
                    <a:pt x="329" y="275"/>
                  </a:lnTo>
                  <a:lnTo>
                    <a:pt x="331" y="273"/>
                  </a:lnTo>
                  <a:lnTo>
                    <a:pt x="332" y="269"/>
                  </a:lnTo>
                  <a:lnTo>
                    <a:pt x="334" y="263"/>
                  </a:lnTo>
                  <a:lnTo>
                    <a:pt x="352" y="273"/>
                  </a:lnTo>
                  <a:lnTo>
                    <a:pt x="358" y="275"/>
                  </a:lnTo>
                  <a:lnTo>
                    <a:pt x="371" y="258"/>
                  </a:lnTo>
                  <a:lnTo>
                    <a:pt x="377" y="260"/>
                  </a:lnTo>
                  <a:lnTo>
                    <a:pt x="381" y="265"/>
                  </a:lnTo>
                  <a:lnTo>
                    <a:pt x="397" y="285"/>
                  </a:lnTo>
                  <a:lnTo>
                    <a:pt x="393" y="313"/>
                  </a:lnTo>
                  <a:lnTo>
                    <a:pt x="418" y="314"/>
                  </a:lnTo>
                  <a:lnTo>
                    <a:pt x="437" y="314"/>
                  </a:lnTo>
                  <a:lnTo>
                    <a:pt x="457" y="314"/>
                  </a:lnTo>
                  <a:lnTo>
                    <a:pt x="478" y="314"/>
                  </a:lnTo>
                  <a:lnTo>
                    <a:pt x="509" y="314"/>
                  </a:lnTo>
                  <a:lnTo>
                    <a:pt x="521" y="313"/>
                  </a:lnTo>
                  <a:lnTo>
                    <a:pt x="548" y="313"/>
                  </a:lnTo>
                  <a:lnTo>
                    <a:pt x="552" y="356"/>
                  </a:lnTo>
                  <a:lnTo>
                    <a:pt x="552" y="366"/>
                  </a:lnTo>
                  <a:lnTo>
                    <a:pt x="552" y="371"/>
                  </a:lnTo>
                  <a:lnTo>
                    <a:pt x="554" y="383"/>
                  </a:lnTo>
                  <a:lnTo>
                    <a:pt x="556" y="419"/>
                  </a:lnTo>
                  <a:lnTo>
                    <a:pt x="558" y="440"/>
                  </a:lnTo>
                  <a:lnTo>
                    <a:pt x="558" y="450"/>
                  </a:lnTo>
                  <a:lnTo>
                    <a:pt x="560" y="462"/>
                  </a:lnTo>
                  <a:lnTo>
                    <a:pt x="591" y="462"/>
                  </a:lnTo>
                  <a:lnTo>
                    <a:pt x="618" y="462"/>
                  </a:lnTo>
                  <a:lnTo>
                    <a:pt x="616" y="450"/>
                  </a:lnTo>
                  <a:lnTo>
                    <a:pt x="609" y="448"/>
                  </a:lnTo>
                  <a:lnTo>
                    <a:pt x="605" y="450"/>
                  </a:lnTo>
                  <a:lnTo>
                    <a:pt x="605" y="446"/>
                  </a:lnTo>
                  <a:lnTo>
                    <a:pt x="611" y="446"/>
                  </a:lnTo>
                  <a:lnTo>
                    <a:pt x="613" y="442"/>
                  </a:lnTo>
                  <a:lnTo>
                    <a:pt x="609" y="438"/>
                  </a:lnTo>
                  <a:lnTo>
                    <a:pt x="614" y="434"/>
                  </a:lnTo>
                  <a:lnTo>
                    <a:pt x="616" y="436"/>
                  </a:lnTo>
                  <a:lnTo>
                    <a:pt x="616" y="440"/>
                  </a:lnTo>
                  <a:lnTo>
                    <a:pt x="620" y="440"/>
                  </a:lnTo>
                  <a:lnTo>
                    <a:pt x="616" y="426"/>
                  </a:lnTo>
                  <a:lnTo>
                    <a:pt x="607" y="422"/>
                  </a:lnTo>
                  <a:lnTo>
                    <a:pt x="597" y="411"/>
                  </a:lnTo>
                  <a:lnTo>
                    <a:pt x="595" y="405"/>
                  </a:lnTo>
                  <a:lnTo>
                    <a:pt x="593" y="399"/>
                  </a:lnTo>
                  <a:lnTo>
                    <a:pt x="587" y="387"/>
                  </a:lnTo>
                  <a:lnTo>
                    <a:pt x="587" y="381"/>
                  </a:lnTo>
                  <a:lnTo>
                    <a:pt x="587" y="371"/>
                  </a:lnTo>
                  <a:lnTo>
                    <a:pt x="583" y="364"/>
                  </a:lnTo>
                  <a:lnTo>
                    <a:pt x="576" y="356"/>
                  </a:lnTo>
                  <a:lnTo>
                    <a:pt x="570" y="344"/>
                  </a:lnTo>
                  <a:lnTo>
                    <a:pt x="572" y="336"/>
                  </a:lnTo>
                  <a:lnTo>
                    <a:pt x="568" y="332"/>
                  </a:lnTo>
                  <a:lnTo>
                    <a:pt x="568" y="324"/>
                  </a:lnTo>
                  <a:lnTo>
                    <a:pt x="572" y="320"/>
                  </a:lnTo>
                  <a:lnTo>
                    <a:pt x="576" y="320"/>
                  </a:lnTo>
                  <a:lnTo>
                    <a:pt x="572" y="328"/>
                  </a:lnTo>
                  <a:lnTo>
                    <a:pt x="578" y="332"/>
                  </a:lnTo>
                  <a:lnTo>
                    <a:pt x="576" y="342"/>
                  </a:lnTo>
                  <a:lnTo>
                    <a:pt x="585" y="352"/>
                  </a:lnTo>
                  <a:lnTo>
                    <a:pt x="587" y="356"/>
                  </a:lnTo>
                  <a:lnTo>
                    <a:pt x="593" y="360"/>
                  </a:lnTo>
                  <a:lnTo>
                    <a:pt x="597" y="366"/>
                  </a:lnTo>
                  <a:lnTo>
                    <a:pt x="601" y="366"/>
                  </a:lnTo>
                  <a:lnTo>
                    <a:pt x="609" y="371"/>
                  </a:lnTo>
                  <a:lnTo>
                    <a:pt x="613" y="377"/>
                  </a:lnTo>
                  <a:lnTo>
                    <a:pt x="618" y="373"/>
                  </a:lnTo>
                  <a:lnTo>
                    <a:pt x="626" y="377"/>
                  </a:lnTo>
                  <a:lnTo>
                    <a:pt x="632" y="379"/>
                  </a:lnTo>
                  <a:lnTo>
                    <a:pt x="634" y="383"/>
                  </a:lnTo>
                  <a:lnTo>
                    <a:pt x="628" y="405"/>
                  </a:lnTo>
                  <a:lnTo>
                    <a:pt x="630" y="407"/>
                  </a:lnTo>
                  <a:lnTo>
                    <a:pt x="638" y="405"/>
                  </a:lnTo>
                  <a:lnTo>
                    <a:pt x="644" y="397"/>
                  </a:lnTo>
                  <a:lnTo>
                    <a:pt x="649" y="381"/>
                  </a:lnTo>
                  <a:lnTo>
                    <a:pt x="663" y="366"/>
                  </a:lnTo>
                  <a:lnTo>
                    <a:pt x="673" y="354"/>
                  </a:lnTo>
                  <a:lnTo>
                    <a:pt x="679" y="352"/>
                  </a:lnTo>
                  <a:lnTo>
                    <a:pt x="683" y="344"/>
                  </a:lnTo>
                  <a:lnTo>
                    <a:pt x="681" y="336"/>
                  </a:lnTo>
                  <a:close/>
                </a:path>
              </a:pathLst>
            </a:custGeom>
            <a:solidFill>
              <a:srgbClr val="F9DC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72" name="Shape 8294"/>
            <p:cNvSpPr>
              <a:spLocks/>
            </p:cNvSpPr>
            <p:nvPr/>
          </p:nvSpPr>
          <p:spPr bwMode="auto">
            <a:xfrm>
              <a:off x="8188326" y="2587626"/>
              <a:ext cx="1084263" cy="779463"/>
            </a:xfrm>
            <a:custGeom>
              <a:avLst/>
              <a:gdLst>
                <a:gd name="T0" fmla="*/ 2147483647 w 683"/>
                <a:gd name="T1" fmla="*/ 2147483647 h 491"/>
                <a:gd name="T2" fmla="*/ 2147483647 w 683"/>
                <a:gd name="T3" fmla="*/ 2147483647 h 491"/>
                <a:gd name="T4" fmla="*/ 2147483647 w 683"/>
                <a:gd name="T5" fmla="*/ 2147483647 h 491"/>
                <a:gd name="T6" fmla="*/ 2147483647 w 683"/>
                <a:gd name="T7" fmla="*/ 2147483647 h 491"/>
                <a:gd name="T8" fmla="*/ 2147483647 w 683"/>
                <a:gd name="T9" fmla="*/ 2147483647 h 491"/>
                <a:gd name="T10" fmla="*/ 2147483647 w 683"/>
                <a:gd name="T11" fmla="*/ 2147483647 h 491"/>
                <a:gd name="T12" fmla="*/ 2147483647 w 683"/>
                <a:gd name="T13" fmla="*/ 2147483647 h 491"/>
                <a:gd name="T14" fmla="*/ 2147483647 w 683"/>
                <a:gd name="T15" fmla="*/ 2147483647 h 491"/>
                <a:gd name="T16" fmla="*/ 2147483647 w 683"/>
                <a:gd name="T17" fmla="*/ 2147483647 h 491"/>
                <a:gd name="T18" fmla="*/ 2147483647 w 683"/>
                <a:gd name="T19" fmla="*/ 0 h 491"/>
                <a:gd name="T20" fmla="*/ 2147483647 w 683"/>
                <a:gd name="T21" fmla="*/ 2147483647 h 491"/>
                <a:gd name="T22" fmla="*/ 2147483647 w 683"/>
                <a:gd name="T23" fmla="*/ 2147483647 h 491"/>
                <a:gd name="T24" fmla="*/ 2147483647 w 683"/>
                <a:gd name="T25" fmla="*/ 2147483647 h 491"/>
                <a:gd name="T26" fmla="*/ 2147483647 w 683"/>
                <a:gd name="T27" fmla="*/ 2147483647 h 491"/>
                <a:gd name="T28" fmla="*/ 2147483647 w 683"/>
                <a:gd name="T29" fmla="*/ 2147483647 h 491"/>
                <a:gd name="T30" fmla="*/ 2147483647 w 683"/>
                <a:gd name="T31" fmla="*/ 2147483647 h 491"/>
                <a:gd name="T32" fmla="*/ 2147483647 w 683"/>
                <a:gd name="T33" fmla="*/ 2147483647 h 491"/>
                <a:gd name="T34" fmla="*/ 2147483647 w 683"/>
                <a:gd name="T35" fmla="*/ 2147483647 h 491"/>
                <a:gd name="T36" fmla="*/ 2147483647 w 683"/>
                <a:gd name="T37" fmla="*/ 2147483647 h 491"/>
                <a:gd name="T38" fmla="*/ 2147483647 w 683"/>
                <a:gd name="T39" fmla="*/ 2147483647 h 491"/>
                <a:gd name="T40" fmla="*/ 2147483647 w 683"/>
                <a:gd name="T41" fmla="*/ 2147483647 h 491"/>
                <a:gd name="T42" fmla="*/ 2147483647 w 683"/>
                <a:gd name="T43" fmla="*/ 2147483647 h 491"/>
                <a:gd name="T44" fmla="*/ 2147483647 w 683"/>
                <a:gd name="T45" fmla="*/ 2147483647 h 491"/>
                <a:gd name="T46" fmla="*/ 2147483647 w 683"/>
                <a:gd name="T47" fmla="*/ 2147483647 h 491"/>
                <a:gd name="T48" fmla="*/ 2147483647 w 683"/>
                <a:gd name="T49" fmla="*/ 2147483647 h 491"/>
                <a:gd name="T50" fmla="*/ 2147483647 w 683"/>
                <a:gd name="T51" fmla="*/ 2147483647 h 491"/>
                <a:gd name="T52" fmla="*/ 2147483647 w 683"/>
                <a:gd name="T53" fmla="*/ 2147483647 h 491"/>
                <a:gd name="T54" fmla="*/ 0 w 683"/>
                <a:gd name="T55" fmla="*/ 2147483647 h 491"/>
                <a:gd name="T56" fmla="*/ 2147483647 w 683"/>
                <a:gd name="T57" fmla="*/ 2147483647 h 491"/>
                <a:gd name="T58" fmla="*/ 2147483647 w 683"/>
                <a:gd name="T59" fmla="*/ 2147483647 h 491"/>
                <a:gd name="T60" fmla="*/ 2147483647 w 683"/>
                <a:gd name="T61" fmla="*/ 2147483647 h 491"/>
                <a:gd name="T62" fmla="*/ 2147483647 w 683"/>
                <a:gd name="T63" fmla="*/ 2147483647 h 491"/>
                <a:gd name="T64" fmla="*/ 2147483647 w 683"/>
                <a:gd name="T65" fmla="*/ 2147483647 h 491"/>
                <a:gd name="T66" fmla="*/ 2147483647 w 683"/>
                <a:gd name="T67" fmla="*/ 2147483647 h 491"/>
                <a:gd name="T68" fmla="*/ 2147483647 w 683"/>
                <a:gd name="T69" fmla="*/ 2147483647 h 491"/>
                <a:gd name="T70" fmla="*/ 2147483647 w 683"/>
                <a:gd name="T71" fmla="*/ 2147483647 h 491"/>
                <a:gd name="T72" fmla="*/ 2147483647 w 683"/>
                <a:gd name="T73" fmla="*/ 2147483647 h 491"/>
                <a:gd name="T74" fmla="*/ 2147483647 w 683"/>
                <a:gd name="T75" fmla="*/ 2147483647 h 491"/>
                <a:gd name="T76" fmla="*/ 2147483647 w 683"/>
                <a:gd name="T77" fmla="*/ 2147483647 h 491"/>
                <a:gd name="T78" fmla="*/ 2147483647 w 683"/>
                <a:gd name="T79" fmla="*/ 2147483647 h 491"/>
                <a:gd name="T80" fmla="*/ 2147483647 w 683"/>
                <a:gd name="T81" fmla="*/ 2147483647 h 491"/>
                <a:gd name="T82" fmla="*/ 2147483647 w 683"/>
                <a:gd name="T83" fmla="*/ 2147483647 h 491"/>
                <a:gd name="T84" fmla="*/ 2147483647 w 683"/>
                <a:gd name="T85" fmla="*/ 2147483647 h 491"/>
                <a:gd name="T86" fmla="*/ 2147483647 w 683"/>
                <a:gd name="T87" fmla="*/ 2147483647 h 491"/>
                <a:gd name="T88" fmla="*/ 2147483647 w 683"/>
                <a:gd name="T89" fmla="*/ 2147483647 h 491"/>
                <a:gd name="T90" fmla="*/ 2147483647 w 683"/>
                <a:gd name="T91" fmla="*/ 2147483647 h 491"/>
                <a:gd name="T92" fmla="*/ 2147483647 w 683"/>
                <a:gd name="T93" fmla="*/ 2147483647 h 491"/>
                <a:gd name="T94" fmla="*/ 2147483647 w 683"/>
                <a:gd name="T95" fmla="*/ 2147483647 h 491"/>
                <a:gd name="T96" fmla="*/ 2147483647 w 683"/>
                <a:gd name="T97" fmla="*/ 2147483647 h 491"/>
                <a:gd name="T98" fmla="*/ 2147483647 w 683"/>
                <a:gd name="T99" fmla="*/ 2147483647 h 491"/>
                <a:gd name="T100" fmla="*/ 2147483647 w 683"/>
                <a:gd name="T101" fmla="*/ 2147483647 h 491"/>
                <a:gd name="T102" fmla="*/ 2147483647 w 683"/>
                <a:gd name="T103" fmla="*/ 2147483647 h 491"/>
                <a:gd name="T104" fmla="*/ 2147483647 w 683"/>
                <a:gd name="T105" fmla="*/ 2147483647 h 491"/>
                <a:gd name="T106" fmla="*/ 2147483647 w 683"/>
                <a:gd name="T107" fmla="*/ 2147483647 h 491"/>
                <a:gd name="T108" fmla="*/ 2147483647 w 683"/>
                <a:gd name="T109" fmla="*/ 2147483647 h 491"/>
                <a:gd name="T110" fmla="*/ 2147483647 w 683"/>
                <a:gd name="T111" fmla="*/ 2147483647 h 491"/>
                <a:gd name="T112" fmla="*/ 2147483647 w 683"/>
                <a:gd name="T113" fmla="*/ 2147483647 h 491"/>
                <a:gd name="T114" fmla="*/ 2147483647 w 683"/>
                <a:gd name="T115" fmla="*/ 2147483647 h 491"/>
                <a:gd name="T116" fmla="*/ 2147483647 w 683"/>
                <a:gd name="T117" fmla="*/ 2147483647 h 4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83"/>
                <a:gd name="T178" fmla="*/ 0 h 491"/>
                <a:gd name="T179" fmla="*/ 683 w 683"/>
                <a:gd name="T180" fmla="*/ 491 h 49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83" h="491">
                  <a:moveTo>
                    <a:pt x="681" y="336"/>
                  </a:moveTo>
                  <a:lnTo>
                    <a:pt x="679" y="334"/>
                  </a:lnTo>
                  <a:lnTo>
                    <a:pt x="681" y="311"/>
                  </a:lnTo>
                  <a:lnTo>
                    <a:pt x="667" y="273"/>
                  </a:lnTo>
                  <a:lnTo>
                    <a:pt x="663" y="267"/>
                  </a:lnTo>
                  <a:lnTo>
                    <a:pt x="651" y="260"/>
                  </a:lnTo>
                  <a:lnTo>
                    <a:pt x="648" y="263"/>
                  </a:lnTo>
                  <a:lnTo>
                    <a:pt x="644" y="254"/>
                  </a:lnTo>
                  <a:lnTo>
                    <a:pt x="632" y="242"/>
                  </a:lnTo>
                  <a:lnTo>
                    <a:pt x="626" y="234"/>
                  </a:lnTo>
                  <a:lnTo>
                    <a:pt x="616" y="230"/>
                  </a:lnTo>
                  <a:lnTo>
                    <a:pt x="616" y="214"/>
                  </a:lnTo>
                  <a:lnTo>
                    <a:pt x="605" y="212"/>
                  </a:lnTo>
                  <a:lnTo>
                    <a:pt x="605" y="210"/>
                  </a:lnTo>
                  <a:lnTo>
                    <a:pt x="609" y="191"/>
                  </a:lnTo>
                  <a:lnTo>
                    <a:pt x="613" y="189"/>
                  </a:lnTo>
                  <a:lnTo>
                    <a:pt x="616" y="177"/>
                  </a:lnTo>
                  <a:lnTo>
                    <a:pt x="611" y="169"/>
                  </a:lnTo>
                  <a:lnTo>
                    <a:pt x="613" y="165"/>
                  </a:lnTo>
                  <a:lnTo>
                    <a:pt x="624" y="154"/>
                  </a:lnTo>
                  <a:lnTo>
                    <a:pt x="630" y="148"/>
                  </a:lnTo>
                  <a:lnTo>
                    <a:pt x="640" y="128"/>
                  </a:lnTo>
                  <a:lnTo>
                    <a:pt x="649" y="122"/>
                  </a:lnTo>
                  <a:lnTo>
                    <a:pt x="646" y="114"/>
                  </a:lnTo>
                  <a:lnTo>
                    <a:pt x="636" y="114"/>
                  </a:lnTo>
                  <a:lnTo>
                    <a:pt x="622" y="106"/>
                  </a:lnTo>
                  <a:lnTo>
                    <a:pt x="618" y="95"/>
                  </a:lnTo>
                  <a:lnTo>
                    <a:pt x="618" y="79"/>
                  </a:lnTo>
                  <a:lnTo>
                    <a:pt x="609" y="67"/>
                  </a:lnTo>
                  <a:lnTo>
                    <a:pt x="599" y="61"/>
                  </a:lnTo>
                  <a:lnTo>
                    <a:pt x="597" y="55"/>
                  </a:lnTo>
                  <a:lnTo>
                    <a:pt x="591" y="48"/>
                  </a:lnTo>
                  <a:lnTo>
                    <a:pt x="585" y="48"/>
                  </a:lnTo>
                  <a:lnTo>
                    <a:pt x="578" y="48"/>
                  </a:lnTo>
                  <a:lnTo>
                    <a:pt x="521" y="48"/>
                  </a:lnTo>
                  <a:lnTo>
                    <a:pt x="521" y="28"/>
                  </a:lnTo>
                  <a:lnTo>
                    <a:pt x="523" y="20"/>
                  </a:lnTo>
                  <a:lnTo>
                    <a:pt x="517" y="0"/>
                  </a:lnTo>
                  <a:lnTo>
                    <a:pt x="508" y="0"/>
                  </a:lnTo>
                  <a:lnTo>
                    <a:pt x="504" y="0"/>
                  </a:lnTo>
                  <a:lnTo>
                    <a:pt x="504" y="2"/>
                  </a:lnTo>
                  <a:lnTo>
                    <a:pt x="509" y="6"/>
                  </a:lnTo>
                  <a:lnTo>
                    <a:pt x="508" y="14"/>
                  </a:lnTo>
                  <a:lnTo>
                    <a:pt x="492" y="10"/>
                  </a:lnTo>
                  <a:lnTo>
                    <a:pt x="488" y="18"/>
                  </a:lnTo>
                  <a:lnTo>
                    <a:pt x="480" y="18"/>
                  </a:lnTo>
                  <a:lnTo>
                    <a:pt x="476" y="48"/>
                  </a:lnTo>
                  <a:lnTo>
                    <a:pt x="443" y="48"/>
                  </a:lnTo>
                  <a:lnTo>
                    <a:pt x="447" y="95"/>
                  </a:lnTo>
                  <a:lnTo>
                    <a:pt x="434" y="101"/>
                  </a:lnTo>
                  <a:lnTo>
                    <a:pt x="381" y="102"/>
                  </a:lnTo>
                  <a:lnTo>
                    <a:pt x="381" y="108"/>
                  </a:lnTo>
                  <a:lnTo>
                    <a:pt x="348" y="110"/>
                  </a:lnTo>
                  <a:lnTo>
                    <a:pt x="342" y="110"/>
                  </a:lnTo>
                  <a:lnTo>
                    <a:pt x="329" y="89"/>
                  </a:lnTo>
                  <a:lnTo>
                    <a:pt x="331" y="48"/>
                  </a:lnTo>
                  <a:lnTo>
                    <a:pt x="317" y="48"/>
                  </a:lnTo>
                  <a:lnTo>
                    <a:pt x="261" y="48"/>
                  </a:lnTo>
                  <a:lnTo>
                    <a:pt x="247" y="48"/>
                  </a:lnTo>
                  <a:lnTo>
                    <a:pt x="196" y="50"/>
                  </a:lnTo>
                  <a:lnTo>
                    <a:pt x="183" y="48"/>
                  </a:lnTo>
                  <a:lnTo>
                    <a:pt x="183" y="18"/>
                  </a:lnTo>
                  <a:lnTo>
                    <a:pt x="163" y="28"/>
                  </a:lnTo>
                  <a:lnTo>
                    <a:pt x="152" y="34"/>
                  </a:lnTo>
                  <a:lnTo>
                    <a:pt x="152" y="30"/>
                  </a:lnTo>
                  <a:lnTo>
                    <a:pt x="140" y="38"/>
                  </a:lnTo>
                  <a:lnTo>
                    <a:pt x="128" y="48"/>
                  </a:lnTo>
                  <a:lnTo>
                    <a:pt x="113" y="51"/>
                  </a:lnTo>
                  <a:lnTo>
                    <a:pt x="68" y="65"/>
                  </a:lnTo>
                  <a:lnTo>
                    <a:pt x="68" y="79"/>
                  </a:lnTo>
                  <a:lnTo>
                    <a:pt x="68" y="106"/>
                  </a:lnTo>
                  <a:lnTo>
                    <a:pt x="113" y="106"/>
                  </a:lnTo>
                  <a:lnTo>
                    <a:pt x="113" y="110"/>
                  </a:lnTo>
                  <a:lnTo>
                    <a:pt x="113" y="150"/>
                  </a:lnTo>
                  <a:lnTo>
                    <a:pt x="113" y="175"/>
                  </a:lnTo>
                  <a:lnTo>
                    <a:pt x="113" y="183"/>
                  </a:lnTo>
                  <a:lnTo>
                    <a:pt x="113" y="207"/>
                  </a:lnTo>
                  <a:lnTo>
                    <a:pt x="101" y="210"/>
                  </a:lnTo>
                  <a:lnTo>
                    <a:pt x="99" y="214"/>
                  </a:lnTo>
                  <a:lnTo>
                    <a:pt x="84" y="210"/>
                  </a:lnTo>
                  <a:lnTo>
                    <a:pt x="82" y="216"/>
                  </a:lnTo>
                  <a:lnTo>
                    <a:pt x="78" y="216"/>
                  </a:lnTo>
                  <a:lnTo>
                    <a:pt x="74" y="232"/>
                  </a:lnTo>
                  <a:lnTo>
                    <a:pt x="82" y="232"/>
                  </a:lnTo>
                  <a:lnTo>
                    <a:pt x="82" y="263"/>
                  </a:lnTo>
                  <a:lnTo>
                    <a:pt x="91" y="261"/>
                  </a:lnTo>
                  <a:lnTo>
                    <a:pt x="95" y="263"/>
                  </a:lnTo>
                  <a:lnTo>
                    <a:pt x="91" y="275"/>
                  </a:lnTo>
                  <a:lnTo>
                    <a:pt x="93" y="277"/>
                  </a:lnTo>
                  <a:lnTo>
                    <a:pt x="89" y="289"/>
                  </a:lnTo>
                  <a:lnTo>
                    <a:pt x="86" y="289"/>
                  </a:lnTo>
                  <a:lnTo>
                    <a:pt x="87" y="295"/>
                  </a:lnTo>
                  <a:lnTo>
                    <a:pt x="84" y="299"/>
                  </a:lnTo>
                  <a:lnTo>
                    <a:pt x="47" y="295"/>
                  </a:lnTo>
                  <a:lnTo>
                    <a:pt x="41" y="295"/>
                  </a:lnTo>
                  <a:lnTo>
                    <a:pt x="37" y="316"/>
                  </a:lnTo>
                  <a:lnTo>
                    <a:pt x="43" y="318"/>
                  </a:lnTo>
                  <a:lnTo>
                    <a:pt x="43" y="326"/>
                  </a:lnTo>
                  <a:lnTo>
                    <a:pt x="45" y="330"/>
                  </a:lnTo>
                  <a:lnTo>
                    <a:pt x="66" y="330"/>
                  </a:lnTo>
                  <a:lnTo>
                    <a:pt x="66" y="334"/>
                  </a:lnTo>
                  <a:lnTo>
                    <a:pt x="58" y="344"/>
                  </a:lnTo>
                  <a:lnTo>
                    <a:pt x="56" y="346"/>
                  </a:lnTo>
                  <a:lnTo>
                    <a:pt x="47" y="354"/>
                  </a:lnTo>
                  <a:lnTo>
                    <a:pt x="35" y="358"/>
                  </a:lnTo>
                  <a:lnTo>
                    <a:pt x="27" y="350"/>
                  </a:lnTo>
                  <a:lnTo>
                    <a:pt x="17" y="358"/>
                  </a:lnTo>
                  <a:lnTo>
                    <a:pt x="14" y="366"/>
                  </a:lnTo>
                  <a:lnTo>
                    <a:pt x="8" y="366"/>
                  </a:lnTo>
                  <a:lnTo>
                    <a:pt x="0" y="373"/>
                  </a:lnTo>
                  <a:lnTo>
                    <a:pt x="0" y="377"/>
                  </a:lnTo>
                  <a:lnTo>
                    <a:pt x="0" y="387"/>
                  </a:lnTo>
                  <a:lnTo>
                    <a:pt x="16" y="397"/>
                  </a:lnTo>
                  <a:lnTo>
                    <a:pt x="17" y="399"/>
                  </a:lnTo>
                  <a:lnTo>
                    <a:pt x="17" y="407"/>
                  </a:lnTo>
                  <a:lnTo>
                    <a:pt x="21" y="409"/>
                  </a:lnTo>
                  <a:lnTo>
                    <a:pt x="21" y="413"/>
                  </a:lnTo>
                  <a:lnTo>
                    <a:pt x="21" y="444"/>
                  </a:lnTo>
                  <a:lnTo>
                    <a:pt x="27" y="452"/>
                  </a:lnTo>
                  <a:lnTo>
                    <a:pt x="47" y="462"/>
                  </a:lnTo>
                  <a:lnTo>
                    <a:pt x="60" y="448"/>
                  </a:lnTo>
                  <a:lnTo>
                    <a:pt x="62" y="446"/>
                  </a:lnTo>
                  <a:lnTo>
                    <a:pt x="64" y="442"/>
                  </a:lnTo>
                  <a:lnTo>
                    <a:pt x="74" y="452"/>
                  </a:lnTo>
                  <a:lnTo>
                    <a:pt x="80" y="458"/>
                  </a:lnTo>
                  <a:lnTo>
                    <a:pt x="89" y="452"/>
                  </a:lnTo>
                  <a:lnTo>
                    <a:pt x="93" y="456"/>
                  </a:lnTo>
                  <a:lnTo>
                    <a:pt x="99" y="454"/>
                  </a:lnTo>
                  <a:lnTo>
                    <a:pt x="101" y="462"/>
                  </a:lnTo>
                  <a:lnTo>
                    <a:pt x="107" y="475"/>
                  </a:lnTo>
                  <a:lnTo>
                    <a:pt x="122" y="485"/>
                  </a:lnTo>
                  <a:lnTo>
                    <a:pt x="130" y="491"/>
                  </a:lnTo>
                  <a:lnTo>
                    <a:pt x="130" y="477"/>
                  </a:lnTo>
                  <a:lnTo>
                    <a:pt x="140" y="470"/>
                  </a:lnTo>
                  <a:lnTo>
                    <a:pt x="154" y="462"/>
                  </a:lnTo>
                  <a:lnTo>
                    <a:pt x="157" y="464"/>
                  </a:lnTo>
                  <a:lnTo>
                    <a:pt x="173" y="452"/>
                  </a:lnTo>
                  <a:lnTo>
                    <a:pt x="183" y="428"/>
                  </a:lnTo>
                  <a:lnTo>
                    <a:pt x="185" y="434"/>
                  </a:lnTo>
                  <a:lnTo>
                    <a:pt x="185" y="438"/>
                  </a:lnTo>
                  <a:lnTo>
                    <a:pt x="192" y="436"/>
                  </a:lnTo>
                  <a:lnTo>
                    <a:pt x="196" y="440"/>
                  </a:lnTo>
                  <a:lnTo>
                    <a:pt x="206" y="426"/>
                  </a:lnTo>
                  <a:lnTo>
                    <a:pt x="202" y="419"/>
                  </a:lnTo>
                  <a:lnTo>
                    <a:pt x="206" y="411"/>
                  </a:lnTo>
                  <a:lnTo>
                    <a:pt x="212" y="407"/>
                  </a:lnTo>
                  <a:lnTo>
                    <a:pt x="216" y="409"/>
                  </a:lnTo>
                  <a:lnTo>
                    <a:pt x="220" y="405"/>
                  </a:lnTo>
                  <a:lnTo>
                    <a:pt x="220" y="403"/>
                  </a:lnTo>
                  <a:lnTo>
                    <a:pt x="224" y="401"/>
                  </a:lnTo>
                  <a:lnTo>
                    <a:pt x="226" y="393"/>
                  </a:lnTo>
                  <a:lnTo>
                    <a:pt x="222" y="389"/>
                  </a:lnTo>
                  <a:lnTo>
                    <a:pt x="227" y="375"/>
                  </a:lnTo>
                  <a:lnTo>
                    <a:pt x="218" y="375"/>
                  </a:lnTo>
                  <a:lnTo>
                    <a:pt x="208" y="375"/>
                  </a:lnTo>
                  <a:lnTo>
                    <a:pt x="208" y="314"/>
                  </a:lnTo>
                  <a:lnTo>
                    <a:pt x="216" y="313"/>
                  </a:lnTo>
                  <a:lnTo>
                    <a:pt x="261" y="314"/>
                  </a:lnTo>
                  <a:lnTo>
                    <a:pt x="272" y="314"/>
                  </a:lnTo>
                  <a:lnTo>
                    <a:pt x="311" y="314"/>
                  </a:lnTo>
                  <a:lnTo>
                    <a:pt x="329" y="275"/>
                  </a:lnTo>
                  <a:lnTo>
                    <a:pt x="331" y="273"/>
                  </a:lnTo>
                  <a:lnTo>
                    <a:pt x="332" y="269"/>
                  </a:lnTo>
                  <a:lnTo>
                    <a:pt x="334" y="263"/>
                  </a:lnTo>
                  <a:lnTo>
                    <a:pt x="352" y="273"/>
                  </a:lnTo>
                  <a:lnTo>
                    <a:pt x="358" y="275"/>
                  </a:lnTo>
                  <a:lnTo>
                    <a:pt x="371" y="258"/>
                  </a:lnTo>
                  <a:lnTo>
                    <a:pt x="377" y="260"/>
                  </a:lnTo>
                  <a:lnTo>
                    <a:pt x="381" y="265"/>
                  </a:lnTo>
                  <a:lnTo>
                    <a:pt x="397" y="285"/>
                  </a:lnTo>
                  <a:lnTo>
                    <a:pt x="393" y="313"/>
                  </a:lnTo>
                  <a:lnTo>
                    <a:pt x="418" y="314"/>
                  </a:lnTo>
                  <a:lnTo>
                    <a:pt x="437" y="314"/>
                  </a:lnTo>
                  <a:lnTo>
                    <a:pt x="457" y="314"/>
                  </a:lnTo>
                  <a:lnTo>
                    <a:pt x="478" y="314"/>
                  </a:lnTo>
                  <a:lnTo>
                    <a:pt x="509" y="314"/>
                  </a:lnTo>
                  <a:lnTo>
                    <a:pt x="521" y="313"/>
                  </a:lnTo>
                  <a:lnTo>
                    <a:pt x="548" y="313"/>
                  </a:lnTo>
                  <a:lnTo>
                    <a:pt x="552" y="356"/>
                  </a:lnTo>
                  <a:lnTo>
                    <a:pt x="552" y="366"/>
                  </a:lnTo>
                  <a:lnTo>
                    <a:pt x="552" y="371"/>
                  </a:lnTo>
                  <a:lnTo>
                    <a:pt x="554" y="383"/>
                  </a:lnTo>
                  <a:lnTo>
                    <a:pt x="556" y="419"/>
                  </a:lnTo>
                  <a:lnTo>
                    <a:pt x="558" y="440"/>
                  </a:lnTo>
                  <a:lnTo>
                    <a:pt x="558" y="450"/>
                  </a:lnTo>
                  <a:lnTo>
                    <a:pt x="560" y="462"/>
                  </a:lnTo>
                  <a:lnTo>
                    <a:pt x="591" y="462"/>
                  </a:lnTo>
                  <a:lnTo>
                    <a:pt x="618" y="462"/>
                  </a:lnTo>
                  <a:lnTo>
                    <a:pt x="616" y="450"/>
                  </a:lnTo>
                  <a:lnTo>
                    <a:pt x="609" y="448"/>
                  </a:lnTo>
                  <a:lnTo>
                    <a:pt x="605" y="450"/>
                  </a:lnTo>
                  <a:lnTo>
                    <a:pt x="605" y="446"/>
                  </a:lnTo>
                  <a:lnTo>
                    <a:pt x="611" y="446"/>
                  </a:lnTo>
                  <a:lnTo>
                    <a:pt x="613" y="442"/>
                  </a:lnTo>
                  <a:lnTo>
                    <a:pt x="609" y="438"/>
                  </a:lnTo>
                  <a:lnTo>
                    <a:pt x="614" y="434"/>
                  </a:lnTo>
                  <a:lnTo>
                    <a:pt x="616" y="436"/>
                  </a:lnTo>
                  <a:lnTo>
                    <a:pt x="616" y="440"/>
                  </a:lnTo>
                  <a:lnTo>
                    <a:pt x="620" y="440"/>
                  </a:lnTo>
                  <a:lnTo>
                    <a:pt x="616" y="426"/>
                  </a:lnTo>
                  <a:lnTo>
                    <a:pt x="607" y="422"/>
                  </a:lnTo>
                  <a:lnTo>
                    <a:pt x="597" y="411"/>
                  </a:lnTo>
                  <a:lnTo>
                    <a:pt x="595" y="405"/>
                  </a:lnTo>
                  <a:lnTo>
                    <a:pt x="593" y="399"/>
                  </a:lnTo>
                  <a:lnTo>
                    <a:pt x="587" y="387"/>
                  </a:lnTo>
                  <a:lnTo>
                    <a:pt x="587" y="381"/>
                  </a:lnTo>
                  <a:lnTo>
                    <a:pt x="587" y="371"/>
                  </a:lnTo>
                  <a:lnTo>
                    <a:pt x="583" y="364"/>
                  </a:lnTo>
                  <a:lnTo>
                    <a:pt x="576" y="356"/>
                  </a:lnTo>
                  <a:lnTo>
                    <a:pt x="570" y="344"/>
                  </a:lnTo>
                  <a:lnTo>
                    <a:pt x="572" y="336"/>
                  </a:lnTo>
                  <a:lnTo>
                    <a:pt x="568" y="332"/>
                  </a:lnTo>
                  <a:lnTo>
                    <a:pt x="568" y="324"/>
                  </a:lnTo>
                  <a:lnTo>
                    <a:pt x="572" y="320"/>
                  </a:lnTo>
                  <a:lnTo>
                    <a:pt x="576" y="320"/>
                  </a:lnTo>
                  <a:lnTo>
                    <a:pt x="572" y="328"/>
                  </a:lnTo>
                  <a:lnTo>
                    <a:pt x="578" y="332"/>
                  </a:lnTo>
                  <a:lnTo>
                    <a:pt x="576" y="342"/>
                  </a:lnTo>
                  <a:lnTo>
                    <a:pt x="585" y="352"/>
                  </a:lnTo>
                  <a:lnTo>
                    <a:pt x="587" y="356"/>
                  </a:lnTo>
                  <a:lnTo>
                    <a:pt x="593" y="360"/>
                  </a:lnTo>
                  <a:lnTo>
                    <a:pt x="597" y="366"/>
                  </a:lnTo>
                  <a:lnTo>
                    <a:pt x="601" y="366"/>
                  </a:lnTo>
                  <a:lnTo>
                    <a:pt x="609" y="371"/>
                  </a:lnTo>
                  <a:lnTo>
                    <a:pt x="613" y="377"/>
                  </a:lnTo>
                  <a:lnTo>
                    <a:pt x="618" y="373"/>
                  </a:lnTo>
                  <a:lnTo>
                    <a:pt x="626" y="377"/>
                  </a:lnTo>
                  <a:lnTo>
                    <a:pt x="632" y="379"/>
                  </a:lnTo>
                  <a:lnTo>
                    <a:pt x="634" y="383"/>
                  </a:lnTo>
                  <a:lnTo>
                    <a:pt x="628" y="405"/>
                  </a:lnTo>
                  <a:lnTo>
                    <a:pt x="630" y="407"/>
                  </a:lnTo>
                  <a:lnTo>
                    <a:pt x="638" y="405"/>
                  </a:lnTo>
                  <a:lnTo>
                    <a:pt x="644" y="397"/>
                  </a:lnTo>
                  <a:lnTo>
                    <a:pt x="649" y="381"/>
                  </a:lnTo>
                  <a:lnTo>
                    <a:pt x="663" y="366"/>
                  </a:lnTo>
                  <a:lnTo>
                    <a:pt x="673" y="354"/>
                  </a:lnTo>
                  <a:lnTo>
                    <a:pt x="679" y="352"/>
                  </a:lnTo>
                  <a:lnTo>
                    <a:pt x="683" y="344"/>
                  </a:lnTo>
                  <a:lnTo>
                    <a:pt x="681" y="336"/>
                  </a:lnTo>
                  <a:close/>
                </a:path>
              </a:pathLst>
            </a:custGeom>
            <a:noFill/>
            <a:ln w="9525" algn="ctr">
              <a:solidFill>
                <a:srgbClr val="AF8D6A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73" name="Shape 8295"/>
            <p:cNvSpPr>
              <a:spLocks/>
            </p:cNvSpPr>
            <p:nvPr/>
          </p:nvSpPr>
          <p:spPr bwMode="auto">
            <a:xfrm>
              <a:off x="9358314" y="2816225"/>
              <a:ext cx="314325" cy="114300"/>
            </a:xfrm>
            <a:custGeom>
              <a:avLst/>
              <a:gdLst>
                <a:gd name="T0" fmla="*/ 0 w 198"/>
                <a:gd name="T1" fmla="*/ 2147483647 h 72"/>
                <a:gd name="T2" fmla="*/ 2147483647 w 198"/>
                <a:gd name="T3" fmla="*/ 2147483647 h 72"/>
                <a:gd name="T4" fmla="*/ 2147483647 w 198"/>
                <a:gd name="T5" fmla="*/ 2147483647 h 72"/>
                <a:gd name="T6" fmla="*/ 2147483647 w 198"/>
                <a:gd name="T7" fmla="*/ 2147483647 h 72"/>
                <a:gd name="T8" fmla="*/ 2147483647 w 198"/>
                <a:gd name="T9" fmla="*/ 2147483647 h 72"/>
                <a:gd name="T10" fmla="*/ 2147483647 w 198"/>
                <a:gd name="T11" fmla="*/ 2147483647 h 72"/>
                <a:gd name="T12" fmla="*/ 2147483647 w 198"/>
                <a:gd name="T13" fmla="*/ 2147483647 h 72"/>
                <a:gd name="T14" fmla="*/ 2147483647 w 198"/>
                <a:gd name="T15" fmla="*/ 2147483647 h 72"/>
                <a:gd name="T16" fmla="*/ 2147483647 w 198"/>
                <a:gd name="T17" fmla="*/ 2147483647 h 72"/>
                <a:gd name="T18" fmla="*/ 2147483647 w 198"/>
                <a:gd name="T19" fmla="*/ 2147483647 h 72"/>
                <a:gd name="T20" fmla="*/ 2147483647 w 198"/>
                <a:gd name="T21" fmla="*/ 2147483647 h 72"/>
                <a:gd name="T22" fmla="*/ 2147483647 w 198"/>
                <a:gd name="T23" fmla="*/ 2147483647 h 72"/>
                <a:gd name="T24" fmla="*/ 2147483647 w 198"/>
                <a:gd name="T25" fmla="*/ 2147483647 h 72"/>
                <a:gd name="T26" fmla="*/ 2147483647 w 198"/>
                <a:gd name="T27" fmla="*/ 2147483647 h 72"/>
                <a:gd name="T28" fmla="*/ 2147483647 w 198"/>
                <a:gd name="T29" fmla="*/ 2147483647 h 72"/>
                <a:gd name="T30" fmla="*/ 2147483647 w 198"/>
                <a:gd name="T31" fmla="*/ 2147483647 h 72"/>
                <a:gd name="T32" fmla="*/ 2147483647 w 198"/>
                <a:gd name="T33" fmla="*/ 2147483647 h 72"/>
                <a:gd name="T34" fmla="*/ 2147483647 w 198"/>
                <a:gd name="T35" fmla="*/ 2147483647 h 72"/>
                <a:gd name="T36" fmla="*/ 2147483647 w 198"/>
                <a:gd name="T37" fmla="*/ 2147483647 h 72"/>
                <a:gd name="T38" fmla="*/ 2147483647 w 198"/>
                <a:gd name="T39" fmla="*/ 2147483647 h 72"/>
                <a:gd name="T40" fmla="*/ 2147483647 w 198"/>
                <a:gd name="T41" fmla="*/ 2147483647 h 72"/>
                <a:gd name="T42" fmla="*/ 2147483647 w 198"/>
                <a:gd name="T43" fmla="*/ 2147483647 h 72"/>
                <a:gd name="T44" fmla="*/ 2147483647 w 198"/>
                <a:gd name="T45" fmla="*/ 2147483647 h 72"/>
                <a:gd name="T46" fmla="*/ 2147483647 w 198"/>
                <a:gd name="T47" fmla="*/ 2147483647 h 72"/>
                <a:gd name="T48" fmla="*/ 2147483647 w 198"/>
                <a:gd name="T49" fmla="*/ 2147483647 h 72"/>
                <a:gd name="T50" fmla="*/ 2147483647 w 198"/>
                <a:gd name="T51" fmla="*/ 2147483647 h 72"/>
                <a:gd name="T52" fmla="*/ 2147483647 w 198"/>
                <a:gd name="T53" fmla="*/ 2147483647 h 72"/>
                <a:gd name="T54" fmla="*/ 2147483647 w 198"/>
                <a:gd name="T55" fmla="*/ 2147483647 h 72"/>
                <a:gd name="T56" fmla="*/ 2147483647 w 198"/>
                <a:gd name="T57" fmla="*/ 2147483647 h 72"/>
                <a:gd name="T58" fmla="*/ 2147483647 w 198"/>
                <a:gd name="T59" fmla="*/ 2147483647 h 72"/>
                <a:gd name="T60" fmla="*/ 2147483647 w 198"/>
                <a:gd name="T61" fmla="*/ 2147483647 h 72"/>
                <a:gd name="T62" fmla="*/ 2147483647 w 198"/>
                <a:gd name="T63" fmla="*/ 2147483647 h 72"/>
                <a:gd name="T64" fmla="*/ 2147483647 w 198"/>
                <a:gd name="T65" fmla="*/ 2147483647 h 72"/>
                <a:gd name="T66" fmla="*/ 2147483647 w 198"/>
                <a:gd name="T67" fmla="*/ 2147483647 h 72"/>
                <a:gd name="T68" fmla="*/ 2147483647 w 198"/>
                <a:gd name="T69" fmla="*/ 2147483647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8"/>
                <a:gd name="T106" fmla="*/ 0 h 72"/>
                <a:gd name="T107" fmla="*/ 198 w 198"/>
                <a:gd name="T108" fmla="*/ 72 h 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8" h="72">
                  <a:moveTo>
                    <a:pt x="8" y="53"/>
                  </a:moveTo>
                  <a:lnTo>
                    <a:pt x="0" y="59"/>
                  </a:lnTo>
                  <a:lnTo>
                    <a:pt x="2" y="68"/>
                  </a:lnTo>
                  <a:lnTo>
                    <a:pt x="8" y="68"/>
                  </a:lnTo>
                  <a:lnTo>
                    <a:pt x="14" y="63"/>
                  </a:lnTo>
                  <a:lnTo>
                    <a:pt x="19" y="63"/>
                  </a:lnTo>
                  <a:lnTo>
                    <a:pt x="21" y="66"/>
                  </a:lnTo>
                  <a:lnTo>
                    <a:pt x="10" y="72"/>
                  </a:lnTo>
                  <a:lnTo>
                    <a:pt x="16" y="72"/>
                  </a:lnTo>
                  <a:lnTo>
                    <a:pt x="29" y="68"/>
                  </a:lnTo>
                  <a:lnTo>
                    <a:pt x="45" y="63"/>
                  </a:lnTo>
                  <a:lnTo>
                    <a:pt x="56" y="61"/>
                  </a:lnTo>
                  <a:lnTo>
                    <a:pt x="72" y="55"/>
                  </a:lnTo>
                  <a:lnTo>
                    <a:pt x="78" y="55"/>
                  </a:lnTo>
                  <a:lnTo>
                    <a:pt x="80" y="53"/>
                  </a:lnTo>
                  <a:lnTo>
                    <a:pt x="93" y="51"/>
                  </a:lnTo>
                  <a:lnTo>
                    <a:pt x="126" y="41"/>
                  </a:lnTo>
                  <a:lnTo>
                    <a:pt x="126" y="43"/>
                  </a:lnTo>
                  <a:lnTo>
                    <a:pt x="82" y="61"/>
                  </a:lnTo>
                  <a:lnTo>
                    <a:pt x="74" y="61"/>
                  </a:lnTo>
                  <a:lnTo>
                    <a:pt x="74" y="64"/>
                  </a:lnTo>
                  <a:lnTo>
                    <a:pt x="80" y="64"/>
                  </a:lnTo>
                  <a:lnTo>
                    <a:pt x="154" y="35"/>
                  </a:lnTo>
                  <a:lnTo>
                    <a:pt x="196" y="15"/>
                  </a:lnTo>
                  <a:lnTo>
                    <a:pt x="198" y="13"/>
                  </a:lnTo>
                  <a:lnTo>
                    <a:pt x="198" y="11"/>
                  </a:lnTo>
                  <a:lnTo>
                    <a:pt x="189" y="13"/>
                  </a:lnTo>
                  <a:lnTo>
                    <a:pt x="177" y="19"/>
                  </a:lnTo>
                  <a:lnTo>
                    <a:pt x="171" y="13"/>
                  </a:lnTo>
                  <a:lnTo>
                    <a:pt x="167" y="17"/>
                  </a:lnTo>
                  <a:lnTo>
                    <a:pt x="165" y="15"/>
                  </a:lnTo>
                  <a:lnTo>
                    <a:pt x="159" y="19"/>
                  </a:lnTo>
                  <a:lnTo>
                    <a:pt x="156" y="15"/>
                  </a:lnTo>
                  <a:lnTo>
                    <a:pt x="154" y="19"/>
                  </a:lnTo>
                  <a:lnTo>
                    <a:pt x="146" y="25"/>
                  </a:lnTo>
                  <a:lnTo>
                    <a:pt x="144" y="31"/>
                  </a:lnTo>
                  <a:lnTo>
                    <a:pt x="142" y="31"/>
                  </a:lnTo>
                  <a:lnTo>
                    <a:pt x="144" y="35"/>
                  </a:lnTo>
                  <a:lnTo>
                    <a:pt x="140" y="37"/>
                  </a:lnTo>
                  <a:lnTo>
                    <a:pt x="136" y="37"/>
                  </a:lnTo>
                  <a:lnTo>
                    <a:pt x="134" y="31"/>
                  </a:lnTo>
                  <a:lnTo>
                    <a:pt x="128" y="27"/>
                  </a:lnTo>
                  <a:lnTo>
                    <a:pt x="136" y="25"/>
                  </a:lnTo>
                  <a:lnTo>
                    <a:pt x="138" y="21"/>
                  </a:lnTo>
                  <a:lnTo>
                    <a:pt x="144" y="19"/>
                  </a:lnTo>
                  <a:lnTo>
                    <a:pt x="148" y="15"/>
                  </a:lnTo>
                  <a:lnTo>
                    <a:pt x="148" y="11"/>
                  </a:lnTo>
                  <a:lnTo>
                    <a:pt x="163" y="2"/>
                  </a:lnTo>
                  <a:lnTo>
                    <a:pt x="159" y="0"/>
                  </a:lnTo>
                  <a:lnTo>
                    <a:pt x="156" y="2"/>
                  </a:lnTo>
                  <a:lnTo>
                    <a:pt x="134" y="17"/>
                  </a:lnTo>
                  <a:lnTo>
                    <a:pt x="121" y="21"/>
                  </a:lnTo>
                  <a:lnTo>
                    <a:pt x="97" y="25"/>
                  </a:lnTo>
                  <a:lnTo>
                    <a:pt x="82" y="23"/>
                  </a:lnTo>
                  <a:lnTo>
                    <a:pt x="72" y="31"/>
                  </a:lnTo>
                  <a:lnTo>
                    <a:pt x="60" y="27"/>
                  </a:lnTo>
                  <a:lnTo>
                    <a:pt x="58" y="31"/>
                  </a:lnTo>
                  <a:lnTo>
                    <a:pt x="49" y="27"/>
                  </a:lnTo>
                  <a:lnTo>
                    <a:pt x="51" y="31"/>
                  </a:lnTo>
                  <a:lnTo>
                    <a:pt x="49" y="35"/>
                  </a:lnTo>
                  <a:lnTo>
                    <a:pt x="45" y="31"/>
                  </a:lnTo>
                  <a:lnTo>
                    <a:pt x="43" y="31"/>
                  </a:lnTo>
                  <a:lnTo>
                    <a:pt x="37" y="33"/>
                  </a:lnTo>
                  <a:lnTo>
                    <a:pt x="33" y="37"/>
                  </a:lnTo>
                  <a:lnTo>
                    <a:pt x="33" y="41"/>
                  </a:lnTo>
                  <a:lnTo>
                    <a:pt x="29" y="37"/>
                  </a:lnTo>
                  <a:lnTo>
                    <a:pt x="25" y="47"/>
                  </a:lnTo>
                  <a:lnTo>
                    <a:pt x="19" y="43"/>
                  </a:lnTo>
                  <a:lnTo>
                    <a:pt x="16" y="49"/>
                  </a:lnTo>
                  <a:lnTo>
                    <a:pt x="10" y="47"/>
                  </a:lnTo>
                  <a:lnTo>
                    <a:pt x="8" y="53"/>
                  </a:lnTo>
                  <a:close/>
                </a:path>
              </a:pathLst>
            </a:cu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75" name="Shape 8297"/>
            <p:cNvSpPr>
              <a:spLocks/>
            </p:cNvSpPr>
            <p:nvPr/>
          </p:nvSpPr>
          <p:spPr bwMode="auto">
            <a:xfrm>
              <a:off x="8188325" y="1647826"/>
              <a:ext cx="2160588" cy="1774825"/>
            </a:xfrm>
            <a:custGeom>
              <a:avLst/>
              <a:gdLst>
                <a:gd name="T0" fmla="*/ 2147483647 w 1361"/>
                <a:gd name="T1" fmla="*/ 2147483647 h 1118"/>
                <a:gd name="T2" fmla="*/ 2147483647 w 1361"/>
                <a:gd name="T3" fmla="*/ 2147483647 h 1118"/>
                <a:gd name="T4" fmla="*/ 2147483647 w 1361"/>
                <a:gd name="T5" fmla="*/ 2147483647 h 1118"/>
                <a:gd name="T6" fmla="*/ 2147483647 w 1361"/>
                <a:gd name="T7" fmla="*/ 2147483647 h 1118"/>
                <a:gd name="T8" fmla="*/ 2147483647 w 1361"/>
                <a:gd name="T9" fmla="*/ 2147483647 h 1118"/>
                <a:gd name="T10" fmla="*/ 2147483647 w 1361"/>
                <a:gd name="T11" fmla="*/ 2147483647 h 1118"/>
                <a:gd name="T12" fmla="*/ 2147483647 w 1361"/>
                <a:gd name="T13" fmla="*/ 2147483647 h 1118"/>
                <a:gd name="T14" fmla="*/ 2147483647 w 1361"/>
                <a:gd name="T15" fmla="*/ 2147483647 h 1118"/>
                <a:gd name="T16" fmla="*/ 2147483647 w 1361"/>
                <a:gd name="T17" fmla="*/ 2147483647 h 1118"/>
                <a:gd name="T18" fmla="*/ 2147483647 w 1361"/>
                <a:gd name="T19" fmla="*/ 2147483647 h 1118"/>
                <a:gd name="T20" fmla="*/ 2147483647 w 1361"/>
                <a:gd name="T21" fmla="*/ 2147483647 h 1118"/>
                <a:gd name="T22" fmla="*/ 2147483647 w 1361"/>
                <a:gd name="T23" fmla="*/ 2147483647 h 1118"/>
                <a:gd name="T24" fmla="*/ 2147483647 w 1361"/>
                <a:gd name="T25" fmla="*/ 2147483647 h 1118"/>
                <a:gd name="T26" fmla="*/ 2147483647 w 1361"/>
                <a:gd name="T27" fmla="*/ 2147483647 h 1118"/>
                <a:gd name="T28" fmla="*/ 2147483647 w 1361"/>
                <a:gd name="T29" fmla="*/ 2147483647 h 1118"/>
                <a:gd name="T30" fmla="*/ 2147483647 w 1361"/>
                <a:gd name="T31" fmla="*/ 2147483647 h 1118"/>
                <a:gd name="T32" fmla="*/ 2147483647 w 1361"/>
                <a:gd name="T33" fmla="*/ 2147483647 h 1118"/>
                <a:gd name="T34" fmla="*/ 2147483647 w 1361"/>
                <a:gd name="T35" fmla="*/ 2147483647 h 1118"/>
                <a:gd name="T36" fmla="*/ 2147483647 w 1361"/>
                <a:gd name="T37" fmla="*/ 2147483647 h 1118"/>
                <a:gd name="T38" fmla="*/ 2147483647 w 1361"/>
                <a:gd name="T39" fmla="*/ 2147483647 h 1118"/>
                <a:gd name="T40" fmla="*/ 2147483647 w 1361"/>
                <a:gd name="T41" fmla="*/ 2147483647 h 1118"/>
                <a:gd name="T42" fmla="*/ 2147483647 w 1361"/>
                <a:gd name="T43" fmla="*/ 2147483647 h 1118"/>
                <a:gd name="T44" fmla="*/ 2147483647 w 1361"/>
                <a:gd name="T45" fmla="*/ 2147483647 h 1118"/>
                <a:gd name="T46" fmla="*/ 2147483647 w 1361"/>
                <a:gd name="T47" fmla="*/ 2147483647 h 1118"/>
                <a:gd name="T48" fmla="*/ 2147483647 w 1361"/>
                <a:gd name="T49" fmla="*/ 2147483647 h 1118"/>
                <a:gd name="T50" fmla="*/ 2147483647 w 1361"/>
                <a:gd name="T51" fmla="*/ 2147483647 h 1118"/>
                <a:gd name="T52" fmla="*/ 2147483647 w 1361"/>
                <a:gd name="T53" fmla="*/ 2147483647 h 1118"/>
                <a:gd name="T54" fmla="*/ 2147483647 w 1361"/>
                <a:gd name="T55" fmla="*/ 2147483647 h 1118"/>
                <a:gd name="T56" fmla="*/ 2147483647 w 1361"/>
                <a:gd name="T57" fmla="*/ 2147483647 h 1118"/>
                <a:gd name="T58" fmla="*/ 2147483647 w 1361"/>
                <a:gd name="T59" fmla="*/ 2147483647 h 1118"/>
                <a:gd name="T60" fmla="*/ 2147483647 w 1361"/>
                <a:gd name="T61" fmla="*/ 2147483647 h 1118"/>
                <a:gd name="T62" fmla="*/ 2147483647 w 1361"/>
                <a:gd name="T63" fmla="*/ 2147483647 h 1118"/>
                <a:gd name="T64" fmla="*/ 2147483647 w 1361"/>
                <a:gd name="T65" fmla="*/ 2147483647 h 1118"/>
                <a:gd name="T66" fmla="*/ 2147483647 w 1361"/>
                <a:gd name="T67" fmla="*/ 2147483647 h 1118"/>
                <a:gd name="T68" fmla="*/ 2147483647 w 1361"/>
                <a:gd name="T69" fmla="*/ 2147483647 h 1118"/>
                <a:gd name="T70" fmla="*/ 2147483647 w 1361"/>
                <a:gd name="T71" fmla="*/ 2147483647 h 1118"/>
                <a:gd name="T72" fmla="*/ 2147483647 w 1361"/>
                <a:gd name="T73" fmla="*/ 2147483647 h 1118"/>
                <a:gd name="T74" fmla="*/ 2147483647 w 1361"/>
                <a:gd name="T75" fmla="*/ 2147483647 h 1118"/>
                <a:gd name="T76" fmla="*/ 2147483647 w 1361"/>
                <a:gd name="T77" fmla="*/ 2147483647 h 1118"/>
                <a:gd name="T78" fmla="*/ 2147483647 w 1361"/>
                <a:gd name="T79" fmla="*/ 2147483647 h 1118"/>
                <a:gd name="T80" fmla="*/ 2147483647 w 1361"/>
                <a:gd name="T81" fmla="*/ 2147483647 h 1118"/>
                <a:gd name="T82" fmla="*/ 2147483647 w 1361"/>
                <a:gd name="T83" fmla="*/ 2147483647 h 1118"/>
                <a:gd name="T84" fmla="*/ 2147483647 w 1361"/>
                <a:gd name="T85" fmla="*/ 2147483647 h 1118"/>
                <a:gd name="T86" fmla="*/ 2147483647 w 1361"/>
                <a:gd name="T87" fmla="*/ 2147483647 h 1118"/>
                <a:gd name="T88" fmla="*/ 2147483647 w 1361"/>
                <a:gd name="T89" fmla="*/ 2147483647 h 1118"/>
                <a:gd name="T90" fmla="*/ 2147483647 w 1361"/>
                <a:gd name="T91" fmla="*/ 2147483647 h 1118"/>
                <a:gd name="T92" fmla="*/ 2147483647 w 1361"/>
                <a:gd name="T93" fmla="*/ 2147483647 h 1118"/>
                <a:gd name="T94" fmla="*/ 2147483647 w 1361"/>
                <a:gd name="T95" fmla="*/ 2147483647 h 1118"/>
                <a:gd name="T96" fmla="*/ 2147483647 w 1361"/>
                <a:gd name="T97" fmla="*/ 2147483647 h 1118"/>
                <a:gd name="T98" fmla="*/ 2147483647 w 1361"/>
                <a:gd name="T99" fmla="*/ 2147483647 h 1118"/>
                <a:gd name="T100" fmla="*/ 2147483647 w 1361"/>
                <a:gd name="T101" fmla="*/ 2147483647 h 1118"/>
                <a:gd name="T102" fmla="*/ 2147483647 w 1361"/>
                <a:gd name="T103" fmla="*/ 2147483647 h 1118"/>
                <a:gd name="T104" fmla="*/ 2147483647 w 1361"/>
                <a:gd name="T105" fmla="*/ 2147483647 h 1118"/>
                <a:gd name="T106" fmla="*/ 2147483647 w 1361"/>
                <a:gd name="T107" fmla="*/ 2147483647 h 1118"/>
                <a:gd name="T108" fmla="*/ 2147483647 w 1361"/>
                <a:gd name="T109" fmla="*/ 2147483647 h 1118"/>
                <a:gd name="T110" fmla="*/ 2147483647 w 1361"/>
                <a:gd name="T111" fmla="*/ 2147483647 h 1118"/>
                <a:gd name="T112" fmla="*/ 2147483647 w 1361"/>
                <a:gd name="T113" fmla="*/ 2147483647 h 1118"/>
                <a:gd name="T114" fmla="*/ 2147483647 w 1361"/>
                <a:gd name="T115" fmla="*/ 2147483647 h 1118"/>
                <a:gd name="T116" fmla="*/ 2147483647 w 1361"/>
                <a:gd name="T117" fmla="*/ 2147483647 h 1118"/>
                <a:gd name="T118" fmla="*/ 2147483647 w 1361"/>
                <a:gd name="T119" fmla="*/ 2147483647 h 1118"/>
                <a:gd name="T120" fmla="*/ 2147483647 w 1361"/>
                <a:gd name="T121" fmla="*/ 2147483647 h 1118"/>
                <a:gd name="T122" fmla="*/ 2147483647 w 1361"/>
                <a:gd name="T123" fmla="*/ 2147483647 h 1118"/>
                <a:gd name="T124" fmla="*/ 2147483647 w 1361"/>
                <a:gd name="T125" fmla="*/ 2147483647 h 11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61"/>
                <a:gd name="T190" fmla="*/ 0 h 1118"/>
                <a:gd name="T191" fmla="*/ 1361 w 1361"/>
                <a:gd name="T192" fmla="*/ 1118 h 11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61" h="1118">
                  <a:moveTo>
                    <a:pt x="1359" y="306"/>
                  </a:moveTo>
                  <a:lnTo>
                    <a:pt x="1357" y="306"/>
                  </a:lnTo>
                  <a:lnTo>
                    <a:pt x="1353" y="302"/>
                  </a:lnTo>
                  <a:lnTo>
                    <a:pt x="1349" y="304"/>
                  </a:lnTo>
                  <a:lnTo>
                    <a:pt x="1346" y="302"/>
                  </a:lnTo>
                  <a:lnTo>
                    <a:pt x="1346" y="294"/>
                  </a:lnTo>
                  <a:lnTo>
                    <a:pt x="1355" y="296"/>
                  </a:lnTo>
                  <a:lnTo>
                    <a:pt x="1355" y="288"/>
                  </a:lnTo>
                  <a:lnTo>
                    <a:pt x="1351" y="282"/>
                  </a:lnTo>
                  <a:lnTo>
                    <a:pt x="1355" y="276"/>
                  </a:lnTo>
                  <a:lnTo>
                    <a:pt x="1348" y="267"/>
                  </a:lnTo>
                  <a:lnTo>
                    <a:pt x="1338" y="263"/>
                  </a:lnTo>
                  <a:lnTo>
                    <a:pt x="1334" y="269"/>
                  </a:lnTo>
                  <a:lnTo>
                    <a:pt x="1326" y="269"/>
                  </a:lnTo>
                  <a:lnTo>
                    <a:pt x="1320" y="255"/>
                  </a:lnTo>
                  <a:lnTo>
                    <a:pt x="1324" y="245"/>
                  </a:lnTo>
                  <a:lnTo>
                    <a:pt x="1318" y="229"/>
                  </a:lnTo>
                  <a:lnTo>
                    <a:pt x="1322" y="229"/>
                  </a:lnTo>
                  <a:lnTo>
                    <a:pt x="1324" y="220"/>
                  </a:lnTo>
                  <a:lnTo>
                    <a:pt x="1322" y="218"/>
                  </a:lnTo>
                  <a:lnTo>
                    <a:pt x="1314" y="218"/>
                  </a:lnTo>
                  <a:lnTo>
                    <a:pt x="1303" y="214"/>
                  </a:lnTo>
                  <a:lnTo>
                    <a:pt x="1299" y="208"/>
                  </a:lnTo>
                  <a:lnTo>
                    <a:pt x="1293" y="210"/>
                  </a:lnTo>
                  <a:lnTo>
                    <a:pt x="1291" y="208"/>
                  </a:lnTo>
                  <a:lnTo>
                    <a:pt x="1287" y="204"/>
                  </a:lnTo>
                  <a:lnTo>
                    <a:pt x="1289" y="194"/>
                  </a:lnTo>
                  <a:lnTo>
                    <a:pt x="1291" y="192"/>
                  </a:lnTo>
                  <a:lnTo>
                    <a:pt x="1289" y="186"/>
                  </a:lnTo>
                  <a:lnTo>
                    <a:pt x="1291" y="178"/>
                  </a:lnTo>
                  <a:lnTo>
                    <a:pt x="1291" y="53"/>
                  </a:lnTo>
                  <a:lnTo>
                    <a:pt x="1289" y="45"/>
                  </a:lnTo>
                  <a:lnTo>
                    <a:pt x="1279" y="37"/>
                  </a:lnTo>
                  <a:lnTo>
                    <a:pt x="1276" y="31"/>
                  </a:lnTo>
                  <a:lnTo>
                    <a:pt x="1250" y="11"/>
                  </a:lnTo>
                  <a:lnTo>
                    <a:pt x="1235" y="11"/>
                  </a:lnTo>
                  <a:lnTo>
                    <a:pt x="1231" y="19"/>
                  </a:lnTo>
                  <a:lnTo>
                    <a:pt x="1221" y="17"/>
                  </a:lnTo>
                  <a:lnTo>
                    <a:pt x="1215" y="17"/>
                  </a:lnTo>
                  <a:lnTo>
                    <a:pt x="1211" y="23"/>
                  </a:lnTo>
                  <a:lnTo>
                    <a:pt x="1198" y="23"/>
                  </a:lnTo>
                  <a:lnTo>
                    <a:pt x="1184" y="29"/>
                  </a:lnTo>
                  <a:lnTo>
                    <a:pt x="1173" y="23"/>
                  </a:lnTo>
                  <a:lnTo>
                    <a:pt x="1171" y="2"/>
                  </a:lnTo>
                  <a:lnTo>
                    <a:pt x="1161" y="0"/>
                  </a:lnTo>
                  <a:lnTo>
                    <a:pt x="1155" y="0"/>
                  </a:lnTo>
                  <a:lnTo>
                    <a:pt x="1085" y="88"/>
                  </a:lnTo>
                  <a:lnTo>
                    <a:pt x="1081" y="104"/>
                  </a:lnTo>
                  <a:lnTo>
                    <a:pt x="1079" y="115"/>
                  </a:lnTo>
                  <a:lnTo>
                    <a:pt x="1075" y="123"/>
                  </a:lnTo>
                  <a:lnTo>
                    <a:pt x="1068" y="131"/>
                  </a:lnTo>
                  <a:lnTo>
                    <a:pt x="1058" y="147"/>
                  </a:lnTo>
                  <a:lnTo>
                    <a:pt x="1064" y="153"/>
                  </a:lnTo>
                  <a:lnTo>
                    <a:pt x="1058" y="167"/>
                  </a:lnTo>
                  <a:lnTo>
                    <a:pt x="1058" y="172"/>
                  </a:lnTo>
                  <a:lnTo>
                    <a:pt x="1062" y="174"/>
                  </a:lnTo>
                  <a:lnTo>
                    <a:pt x="1058" y="186"/>
                  </a:lnTo>
                  <a:lnTo>
                    <a:pt x="1052" y="186"/>
                  </a:lnTo>
                  <a:lnTo>
                    <a:pt x="1046" y="192"/>
                  </a:lnTo>
                  <a:lnTo>
                    <a:pt x="1048" y="200"/>
                  </a:lnTo>
                  <a:lnTo>
                    <a:pt x="1038" y="210"/>
                  </a:lnTo>
                  <a:lnTo>
                    <a:pt x="1033" y="210"/>
                  </a:lnTo>
                  <a:lnTo>
                    <a:pt x="1021" y="221"/>
                  </a:lnTo>
                  <a:lnTo>
                    <a:pt x="1019" y="227"/>
                  </a:lnTo>
                  <a:lnTo>
                    <a:pt x="1027" y="237"/>
                  </a:lnTo>
                  <a:lnTo>
                    <a:pt x="1025" y="241"/>
                  </a:lnTo>
                  <a:lnTo>
                    <a:pt x="1015" y="237"/>
                  </a:lnTo>
                  <a:lnTo>
                    <a:pt x="1009" y="239"/>
                  </a:lnTo>
                  <a:lnTo>
                    <a:pt x="1007" y="257"/>
                  </a:lnTo>
                  <a:lnTo>
                    <a:pt x="1001" y="257"/>
                  </a:lnTo>
                  <a:lnTo>
                    <a:pt x="998" y="247"/>
                  </a:lnTo>
                  <a:lnTo>
                    <a:pt x="992" y="247"/>
                  </a:lnTo>
                  <a:lnTo>
                    <a:pt x="984" y="251"/>
                  </a:lnTo>
                  <a:lnTo>
                    <a:pt x="974" y="257"/>
                  </a:lnTo>
                  <a:lnTo>
                    <a:pt x="966" y="251"/>
                  </a:lnTo>
                  <a:lnTo>
                    <a:pt x="959" y="257"/>
                  </a:lnTo>
                  <a:lnTo>
                    <a:pt x="953" y="259"/>
                  </a:lnTo>
                  <a:lnTo>
                    <a:pt x="957" y="265"/>
                  </a:lnTo>
                  <a:lnTo>
                    <a:pt x="945" y="286"/>
                  </a:lnTo>
                  <a:lnTo>
                    <a:pt x="912" y="286"/>
                  </a:lnTo>
                  <a:lnTo>
                    <a:pt x="848" y="286"/>
                  </a:lnTo>
                  <a:lnTo>
                    <a:pt x="789" y="286"/>
                  </a:lnTo>
                  <a:lnTo>
                    <a:pt x="774" y="288"/>
                  </a:lnTo>
                  <a:lnTo>
                    <a:pt x="776" y="286"/>
                  </a:lnTo>
                  <a:lnTo>
                    <a:pt x="714" y="288"/>
                  </a:lnTo>
                  <a:lnTo>
                    <a:pt x="649" y="288"/>
                  </a:lnTo>
                  <a:lnTo>
                    <a:pt x="642" y="286"/>
                  </a:lnTo>
                  <a:lnTo>
                    <a:pt x="622" y="292"/>
                  </a:lnTo>
                  <a:lnTo>
                    <a:pt x="597" y="306"/>
                  </a:lnTo>
                  <a:lnTo>
                    <a:pt x="550" y="347"/>
                  </a:lnTo>
                  <a:lnTo>
                    <a:pt x="552" y="353"/>
                  </a:lnTo>
                  <a:lnTo>
                    <a:pt x="546" y="361"/>
                  </a:lnTo>
                  <a:lnTo>
                    <a:pt x="529" y="375"/>
                  </a:lnTo>
                  <a:lnTo>
                    <a:pt x="498" y="390"/>
                  </a:lnTo>
                  <a:lnTo>
                    <a:pt x="496" y="396"/>
                  </a:lnTo>
                  <a:lnTo>
                    <a:pt x="502" y="398"/>
                  </a:lnTo>
                  <a:lnTo>
                    <a:pt x="504" y="410"/>
                  </a:lnTo>
                  <a:lnTo>
                    <a:pt x="508" y="410"/>
                  </a:lnTo>
                  <a:lnTo>
                    <a:pt x="509" y="406"/>
                  </a:lnTo>
                  <a:lnTo>
                    <a:pt x="508" y="402"/>
                  </a:lnTo>
                  <a:lnTo>
                    <a:pt x="508" y="400"/>
                  </a:lnTo>
                  <a:lnTo>
                    <a:pt x="517" y="404"/>
                  </a:lnTo>
                  <a:lnTo>
                    <a:pt x="511" y="408"/>
                  </a:lnTo>
                  <a:lnTo>
                    <a:pt x="517" y="412"/>
                  </a:lnTo>
                  <a:lnTo>
                    <a:pt x="515" y="416"/>
                  </a:lnTo>
                  <a:lnTo>
                    <a:pt x="509" y="422"/>
                  </a:lnTo>
                  <a:lnTo>
                    <a:pt x="506" y="420"/>
                  </a:lnTo>
                  <a:lnTo>
                    <a:pt x="504" y="422"/>
                  </a:lnTo>
                  <a:lnTo>
                    <a:pt x="506" y="428"/>
                  </a:lnTo>
                  <a:lnTo>
                    <a:pt x="509" y="433"/>
                  </a:lnTo>
                  <a:lnTo>
                    <a:pt x="511" y="443"/>
                  </a:lnTo>
                  <a:lnTo>
                    <a:pt x="511" y="457"/>
                  </a:lnTo>
                  <a:lnTo>
                    <a:pt x="506" y="463"/>
                  </a:lnTo>
                  <a:lnTo>
                    <a:pt x="494" y="461"/>
                  </a:lnTo>
                  <a:lnTo>
                    <a:pt x="486" y="463"/>
                  </a:lnTo>
                  <a:lnTo>
                    <a:pt x="484" y="469"/>
                  </a:lnTo>
                  <a:lnTo>
                    <a:pt x="478" y="471"/>
                  </a:lnTo>
                  <a:lnTo>
                    <a:pt x="474" y="473"/>
                  </a:lnTo>
                  <a:lnTo>
                    <a:pt x="469" y="479"/>
                  </a:lnTo>
                  <a:lnTo>
                    <a:pt x="465" y="484"/>
                  </a:lnTo>
                  <a:lnTo>
                    <a:pt x="453" y="486"/>
                  </a:lnTo>
                  <a:lnTo>
                    <a:pt x="447" y="486"/>
                  </a:lnTo>
                  <a:lnTo>
                    <a:pt x="441" y="492"/>
                  </a:lnTo>
                  <a:lnTo>
                    <a:pt x="439" y="490"/>
                  </a:lnTo>
                  <a:lnTo>
                    <a:pt x="420" y="488"/>
                  </a:lnTo>
                  <a:lnTo>
                    <a:pt x="404" y="490"/>
                  </a:lnTo>
                  <a:lnTo>
                    <a:pt x="391" y="494"/>
                  </a:lnTo>
                  <a:lnTo>
                    <a:pt x="389" y="496"/>
                  </a:lnTo>
                  <a:lnTo>
                    <a:pt x="387" y="492"/>
                  </a:lnTo>
                  <a:lnTo>
                    <a:pt x="381" y="492"/>
                  </a:lnTo>
                  <a:lnTo>
                    <a:pt x="369" y="484"/>
                  </a:lnTo>
                  <a:lnTo>
                    <a:pt x="346" y="481"/>
                  </a:lnTo>
                  <a:lnTo>
                    <a:pt x="338" y="479"/>
                  </a:lnTo>
                  <a:lnTo>
                    <a:pt x="303" y="481"/>
                  </a:lnTo>
                  <a:lnTo>
                    <a:pt x="297" y="481"/>
                  </a:lnTo>
                  <a:lnTo>
                    <a:pt x="284" y="483"/>
                  </a:lnTo>
                  <a:lnTo>
                    <a:pt x="268" y="486"/>
                  </a:lnTo>
                  <a:lnTo>
                    <a:pt x="257" y="488"/>
                  </a:lnTo>
                  <a:lnTo>
                    <a:pt x="253" y="490"/>
                  </a:lnTo>
                  <a:lnTo>
                    <a:pt x="253" y="506"/>
                  </a:lnTo>
                  <a:lnTo>
                    <a:pt x="249" y="510"/>
                  </a:lnTo>
                  <a:lnTo>
                    <a:pt x="251" y="514"/>
                  </a:lnTo>
                  <a:lnTo>
                    <a:pt x="253" y="520"/>
                  </a:lnTo>
                  <a:lnTo>
                    <a:pt x="257" y="530"/>
                  </a:lnTo>
                  <a:lnTo>
                    <a:pt x="261" y="528"/>
                  </a:lnTo>
                  <a:lnTo>
                    <a:pt x="262" y="534"/>
                  </a:lnTo>
                  <a:lnTo>
                    <a:pt x="266" y="545"/>
                  </a:lnTo>
                  <a:lnTo>
                    <a:pt x="262" y="553"/>
                  </a:lnTo>
                  <a:lnTo>
                    <a:pt x="255" y="555"/>
                  </a:lnTo>
                  <a:lnTo>
                    <a:pt x="251" y="559"/>
                  </a:lnTo>
                  <a:lnTo>
                    <a:pt x="243" y="573"/>
                  </a:lnTo>
                  <a:lnTo>
                    <a:pt x="249" y="577"/>
                  </a:lnTo>
                  <a:lnTo>
                    <a:pt x="249" y="640"/>
                  </a:lnTo>
                  <a:lnTo>
                    <a:pt x="198" y="642"/>
                  </a:lnTo>
                  <a:lnTo>
                    <a:pt x="183" y="640"/>
                  </a:lnTo>
                  <a:lnTo>
                    <a:pt x="185" y="610"/>
                  </a:lnTo>
                  <a:lnTo>
                    <a:pt x="165" y="620"/>
                  </a:lnTo>
                  <a:lnTo>
                    <a:pt x="152" y="626"/>
                  </a:lnTo>
                  <a:lnTo>
                    <a:pt x="154" y="622"/>
                  </a:lnTo>
                  <a:lnTo>
                    <a:pt x="140" y="630"/>
                  </a:lnTo>
                  <a:lnTo>
                    <a:pt x="130" y="640"/>
                  </a:lnTo>
                  <a:lnTo>
                    <a:pt x="113" y="643"/>
                  </a:lnTo>
                  <a:lnTo>
                    <a:pt x="70" y="657"/>
                  </a:lnTo>
                  <a:lnTo>
                    <a:pt x="70" y="671"/>
                  </a:lnTo>
                  <a:lnTo>
                    <a:pt x="70" y="698"/>
                  </a:lnTo>
                  <a:lnTo>
                    <a:pt x="113" y="698"/>
                  </a:lnTo>
                  <a:lnTo>
                    <a:pt x="115" y="702"/>
                  </a:lnTo>
                  <a:lnTo>
                    <a:pt x="115" y="742"/>
                  </a:lnTo>
                  <a:lnTo>
                    <a:pt x="115" y="767"/>
                  </a:lnTo>
                  <a:lnTo>
                    <a:pt x="115" y="775"/>
                  </a:lnTo>
                  <a:lnTo>
                    <a:pt x="115" y="799"/>
                  </a:lnTo>
                  <a:lnTo>
                    <a:pt x="101" y="802"/>
                  </a:lnTo>
                  <a:lnTo>
                    <a:pt x="99" y="806"/>
                  </a:lnTo>
                  <a:lnTo>
                    <a:pt x="84" y="802"/>
                  </a:lnTo>
                  <a:lnTo>
                    <a:pt x="84" y="808"/>
                  </a:lnTo>
                  <a:lnTo>
                    <a:pt x="78" y="808"/>
                  </a:lnTo>
                  <a:lnTo>
                    <a:pt x="76" y="824"/>
                  </a:lnTo>
                  <a:lnTo>
                    <a:pt x="84" y="824"/>
                  </a:lnTo>
                  <a:lnTo>
                    <a:pt x="82" y="855"/>
                  </a:lnTo>
                  <a:lnTo>
                    <a:pt x="93" y="853"/>
                  </a:lnTo>
                  <a:lnTo>
                    <a:pt x="97" y="855"/>
                  </a:lnTo>
                  <a:lnTo>
                    <a:pt x="93" y="867"/>
                  </a:lnTo>
                  <a:lnTo>
                    <a:pt x="93" y="869"/>
                  </a:lnTo>
                  <a:lnTo>
                    <a:pt x="91" y="881"/>
                  </a:lnTo>
                  <a:lnTo>
                    <a:pt x="87" y="881"/>
                  </a:lnTo>
                  <a:lnTo>
                    <a:pt x="89" y="887"/>
                  </a:lnTo>
                  <a:lnTo>
                    <a:pt x="86" y="891"/>
                  </a:lnTo>
                  <a:lnTo>
                    <a:pt x="49" y="887"/>
                  </a:lnTo>
                  <a:lnTo>
                    <a:pt x="43" y="887"/>
                  </a:lnTo>
                  <a:lnTo>
                    <a:pt x="37" y="908"/>
                  </a:lnTo>
                  <a:lnTo>
                    <a:pt x="45" y="910"/>
                  </a:lnTo>
                  <a:lnTo>
                    <a:pt x="43" y="918"/>
                  </a:lnTo>
                  <a:lnTo>
                    <a:pt x="47" y="922"/>
                  </a:lnTo>
                  <a:lnTo>
                    <a:pt x="68" y="922"/>
                  </a:lnTo>
                  <a:lnTo>
                    <a:pt x="68" y="926"/>
                  </a:lnTo>
                  <a:lnTo>
                    <a:pt x="60" y="936"/>
                  </a:lnTo>
                  <a:lnTo>
                    <a:pt x="58" y="938"/>
                  </a:lnTo>
                  <a:lnTo>
                    <a:pt x="49" y="946"/>
                  </a:lnTo>
                  <a:lnTo>
                    <a:pt x="37" y="950"/>
                  </a:lnTo>
                  <a:lnTo>
                    <a:pt x="29" y="942"/>
                  </a:lnTo>
                  <a:lnTo>
                    <a:pt x="19" y="950"/>
                  </a:lnTo>
                  <a:lnTo>
                    <a:pt x="16" y="958"/>
                  </a:lnTo>
                  <a:lnTo>
                    <a:pt x="10" y="958"/>
                  </a:lnTo>
                  <a:lnTo>
                    <a:pt x="2" y="965"/>
                  </a:lnTo>
                  <a:lnTo>
                    <a:pt x="0" y="969"/>
                  </a:lnTo>
                  <a:lnTo>
                    <a:pt x="2" y="979"/>
                  </a:lnTo>
                  <a:lnTo>
                    <a:pt x="16" y="989"/>
                  </a:lnTo>
                  <a:lnTo>
                    <a:pt x="19" y="991"/>
                  </a:lnTo>
                  <a:lnTo>
                    <a:pt x="17" y="999"/>
                  </a:lnTo>
                  <a:lnTo>
                    <a:pt x="23" y="1001"/>
                  </a:lnTo>
                  <a:lnTo>
                    <a:pt x="21" y="1005"/>
                  </a:lnTo>
                  <a:lnTo>
                    <a:pt x="21" y="1036"/>
                  </a:lnTo>
                  <a:lnTo>
                    <a:pt x="27" y="1044"/>
                  </a:lnTo>
                  <a:lnTo>
                    <a:pt x="49" y="1054"/>
                  </a:lnTo>
                  <a:lnTo>
                    <a:pt x="62" y="1040"/>
                  </a:lnTo>
                  <a:lnTo>
                    <a:pt x="64" y="1038"/>
                  </a:lnTo>
                  <a:lnTo>
                    <a:pt x="66" y="1034"/>
                  </a:lnTo>
                  <a:lnTo>
                    <a:pt x="74" y="1044"/>
                  </a:lnTo>
                  <a:lnTo>
                    <a:pt x="82" y="1050"/>
                  </a:lnTo>
                  <a:lnTo>
                    <a:pt x="89" y="1044"/>
                  </a:lnTo>
                  <a:lnTo>
                    <a:pt x="93" y="1048"/>
                  </a:lnTo>
                  <a:lnTo>
                    <a:pt x="101" y="1046"/>
                  </a:lnTo>
                  <a:lnTo>
                    <a:pt x="103" y="1054"/>
                  </a:lnTo>
                  <a:lnTo>
                    <a:pt x="107" y="1067"/>
                  </a:lnTo>
                  <a:lnTo>
                    <a:pt x="124" y="1077"/>
                  </a:lnTo>
                  <a:lnTo>
                    <a:pt x="132" y="1083"/>
                  </a:lnTo>
                  <a:lnTo>
                    <a:pt x="132" y="1069"/>
                  </a:lnTo>
                  <a:lnTo>
                    <a:pt x="142" y="1062"/>
                  </a:lnTo>
                  <a:lnTo>
                    <a:pt x="156" y="1054"/>
                  </a:lnTo>
                  <a:lnTo>
                    <a:pt x="159" y="1056"/>
                  </a:lnTo>
                  <a:lnTo>
                    <a:pt x="173" y="1044"/>
                  </a:lnTo>
                  <a:lnTo>
                    <a:pt x="185" y="1020"/>
                  </a:lnTo>
                  <a:lnTo>
                    <a:pt x="185" y="1026"/>
                  </a:lnTo>
                  <a:lnTo>
                    <a:pt x="185" y="1030"/>
                  </a:lnTo>
                  <a:lnTo>
                    <a:pt x="192" y="1028"/>
                  </a:lnTo>
                  <a:lnTo>
                    <a:pt x="196" y="1032"/>
                  </a:lnTo>
                  <a:lnTo>
                    <a:pt x="198" y="1032"/>
                  </a:lnTo>
                  <a:lnTo>
                    <a:pt x="196" y="1038"/>
                  </a:lnTo>
                  <a:lnTo>
                    <a:pt x="208" y="1044"/>
                  </a:lnTo>
                  <a:lnTo>
                    <a:pt x="212" y="1056"/>
                  </a:lnTo>
                  <a:lnTo>
                    <a:pt x="227" y="1060"/>
                  </a:lnTo>
                  <a:lnTo>
                    <a:pt x="235" y="1052"/>
                  </a:lnTo>
                  <a:lnTo>
                    <a:pt x="280" y="1081"/>
                  </a:lnTo>
                  <a:lnTo>
                    <a:pt x="290" y="1075"/>
                  </a:lnTo>
                  <a:lnTo>
                    <a:pt x="290" y="1073"/>
                  </a:lnTo>
                  <a:lnTo>
                    <a:pt x="296" y="1069"/>
                  </a:lnTo>
                  <a:lnTo>
                    <a:pt x="301" y="1062"/>
                  </a:lnTo>
                  <a:lnTo>
                    <a:pt x="305" y="1052"/>
                  </a:lnTo>
                  <a:lnTo>
                    <a:pt x="309" y="1048"/>
                  </a:lnTo>
                  <a:lnTo>
                    <a:pt x="317" y="1038"/>
                  </a:lnTo>
                  <a:lnTo>
                    <a:pt x="329" y="1046"/>
                  </a:lnTo>
                  <a:lnTo>
                    <a:pt x="332" y="1046"/>
                  </a:lnTo>
                  <a:lnTo>
                    <a:pt x="354" y="1026"/>
                  </a:lnTo>
                  <a:lnTo>
                    <a:pt x="358" y="1026"/>
                  </a:lnTo>
                  <a:lnTo>
                    <a:pt x="362" y="1034"/>
                  </a:lnTo>
                  <a:lnTo>
                    <a:pt x="360" y="1038"/>
                  </a:lnTo>
                  <a:lnTo>
                    <a:pt x="366" y="1050"/>
                  </a:lnTo>
                  <a:lnTo>
                    <a:pt x="371" y="1056"/>
                  </a:lnTo>
                  <a:lnTo>
                    <a:pt x="383" y="1060"/>
                  </a:lnTo>
                  <a:lnTo>
                    <a:pt x="383" y="1056"/>
                  </a:lnTo>
                  <a:lnTo>
                    <a:pt x="393" y="1044"/>
                  </a:lnTo>
                  <a:lnTo>
                    <a:pt x="397" y="1038"/>
                  </a:lnTo>
                  <a:lnTo>
                    <a:pt x="402" y="1040"/>
                  </a:lnTo>
                  <a:lnTo>
                    <a:pt x="404" y="1044"/>
                  </a:lnTo>
                  <a:lnTo>
                    <a:pt x="412" y="1048"/>
                  </a:lnTo>
                  <a:lnTo>
                    <a:pt x="410" y="1060"/>
                  </a:lnTo>
                  <a:lnTo>
                    <a:pt x="414" y="1067"/>
                  </a:lnTo>
                  <a:lnTo>
                    <a:pt x="418" y="1069"/>
                  </a:lnTo>
                  <a:lnTo>
                    <a:pt x="436" y="1062"/>
                  </a:lnTo>
                  <a:lnTo>
                    <a:pt x="437" y="1054"/>
                  </a:lnTo>
                  <a:lnTo>
                    <a:pt x="439" y="1056"/>
                  </a:lnTo>
                  <a:lnTo>
                    <a:pt x="443" y="1067"/>
                  </a:lnTo>
                  <a:lnTo>
                    <a:pt x="447" y="1071"/>
                  </a:lnTo>
                  <a:lnTo>
                    <a:pt x="449" y="1073"/>
                  </a:lnTo>
                  <a:lnTo>
                    <a:pt x="455" y="1075"/>
                  </a:lnTo>
                  <a:lnTo>
                    <a:pt x="453" y="1069"/>
                  </a:lnTo>
                  <a:lnTo>
                    <a:pt x="455" y="1067"/>
                  </a:lnTo>
                  <a:lnTo>
                    <a:pt x="463" y="1081"/>
                  </a:lnTo>
                  <a:lnTo>
                    <a:pt x="467" y="1077"/>
                  </a:lnTo>
                  <a:lnTo>
                    <a:pt x="471" y="1079"/>
                  </a:lnTo>
                  <a:lnTo>
                    <a:pt x="471" y="1081"/>
                  </a:lnTo>
                  <a:lnTo>
                    <a:pt x="478" y="1083"/>
                  </a:lnTo>
                  <a:lnTo>
                    <a:pt x="482" y="1085"/>
                  </a:lnTo>
                  <a:lnTo>
                    <a:pt x="482" y="1089"/>
                  </a:lnTo>
                  <a:lnTo>
                    <a:pt x="486" y="1089"/>
                  </a:lnTo>
                  <a:lnTo>
                    <a:pt x="490" y="1089"/>
                  </a:lnTo>
                  <a:lnTo>
                    <a:pt x="490" y="1083"/>
                  </a:lnTo>
                  <a:lnTo>
                    <a:pt x="494" y="1085"/>
                  </a:lnTo>
                  <a:lnTo>
                    <a:pt x="494" y="1095"/>
                  </a:lnTo>
                  <a:lnTo>
                    <a:pt x="498" y="1095"/>
                  </a:lnTo>
                  <a:lnTo>
                    <a:pt x="500" y="1101"/>
                  </a:lnTo>
                  <a:lnTo>
                    <a:pt x="502" y="1101"/>
                  </a:lnTo>
                  <a:lnTo>
                    <a:pt x="502" y="1095"/>
                  </a:lnTo>
                  <a:lnTo>
                    <a:pt x="504" y="1089"/>
                  </a:lnTo>
                  <a:lnTo>
                    <a:pt x="498" y="1083"/>
                  </a:lnTo>
                  <a:lnTo>
                    <a:pt x="496" y="1077"/>
                  </a:lnTo>
                  <a:lnTo>
                    <a:pt x="498" y="1075"/>
                  </a:lnTo>
                  <a:lnTo>
                    <a:pt x="498" y="1073"/>
                  </a:lnTo>
                  <a:lnTo>
                    <a:pt x="488" y="1071"/>
                  </a:lnTo>
                  <a:lnTo>
                    <a:pt x="486" y="1067"/>
                  </a:lnTo>
                  <a:lnTo>
                    <a:pt x="471" y="1054"/>
                  </a:lnTo>
                  <a:lnTo>
                    <a:pt x="471" y="1050"/>
                  </a:lnTo>
                  <a:lnTo>
                    <a:pt x="472" y="1050"/>
                  </a:lnTo>
                  <a:lnTo>
                    <a:pt x="480" y="1056"/>
                  </a:lnTo>
                  <a:lnTo>
                    <a:pt x="488" y="1063"/>
                  </a:lnTo>
                  <a:lnTo>
                    <a:pt x="490" y="1067"/>
                  </a:lnTo>
                  <a:lnTo>
                    <a:pt x="496" y="1069"/>
                  </a:lnTo>
                  <a:lnTo>
                    <a:pt x="498" y="1065"/>
                  </a:lnTo>
                  <a:lnTo>
                    <a:pt x="484" y="1044"/>
                  </a:lnTo>
                  <a:lnTo>
                    <a:pt x="484" y="1036"/>
                  </a:lnTo>
                  <a:lnTo>
                    <a:pt x="482" y="1022"/>
                  </a:lnTo>
                  <a:lnTo>
                    <a:pt x="480" y="1018"/>
                  </a:lnTo>
                  <a:lnTo>
                    <a:pt x="486" y="1012"/>
                  </a:lnTo>
                  <a:lnTo>
                    <a:pt x="486" y="1011"/>
                  </a:lnTo>
                  <a:lnTo>
                    <a:pt x="482" y="1007"/>
                  </a:lnTo>
                  <a:lnTo>
                    <a:pt x="484" y="1005"/>
                  </a:lnTo>
                  <a:lnTo>
                    <a:pt x="484" y="999"/>
                  </a:lnTo>
                  <a:lnTo>
                    <a:pt x="486" y="999"/>
                  </a:lnTo>
                  <a:lnTo>
                    <a:pt x="488" y="1003"/>
                  </a:lnTo>
                  <a:lnTo>
                    <a:pt x="490" y="999"/>
                  </a:lnTo>
                  <a:lnTo>
                    <a:pt x="486" y="993"/>
                  </a:lnTo>
                  <a:lnTo>
                    <a:pt x="494" y="993"/>
                  </a:lnTo>
                  <a:lnTo>
                    <a:pt x="496" y="991"/>
                  </a:lnTo>
                  <a:lnTo>
                    <a:pt x="494" y="987"/>
                  </a:lnTo>
                  <a:lnTo>
                    <a:pt x="490" y="987"/>
                  </a:lnTo>
                  <a:lnTo>
                    <a:pt x="488" y="979"/>
                  </a:lnTo>
                  <a:lnTo>
                    <a:pt x="494" y="983"/>
                  </a:lnTo>
                  <a:lnTo>
                    <a:pt x="494" y="979"/>
                  </a:lnTo>
                  <a:lnTo>
                    <a:pt x="494" y="977"/>
                  </a:lnTo>
                  <a:lnTo>
                    <a:pt x="490" y="977"/>
                  </a:lnTo>
                  <a:lnTo>
                    <a:pt x="488" y="973"/>
                  </a:lnTo>
                  <a:lnTo>
                    <a:pt x="484" y="971"/>
                  </a:lnTo>
                  <a:lnTo>
                    <a:pt x="484" y="965"/>
                  </a:lnTo>
                  <a:lnTo>
                    <a:pt x="478" y="965"/>
                  </a:lnTo>
                  <a:lnTo>
                    <a:pt x="478" y="963"/>
                  </a:lnTo>
                  <a:lnTo>
                    <a:pt x="476" y="959"/>
                  </a:lnTo>
                  <a:lnTo>
                    <a:pt x="482" y="959"/>
                  </a:lnTo>
                  <a:lnTo>
                    <a:pt x="482" y="961"/>
                  </a:lnTo>
                  <a:lnTo>
                    <a:pt x="486" y="963"/>
                  </a:lnTo>
                  <a:lnTo>
                    <a:pt x="494" y="965"/>
                  </a:lnTo>
                  <a:lnTo>
                    <a:pt x="492" y="959"/>
                  </a:lnTo>
                  <a:lnTo>
                    <a:pt x="496" y="959"/>
                  </a:lnTo>
                  <a:lnTo>
                    <a:pt x="496" y="954"/>
                  </a:lnTo>
                  <a:lnTo>
                    <a:pt x="500" y="954"/>
                  </a:lnTo>
                  <a:lnTo>
                    <a:pt x="500" y="948"/>
                  </a:lnTo>
                  <a:lnTo>
                    <a:pt x="504" y="948"/>
                  </a:lnTo>
                  <a:lnTo>
                    <a:pt x="506" y="952"/>
                  </a:lnTo>
                  <a:lnTo>
                    <a:pt x="508" y="952"/>
                  </a:lnTo>
                  <a:lnTo>
                    <a:pt x="509" y="946"/>
                  </a:lnTo>
                  <a:lnTo>
                    <a:pt x="513" y="948"/>
                  </a:lnTo>
                  <a:lnTo>
                    <a:pt x="515" y="942"/>
                  </a:lnTo>
                  <a:lnTo>
                    <a:pt x="521" y="944"/>
                  </a:lnTo>
                  <a:lnTo>
                    <a:pt x="523" y="936"/>
                  </a:lnTo>
                  <a:lnTo>
                    <a:pt x="521" y="932"/>
                  </a:lnTo>
                  <a:lnTo>
                    <a:pt x="525" y="926"/>
                  </a:lnTo>
                  <a:lnTo>
                    <a:pt x="529" y="924"/>
                  </a:lnTo>
                  <a:lnTo>
                    <a:pt x="531" y="926"/>
                  </a:lnTo>
                  <a:lnTo>
                    <a:pt x="537" y="922"/>
                  </a:lnTo>
                  <a:lnTo>
                    <a:pt x="533" y="934"/>
                  </a:lnTo>
                  <a:lnTo>
                    <a:pt x="544" y="930"/>
                  </a:lnTo>
                  <a:lnTo>
                    <a:pt x="544" y="936"/>
                  </a:lnTo>
                  <a:lnTo>
                    <a:pt x="539" y="936"/>
                  </a:lnTo>
                  <a:lnTo>
                    <a:pt x="537" y="940"/>
                  </a:lnTo>
                  <a:lnTo>
                    <a:pt x="533" y="940"/>
                  </a:lnTo>
                  <a:lnTo>
                    <a:pt x="533" y="944"/>
                  </a:lnTo>
                  <a:lnTo>
                    <a:pt x="539" y="946"/>
                  </a:lnTo>
                  <a:lnTo>
                    <a:pt x="535" y="948"/>
                  </a:lnTo>
                  <a:lnTo>
                    <a:pt x="523" y="948"/>
                  </a:lnTo>
                  <a:lnTo>
                    <a:pt x="521" y="954"/>
                  </a:lnTo>
                  <a:lnTo>
                    <a:pt x="517" y="954"/>
                  </a:lnTo>
                  <a:lnTo>
                    <a:pt x="517" y="956"/>
                  </a:lnTo>
                  <a:lnTo>
                    <a:pt x="511" y="965"/>
                  </a:lnTo>
                  <a:lnTo>
                    <a:pt x="509" y="973"/>
                  </a:lnTo>
                  <a:lnTo>
                    <a:pt x="511" y="977"/>
                  </a:lnTo>
                  <a:lnTo>
                    <a:pt x="513" y="983"/>
                  </a:lnTo>
                  <a:lnTo>
                    <a:pt x="515" y="981"/>
                  </a:lnTo>
                  <a:lnTo>
                    <a:pt x="515" y="977"/>
                  </a:lnTo>
                  <a:lnTo>
                    <a:pt x="519" y="977"/>
                  </a:lnTo>
                  <a:lnTo>
                    <a:pt x="523" y="977"/>
                  </a:lnTo>
                  <a:lnTo>
                    <a:pt x="517" y="985"/>
                  </a:lnTo>
                  <a:lnTo>
                    <a:pt x="519" y="991"/>
                  </a:lnTo>
                  <a:lnTo>
                    <a:pt x="513" y="995"/>
                  </a:lnTo>
                  <a:lnTo>
                    <a:pt x="515" y="1005"/>
                  </a:lnTo>
                  <a:lnTo>
                    <a:pt x="517" y="1016"/>
                  </a:lnTo>
                  <a:lnTo>
                    <a:pt x="509" y="1011"/>
                  </a:lnTo>
                  <a:lnTo>
                    <a:pt x="506" y="1011"/>
                  </a:lnTo>
                  <a:lnTo>
                    <a:pt x="506" y="1016"/>
                  </a:lnTo>
                  <a:lnTo>
                    <a:pt x="502" y="1020"/>
                  </a:lnTo>
                  <a:lnTo>
                    <a:pt x="504" y="1022"/>
                  </a:lnTo>
                  <a:lnTo>
                    <a:pt x="511" y="1022"/>
                  </a:lnTo>
                  <a:lnTo>
                    <a:pt x="513" y="1028"/>
                  </a:lnTo>
                  <a:lnTo>
                    <a:pt x="521" y="1022"/>
                  </a:lnTo>
                  <a:lnTo>
                    <a:pt x="521" y="1030"/>
                  </a:lnTo>
                  <a:lnTo>
                    <a:pt x="529" y="1040"/>
                  </a:lnTo>
                  <a:lnTo>
                    <a:pt x="523" y="1040"/>
                  </a:lnTo>
                  <a:lnTo>
                    <a:pt x="517" y="1034"/>
                  </a:lnTo>
                  <a:lnTo>
                    <a:pt x="509" y="1034"/>
                  </a:lnTo>
                  <a:lnTo>
                    <a:pt x="508" y="1040"/>
                  </a:lnTo>
                  <a:lnTo>
                    <a:pt x="509" y="1044"/>
                  </a:lnTo>
                  <a:lnTo>
                    <a:pt x="515" y="1040"/>
                  </a:lnTo>
                  <a:lnTo>
                    <a:pt x="517" y="1044"/>
                  </a:lnTo>
                  <a:lnTo>
                    <a:pt x="509" y="1046"/>
                  </a:lnTo>
                  <a:lnTo>
                    <a:pt x="506" y="1056"/>
                  </a:lnTo>
                  <a:lnTo>
                    <a:pt x="509" y="1063"/>
                  </a:lnTo>
                  <a:lnTo>
                    <a:pt x="515" y="1065"/>
                  </a:lnTo>
                  <a:lnTo>
                    <a:pt x="519" y="1073"/>
                  </a:lnTo>
                  <a:lnTo>
                    <a:pt x="529" y="1079"/>
                  </a:lnTo>
                  <a:lnTo>
                    <a:pt x="531" y="1069"/>
                  </a:lnTo>
                  <a:lnTo>
                    <a:pt x="535" y="1069"/>
                  </a:lnTo>
                  <a:lnTo>
                    <a:pt x="533" y="1073"/>
                  </a:lnTo>
                  <a:lnTo>
                    <a:pt x="539" y="1079"/>
                  </a:lnTo>
                  <a:lnTo>
                    <a:pt x="539" y="1073"/>
                  </a:lnTo>
                  <a:lnTo>
                    <a:pt x="544" y="1067"/>
                  </a:lnTo>
                  <a:lnTo>
                    <a:pt x="544" y="1069"/>
                  </a:lnTo>
                  <a:lnTo>
                    <a:pt x="543" y="1079"/>
                  </a:lnTo>
                  <a:lnTo>
                    <a:pt x="546" y="1079"/>
                  </a:lnTo>
                  <a:lnTo>
                    <a:pt x="546" y="1083"/>
                  </a:lnTo>
                  <a:lnTo>
                    <a:pt x="543" y="1083"/>
                  </a:lnTo>
                  <a:lnTo>
                    <a:pt x="539" y="1091"/>
                  </a:lnTo>
                  <a:lnTo>
                    <a:pt x="552" y="1089"/>
                  </a:lnTo>
                  <a:lnTo>
                    <a:pt x="554" y="1091"/>
                  </a:lnTo>
                  <a:lnTo>
                    <a:pt x="548" y="1095"/>
                  </a:lnTo>
                  <a:lnTo>
                    <a:pt x="546" y="1099"/>
                  </a:lnTo>
                  <a:lnTo>
                    <a:pt x="556" y="1099"/>
                  </a:lnTo>
                  <a:lnTo>
                    <a:pt x="556" y="1101"/>
                  </a:lnTo>
                  <a:lnTo>
                    <a:pt x="544" y="1107"/>
                  </a:lnTo>
                  <a:lnTo>
                    <a:pt x="548" y="1118"/>
                  </a:lnTo>
                  <a:lnTo>
                    <a:pt x="552" y="1113"/>
                  </a:lnTo>
                  <a:lnTo>
                    <a:pt x="566" y="1111"/>
                  </a:lnTo>
                  <a:lnTo>
                    <a:pt x="570" y="1107"/>
                  </a:lnTo>
                  <a:lnTo>
                    <a:pt x="593" y="1103"/>
                  </a:lnTo>
                  <a:lnTo>
                    <a:pt x="595" y="1095"/>
                  </a:lnTo>
                  <a:lnTo>
                    <a:pt x="607" y="1079"/>
                  </a:lnTo>
                  <a:lnTo>
                    <a:pt x="609" y="1083"/>
                  </a:lnTo>
                  <a:lnTo>
                    <a:pt x="601" y="1103"/>
                  </a:lnTo>
                  <a:lnTo>
                    <a:pt x="607" y="1103"/>
                  </a:lnTo>
                  <a:lnTo>
                    <a:pt x="613" y="1083"/>
                  </a:lnTo>
                  <a:lnTo>
                    <a:pt x="616" y="1073"/>
                  </a:lnTo>
                  <a:lnTo>
                    <a:pt x="618" y="1067"/>
                  </a:lnTo>
                  <a:lnTo>
                    <a:pt x="618" y="1062"/>
                  </a:lnTo>
                  <a:lnTo>
                    <a:pt x="620" y="1054"/>
                  </a:lnTo>
                  <a:lnTo>
                    <a:pt x="618" y="1042"/>
                  </a:lnTo>
                  <a:lnTo>
                    <a:pt x="611" y="1040"/>
                  </a:lnTo>
                  <a:lnTo>
                    <a:pt x="605" y="1042"/>
                  </a:lnTo>
                  <a:lnTo>
                    <a:pt x="605" y="1038"/>
                  </a:lnTo>
                  <a:lnTo>
                    <a:pt x="611" y="1038"/>
                  </a:lnTo>
                  <a:lnTo>
                    <a:pt x="614" y="1034"/>
                  </a:lnTo>
                  <a:lnTo>
                    <a:pt x="611" y="1030"/>
                  </a:lnTo>
                  <a:lnTo>
                    <a:pt x="614" y="1026"/>
                  </a:lnTo>
                  <a:lnTo>
                    <a:pt x="618" y="1028"/>
                  </a:lnTo>
                  <a:lnTo>
                    <a:pt x="616" y="1032"/>
                  </a:lnTo>
                  <a:lnTo>
                    <a:pt x="620" y="1032"/>
                  </a:lnTo>
                  <a:lnTo>
                    <a:pt x="618" y="1018"/>
                  </a:lnTo>
                  <a:lnTo>
                    <a:pt x="609" y="1014"/>
                  </a:lnTo>
                  <a:lnTo>
                    <a:pt x="597" y="1003"/>
                  </a:lnTo>
                  <a:lnTo>
                    <a:pt x="597" y="997"/>
                  </a:lnTo>
                  <a:lnTo>
                    <a:pt x="595" y="991"/>
                  </a:lnTo>
                  <a:lnTo>
                    <a:pt x="587" y="979"/>
                  </a:lnTo>
                  <a:lnTo>
                    <a:pt x="589" y="973"/>
                  </a:lnTo>
                  <a:lnTo>
                    <a:pt x="589" y="963"/>
                  </a:lnTo>
                  <a:lnTo>
                    <a:pt x="585" y="956"/>
                  </a:lnTo>
                  <a:lnTo>
                    <a:pt x="576" y="948"/>
                  </a:lnTo>
                  <a:lnTo>
                    <a:pt x="570" y="936"/>
                  </a:lnTo>
                  <a:lnTo>
                    <a:pt x="572" y="928"/>
                  </a:lnTo>
                  <a:lnTo>
                    <a:pt x="570" y="924"/>
                  </a:lnTo>
                  <a:lnTo>
                    <a:pt x="570" y="916"/>
                  </a:lnTo>
                  <a:lnTo>
                    <a:pt x="574" y="912"/>
                  </a:lnTo>
                  <a:lnTo>
                    <a:pt x="578" y="912"/>
                  </a:lnTo>
                  <a:lnTo>
                    <a:pt x="574" y="920"/>
                  </a:lnTo>
                  <a:lnTo>
                    <a:pt x="579" y="924"/>
                  </a:lnTo>
                  <a:lnTo>
                    <a:pt x="578" y="934"/>
                  </a:lnTo>
                  <a:lnTo>
                    <a:pt x="585" y="944"/>
                  </a:lnTo>
                  <a:lnTo>
                    <a:pt x="589" y="948"/>
                  </a:lnTo>
                  <a:lnTo>
                    <a:pt x="595" y="952"/>
                  </a:lnTo>
                  <a:lnTo>
                    <a:pt x="597" y="958"/>
                  </a:lnTo>
                  <a:lnTo>
                    <a:pt x="603" y="958"/>
                  </a:lnTo>
                  <a:lnTo>
                    <a:pt x="609" y="963"/>
                  </a:lnTo>
                  <a:lnTo>
                    <a:pt x="614" y="969"/>
                  </a:lnTo>
                  <a:lnTo>
                    <a:pt x="620" y="965"/>
                  </a:lnTo>
                  <a:lnTo>
                    <a:pt x="626" y="969"/>
                  </a:lnTo>
                  <a:lnTo>
                    <a:pt x="632" y="971"/>
                  </a:lnTo>
                  <a:lnTo>
                    <a:pt x="636" y="975"/>
                  </a:lnTo>
                  <a:lnTo>
                    <a:pt x="628" y="997"/>
                  </a:lnTo>
                  <a:lnTo>
                    <a:pt x="632" y="999"/>
                  </a:lnTo>
                  <a:lnTo>
                    <a:pt x="640" y="997"/>
                  </a:lnTo>
                  <a:lnTo>
                    <a:pt x="646" y="989"/>
                  </a:lnTo>
                  <a:lnTo>
                    <a:pt x="651" y="973"/>
                  </a:lnTo>
                  <a:lnTo>
                    <a:pt x="665" y="958"/>
                  </a:lnTo>
                  <a:lnTo>
                    <a:pt x="675" y="946"/>
                  </a:lnTo>
                  <a:lnTo>
                    <a:pt x="679" y="944"/>
                  </a:lnTo>
                  <a:lnTo>
                    <a:pt x="683" y="936"/>
                  </a:lnTo>
                  <a:lnTo>
                    <a:pt x="681" y="928"/>
                  </a:lnTo>
                  <a:lnTo>
                    <a:pt x="681" y="926"/>
                  </a:lnTo>
                  <a:lnTo>
                    <a:pt x="688" y="928"/>
                  </a:lnTo>
                  <a:lnTo>
                    <a:pt x="688" y="924"/>
                  </a:lnTo>
                  <a:lnTo>
                    <a:pt x="696" y="914"/>
                  </a:lnTo>
                  <a:lnTo>
                    <a:pt x="702" y="908"/>
                  </a:lnTo>
                  <a:lnTo>
                    <a:pt x="702" y="897"/>
                  </a:lnTo>
                  <a:lnTo>
                    <a:pt x="706" y="891"/>
                  </a:lnTo>
                  <a:lnTo>
                    <a:pt x="706" y="877"/>
                  </a:lnTo>
                  <a:lnTo>
                    <a:pt x="710" y="871"/>
                  </a:lnTo>
                  <a:lnTo>
                    <a:pt x="710" y="885"/>
                  </a:lnTo>
                  <a:lnTo>
                    <a:pt x="708" y="893"/>
                  </a:lnTo>
                  <a:lnTo>
                    <a:pt x="710" y="897"/>
                  </a:lnTo>
                  <a:lnTo>
                    <a:pt x="712" y="897"/>
                  </a:lnTo>
                  <a:lnTo>
                    <a:pt x="716" y="859"/>
                  </a:lnTo>
                  <a:lnTo>
                    <a:pt x="718" y="853"/>
                  </a:lnTo>
                  <a:lnTo>
                    <a:pt x="721" y="842"/>
                  </a:lnTo>
                  <a:lnTo>
                    <a:pt x="719" y="822"/>
                  </a:lnTo>
                  <a:lnTo>
                    <a:pt x="716" y="818"/>
                  </a:lnTo>
                  <a:lnTo>
                    <a:pt x="716" y="826"/>
                  </a:lnTo>
                  <a:lnTo>
                    <a:pt x="708" y="822"/>
                  </a:lnTo>
                  <a:lnTo>
                    <a:pt x="698" y="822"/>
                  </a:lnTo>
                  <a:lnTo>
                    <a:pt x="698" y="820"/>
                  </a:lnTo>
                  <a:lnTo>
                    <a:pt x="692" y="818"/>
                  </a:lnTo>
                  <a:lnTo>
                    <a:pt x="692" y="816"/>
                  </a:lnTo>
                  <a:lnTo>
                    <a:pt x="706" y="808"/>
                  </a:lnTo>
                  <a:lnTo>
                    <a:pt x="712" y="800"/>
                  </a:lnTo>
                  <a:lnTo>
                    <a:pt x="708" y="795"/>
                  </a:lnTo>
                  <a:lnTo>
                    <a:pt x="718" y="777"/>
                  </a:lnTo>
                  <a:lnTo>
                    <a:pt x="721" y="769"/>
                  </a:lnTo>
                  <a:lnTo>
                    <a:pt x="725" y="767"/>
                  </a:lnTo>
                  <a:lnTo>
                    <a:pt x="725" y="779"/>
                  </a:lnTo>
                  <a:lnTo>
                    <a:pt x="729" y="779"/>
                  </a:lnTo>
                  <a:lnTo>
                    <a:pt x="729" y="775"/>
                  </a:lnTo>
                  <a:lnTo>
                    <a:pt x="733" y="779"/>
                  </a:lnTo>
                  <a:lnTo>
                    <a:pt x="735" y="769"/>
                  </a:lnTo>
                  <a:lnTo>
                    <a:pt x="747" y="759"/>
                  </a:lnTo>
                  <a:lnTo>
                    <a:pt x="747" y="753"/>
                  </a:lnTo>
                  <a:lnTo>
                    <a:pt x="751" y="755"/>
                  </a:lnTo>
                  <a:lnTo>
                    <a:pt x="764" y="751"/>
                  </a:lnTo>
                  <a:lnTo>
                    <a:pt x="772" y="742"/>
                  </a:lnTo>
                  <a:lnTo>
                    <a:pt x="784" y="742"/>
                  </a:lnTo>
                  <a:lnTo>
                    <a:pt x="789" y="736"/>
                  </a:lnTo>
                  <a:lnTo>
                    <a:pt x="799" y="738"/>
                  </a:lnTo>
                  <a:lnTo>
                    <a:pt x="799" y="736"/>
                  </a:lnTo>
                  <a:lnTo>
                    <a:pt x="811" y="730"/>
                  </a:lnTo>
                  <a:lnTo>
                    <a:pt x="813" y="722"/>
                  </a:lnTo>
                  <a:lnTo>
                    <a:pt x="817" y="722"/>
                  </a:lnTo>
                  <a:lnTo>
                    <a:pt x="819" y="726"/>
                  </a:lnTo>
                  <a:lnTo>
                    <a:pt x="828" y="726"/>
                  </a:lnTo>
                  <a:lnTo>
                    <a:pt x="836" y="726"/>
                  </a:lnTo>
                  <a:lnTo>
                    <a:pt x="840" y="724"/>
                  </a:lnTo>
                  <a:lnTo>
                    <a:pt x="852" y="726"/>
                  </a:lnTo>
                  <a:lnTo>
                    <a:pt x="865" y="724"/>
                  </a:lnTo>
                  <a:lnTo>
                    <a:pt x="867" y="718"/>
                  </a:lnTo>
                  <a:lnTo>
                    <a:pt x="871" y="722"/>
                  </a:lnTo>
                  <a:lnTo>
                    <a:pt x="875" y="724"/>
                  </a:lnTo>
                  <a:lnTo>
                    <a:pt x="883" y="722"/>
                  </a:lnTo>
                  <a:lnTo>
                    <a:pt x="883" y="718"/>
                  </a:lnTo>
                  <a:lnTo>
                    <a:pt x="889" y="720"/>
                  </a:lnTo>
                  <a:lnTo>
                    <a:pt x="896" y="720"/>
                  </a:lnTo>
                  <a:lnTo>
                    <a:pt x="916" y="716"/>
                  </a:lnTo>
                  <a:lnTo>
                    <a:pt x="914" y="720"/>
                  </a:lnTo>
                  <a:lnTo>
                    <a:pt x="920" y="718"/>
                  </a:lnTo>
                  <a:lnTo>
                    <a:pt x="943" y="710"/>
                  </a:lnTo>
                  <a:lnTo>
                    <a:pt x="943" y="708"/>
                  </a:lnTo>
                  <a:lnTo>
                    <a:pt x="947" y="706"/>
                  </a:lnTo>
                  <a:lnTo>
                    <a:pt x="947" y="710"/>
                  </a:lnTo>
                  <a:lnTo>
                    <a:pt x="949" y="712"/>
                  </a:lnTo>
                  <a:lnTo>
                    <a:pt x="951" y="704"/>
                  </a:lnTo>
                  <a:lnTo>
                    <a:pt x="955" y="700"/>
                  </a:lnTo>
                  <a:lnTo>
                    <a:pt x="951" y="689"/>
                  </a:lnTo>
                  <a:lnTo>
                    <a:pt x="957" y="679"/>
                  </a:lnTo>
                  <a:lnTo>
                    <a:pt x="961" y="679"/>
                  </a:lnTo>
                  <a:lnTo>
                    <a:pt x="964" y="687"/>
                  </a:lnTo>
                  <a:lnTo>
                    <a:pt x="963" y="702"/>
                  </a:lnTo>
                  <a:lnTo>
                    <a:pt x="963" y="704"/>
                  </a:lnTo>
                  <a:lnTo>
                    <a:pt x="970" y="706"/>
                  </a:lnTo>
                  <a:lnTo>
                    <a:pt x="972" y="700"/>
                  </a:lnTo>
                  <a:lnTo>
                    <a:pt x="972" y="696"/>
                  </a:lnTo>
                  <a:lnTo>
                    <a:pt x="974" y="696"/>
                  </a:lnTo>
                  <a:lnTo>
                    <a:pt x="976" y="702"/>
                  </a:lnTo>
                  <a:lnTo>
                    <a:pt x="984" y="696"/>
                  </a:lnTo>
                  <a:lnTo>
                    <a:pt x="984" y="693"/>
                  </a:lnTo>
                  <a:lnTo>
                    <a:pt x="986" y="693"/>
                  </a:lnTo>
                  <a:lnTo>
                    <a:pt x="988" y="696"/>
                  </a:lnTo>
                  <a:lnTo>
                    <a:pt x="994" y="693"/>
                  </a:lnTo>
                  <a:lnTo>
                    <a:pt x="998" y="693"/>
                  </a:lnTo>
                  <a:lnTo>
                    <a:pt x="998" y="689"/>
                  </a:lnTo>
                  <a:lnTo>
                    <a:pt x="1001" y="685"/>
                  </a:lnTo>
                  <a:lnTo>
                    <a:pt x="1007" y="687"/>
                  </a:lnTo>
                  <a:lnTo>
                    <a:pt x="1011" y="683"/>
                  </a:lnTo>
                  <a:lnTo>
                    <a:pt x="1017" y="671"/>
                  </a:lnTo>
                  <a:lnTo>
                    <a:pt x="1021" y="669"/>
                  </a:lnTo>
                  <a:lnTo>
                    <a:pt x="1025" y="669"/>
                  </a:lnTo>
                  <a:lnTo>
                    <a:pt x="1029" y="671"/>
                  </a:lnTo>
                  <a:lnTo>
                    <a:pt x="1025" y="693"/>
                  </a:lnTo>
                  <a:lnTo>
                    <a:pt x="1040" y="691"/>
                  </a:lnTo>
                  <a:lnTo>
                    <a:pt x="1046" y="683"/>
                  </a:lnTo>
                  <a:lnTo>
                    <a:pt x="1060" y="681"/>
                  </a:lnTo>
                  <a:lnTo>
                    <a:pt x="1064" y="681"/>
                  </a:lnTo>
                  <a:lnTo>
                    <a:pt x="1069" y="679"/>
                  </a:lnTo>
                  <a:lnTo>
                    <a:pt x="1087" y="679"/>
                  </a:lnTo>
                  <a:lnTo>
                    <a:pt x="1087" y="687"/>
                  </a:lnTo>
                  <a:lnTo>
                    <a:pt x="1091" y="681"/>
                  </a:lnTo>
                  <a:lnTo>
                    <a:pt x="1089" y="671"/>
                  </a:lnTo>
                  <a:lnTo>
                    <a:pt x="1091" y="665"/>
                  </a:lnTo>
                  <a:lnTo>
                    <a:pt x="1089" y="661"/>
                  </a:lnTo>
                  <a:lnTo>
                    <a:pt x="1091" y="659"/>
                  </a:lnTo>
                  <a:lnTo>
                    <a:pt x="1083" y="638"/>
                  </a:lnTo>
                  <a:lnTo>
                    <a:pt x="1075" y="630"/>
                  </a:lnTo>
                  <a:lnTo>
                    <a:pt x="1066" y="628"/>
                  </a:lnTo>
                  <a:lnTo>
                    <a:pt x="1064" y="630"/>
                  </a:lnTo>
                  <a:lnTo>
                    <a:pt x="1066" y="636"/>
                  </a:lnTo>
                  <a:lnTo>
                    <a:pt x="1071" y="634"/>
                  </a:lnTo>
                  <a:lnTo>
                    <a:pt x="1079" y="640"/>
                  </a:lnTo>
                  <a:lnTo>
                    <a:pt x="1077" y="647"/>
                  </a:lnTo>
                  <a:lnTo>
                    <a:pt x="1081" y="647"/>
                  </a:lnTo>
                  <a:lnTo>
                    <a:pt x="1085" y="657"/>
                  </a:lnTo>
                  <a:lnTo>
                    <a:pt x="1081" y="661"/>
                  </a:lnTo>
                  <a:lnTo>
                    <a:pt x="1056" y="671"/>
                  </a:lnTo>
                  <a:lnTo>
                    <a:pt x="1042" y="667"/>
                  </a:lnTo>
                  <a:lnTo>
                    <a:pt x="1036" y="663"/>
                  </a:lnTo>
                  <a:lnTo>
                    <a:pt x="1033" y="645"/>
                  </a:lnTo>
                  <a:lnTo>
                    <a:pt x="1025" y="643"/>
                  </a:lnTo>
                  <a:lnTo>
                    <a:pt x="1021" y="640"/>
                  </a:lnTo>
                  <a:lnTo>
                    <a:pt x="1025" y="634"/>
                  </a:lnTo>
                  <a:lnTo>
                    <a:pt x="1029" y="638"/>
                  </a:lnTo>
                  <a:lnTo>
                    <a:pt x="1031" y="636"/>
                  </a:lnTo>
                  <a:lnTo>
                    <a:pt x="1027" y="628"/>
                  </a:lnTo>
                  <a:lnTo>
                    <a:pt x="1019" y="622"/>
                  </a:lnTo>
                  <a:lnTo>
                    <a:pt x="1019" y="616"/>
                  </a:lnTo>
                  <a:lnTo>
                    <a:pt x="1013" y="610"/>
                  </a:lnTo>
                  <a:lnTo>
                    <a:pt x="1007" y="610"/>
                  </a:lnTo>
                  <a:lnTo>
                    <a:pt x="1001" y="604"/>
                  </a:lnTo>
                  <a:lnTo>
                    <a:pt x="1001" y="612"/>
                  </a:lnTo>
                  <a:lnTo>
                    <a:pt x="996" y="610"/>
                  </a:lnTo>
                  <a:lnTo>
                    <a:pt x="990" y="606"/>
                  </a:lnTo>
                  <a:lnTo>
                    <a:pt x="990" y="596"/>
                  </a:lnTo>
                  <a:lnTo>
                    <a:pt x="990" y="594"/>
                  </a:lnTo>
                  <a:lnTo>
                    <a:pt x="994" y="589"/>
                  </a:lnTo>
                  <a:lnTo>
                    <a:pt x="1007" y="581"/>
                  </a:lnTo>
                  <a:lnTo>
                    <a:pt x="1003" y="579"/>
                  </a:lnTo>
                  <a:lnTo>
                    <a:pt x="1005" y="575"/>
                  </a:lnTo>
                  <a:lnTo>
                    <a:pt x="1019" y="571"/>
                  </a:lnTo>
                  <a:lnTo>
                    <a:pt x="1021" y="569"/>
                  </a:lnTo>
                  <a:lnTo>
                    <a:pt x="1019" y="563"/>
                  </a:lnTo>
                  <a:lnTo>
                    <a:pt x="1009" y="557"/>
                  </a:lnTo>
                  <a:lnTo>
                    <a:pt x="1007" y="537"/>
                  </a:lnTo>
                  <a:lnTo>
                    <a:pt x="1019" y="520"/>
                  </a:lnTo>
                  <a:lnTo>
                    <a:pt x="1017" y="518"/>
                  </a:lnTo>
                  <a:lnTo>
                    <a:pt x="1019" y="512"/>
                  </a:lnTo>
                  <a:lnTo>
                    <a:pt x="1025" y="512"/>
                  </a:lnTo>
                  <a:lnTo>
                    <a:pt x="1029" y="502"/>
                  </a:lnTo>
                  <a:lnTo>
                    <a:pt x="1031" y="496"/>
                  </a:lnTo>
                  <a:lnTo>
                    <a:pt x="1036" y="483"/>
                  </a:lnTo>
                  <a:lnTo>
                    <a:pt x="1044" y="481"/>
                  </a:lnTo>
                  <a:lnTo>
                    <a:pt x="1052" y="471"/>
                  </a:lnTo>
                  <a:lnTo>
                    <a:pt x="1050" y="467"/>
                  </a:lnTo>
                  <a:lnTo>
                    <a:pt x="1052" y="459"/>
                  </a:lnTo>
                  <a:lnTo>
                    <a:pt x="1064" y="455"/>
                  </a:lnTo>
                  <a:lnTo>
                    <a:pt x="1066" y="453"/>
                  </a:lnTo>
                  <a:lnTo>
                    <a:pt x="1058" y="445"/>
                  </a:lnTo>
                  <a:lnTo>
                    <a:pt x="1068" y="431"/>
                  </a:lnTo>
                  <a:lnTo>
                    <a:pt x="1073" y="428"/>
                  </a:lnTo>
                  <a:lnTo>
                    <a:pt x="1085" y="422"/>
                  </a:lnTo>
                  <a:lnTo>
                    <a:pt x="1087" y="426"/>
                  </a:lnTo>
                  <a:lnTo>
                    <a:pt x="1095" y="422"/>
                  </a:lnTo>
                  <a:lnTo>
                    <a:pt x="1095" y="431"/>
                  </a:lnTo>
                  <a:lnTo>
                    <a:pt x="1099" y="439"/>
                  </a:lnTo>
                  <a:lnTo>
                    <a:pt x="1101" y="439"/>
                  </a:lnTo>
                  <a:lnTo>
                    <a:pt x="1103" y="435"/>
                  </a:lnTo>
                  <a:lnTo>
                    <a:pt x="1101" y="428"/>
                  </a:lnTo>
                  <a:lnTo>
                    <a:pt x="1108" y="418"/>
                  </a:lnTo>
                  <a:lnTo>
                    <a:pt x="1118" y="424"/>
                  </a:lnTo>
                  <a:lnTo>
                    <a:pt x="1122" y="420"/>
                  </a:lnTo>
                  <a:lnTo>
                    <a:pt x="1122" y="414"/>
                  </a:lnTo>
                  <a:lnTo>
                    <a:pt x="1128" y="416"/>
                  </a:lnTo>
                  <a:lnTo>
                    <a:pt x="1128" y="422"/>
                  </a:lnTo>
                  <a:lnTo>
                    <a:pt x="1130" y="422"/>
                  </a:lnTo>
                  <a:lnTo>
                    <a:pt x="1134" y="416"/>
                  </a:lnTo>
                  <a:lnTo>
                    <a:pt x="1136" y="406"/>
                  </a:lnTo>
                  <a:lnTo>
                    <a:pt x="1139" y="400"/>
                  </a:lnTo>
                  <a:lnTo>
                    <a:pt x="1143" y="402"/>
                  </a:lnTo>
                  <a:lnTo>
                    <a:pt x="1141" y="406"/>
                  </a:lnTo>
                  <a:lnTo>
                    <a:pt x="1145" y="408"/>
                  </a:lnTo>
                  <a:lnTo>
                    <a:pt x="1147" y="404"/>
                  </a:lnTo>
                  <a:lnTo>
                    <a:pt x="1155" y="404"/>
                  </a:lnTo>
                  <a:lnTo>
                    <a:pt x="1151" y="408"/>
                  </a:lnTo>
                  <a:lnTo>
                    <a:pt x="1153" y="414"/>
                  </a:lnTo>
                  <a:lnTo>
                    <a:pt x="1159" y="406"/>
                  </a:lnTo>
                  <a:lnTo>
                    <a:pt x="1163" y="404"/>
                  </a:lnTo>
                  <a:lnTo>
                    <a:pt x="1163" y="400"/>
                  </a:lnTo>
                  <a:lnTo>
                    <a:pt x="1169" y="398"/>
                  </a:lnTo>
                  <a:lnTo>
                    <a:pt x="1169" y="394"/>
                  </a:lnTo>
                  <a:lnTo>
                    <a:pt x="1167" y="390"/>
                  </a:lnTo>
                  <a:lnTo>
                    <a:pt x="1173" y="378"/>
                  </a:lnTo>
                  <a:lnTo>
                    <a:pt x="1174" y="373"/>
                  </a:lnTo>
                  <a:lnTo>
                    <a:pt x="1178" y="369"/>
                  </a:lnTo>
                  <a:lnTo>
                    <a:pt x="1180" y="363"/>
                  </a:lnTo>
                  <a:lnTo>
                    <a:pt x="1178" y="359"/>
                  </a:lnTo>
                  <a:lnTo>
                    <a:pt x="1180" y="353"/>
                  </a:lnTo>
                  <a:lnTo>
                    <a:pt x="1190" y="351"/>
                  </a:lnTo>
                  <a:lnTo>
                    <a:pt x="1192" y="351"/>
                  </a:lnTo>
                  <a:lnTo>
                    <a:pt x="1196" y="339"/>
                  </a:lnTo>
                  <a:lnTo>
                    <a:pt x="1198" y="343"/>
                  </a:lnTo>
                  <a:lnTo>
                    <a:pt x="1198" y="347"/>
                  </a:lnTo>
                  <a:lnTo>
                    <a:pt x="1194" y="357"/>
                  </a:lnTo>
                  <a:lnTo>
                    <a:pt x="1198" y="353"/>
                  </a:lnTo>
                  <a:lnTo>
                    <a:pt x="1202" y="353"/>
                  </a:lnTo>
                  <a:lnTo>
                    <a:pt x="1206" y="359"/>
                  </a:lnTo>
                  <a:lnTo>
                    <a:pt x="1198" y="357"/>
                  </a:lnTo>
                  <a:lnTo>
                    <a:pt x="1198" y="363"/>
                  </a:lnTo>
                  <a:lnTo>
                    <a:pt x="1192" y="363"/>
                  </a:lnTo>
                  <a:lnTo>
                    <a:pt x="1194" y="367"/>
                  </a:lnTo>
                  <a:lnTo>
                    <a:pt x="1206" y="369"/>
                  </a:lnTo>
                  <a:lnTo>
                    <a:pt x="1209" y="375"/>
                  </a:lnTo>
                  <a:lnTo>
                    <a:pt x="1209" y="373"/>
                  </a:lnTo>
                  <a:lnTo>
                    <a:pt x="1219" y="375"/>
                  </a:lnTo>
                  <a:lnTo>
                    <a:pt x="1219" y="371"/>
                  </a:lnTo>
                  <a:lnTo>
                    <a:pt x="1215" y="369"/>
                  </a:lnTo>
                  <a:lnTo>
                    <a:pt x="1215" y="359"/>
                  </a:lnTo>
                  <a:lnTo>
                    <a:pt x="1221" y="357"/>
                  </a:lnTo>
                  <a:lnTo>
                    <a:pt x="1229" y="347"/>
                  </a:lnTo>
                  <a:lnTo>
                    <a:pt x="1229" y="355"/>
                  </a:lnTo>
                  <a:lnTo>
                    <a:pt x="1233" y="357"/>
                  </a:lnTo>
                  <a:lnTo>
                    <a:pt x="1241" y="351"/>
                  </a:lnTo>
                  <a:lnTo>
                    <a:pt x="1241" y="345"/>
                  </a:lnTo>
                  <a:lnTo>
                    <a:pt x="1246" y="351"/>
                  </a:lnTo>
                  <a:lnTo>
                    <a:pt x="1250" y="343"/>
                  </a:lnTo>
                  <a:lnTo>
                    <a:pt x="1254" y="351"/>
                  </a:lnTo>
                  <a:lnTo>
                    <a:pt x="1258" y="349"/>
                  </a:lnTo>
                  <a:lnTo>
                    <a:pt x="1260" y="351"/>
                  </a:lnTo>
                  <a:lnTo>
                    <a:pt x="1258" y="355"/>
                  </a:lnTo>
                  <a:lnTo>
                    <a:pt x="1262" y="357"/>
                  </a:lnTo>
                  <a:lnTo>
                    <a:pt x="1262" y="367"/>
                  </a:lnTo>
                  <a:lnTo>
                    <a:pt x="1270" y="357"/>
                  </a:lnTo>
                  <a:lnTo>
                    <a:pt x="1270" y="351"/>
                  </a:lnTo>
                  <a:lnTo>
                    <a:pt x="1272" y="347"/>
                  </a:lnTo>
                  <a:lnTo>
                    <a:pt x="1276" y="351"/>
                  </a:lnTo>
                  <a:lnTo>
                    <a:pt x="1279" y="355"/>
                  </a:lnTo>
                  <a:lnTo>
                    <a:pt x="1281" y="349"/>
                  </a:lnTo>
                  <a:lnTo>
                    <a:pt x="1281" y="341"/>
                  </a:lnTo>
                  <a:lnTo>
                    <a:pt x="1287" y="337"/>
                  </a:lnTo>
                  <a:lnTo>
                    <a:pt x="1291" y="337"/>
                  </a:lnTo>
                  <a:lnTo>
                    <a:pt x="1293" y="343"/>
                  </a:lnTo>
                  <a:lnTo>
                    <a:pt x="1295" y="345"/>
                  </a:lnTo>
                  <a:lnTo>
                    <a:pt x="1299" y="339"/>
                  </a:lnTo>
                  <a:lnTo>
                    <a:pt x="1307" y="341"/>
                  </a:lnTo>
                  <a:lnTo>
                    <a:pt x="1311" y="337"/>
                  </a:lnTo>
                  <a:lnTo>
                    <a:pt x="1309" y="331"/>
                  </a:lnTo>
                  <a:lnTo>
                    <a:pt x="1313" y="329"/>
                  </a:lnTo>
                  <a:lnTo>
                    <a:pt x="1316" y="333"/>
                  </a:lnTo>
                  <a:lnTo>
                    <a:pt x="1318" y="327"/>
                  </a:lnTo>
                  <a:lnTo>
                    <a:pt x="1322" y="327"/>
                  </a:lnTo>
                  <a:lnTo>
                    <a:pt x="1320" y="331"/>
                  </a:lnTo>
                  <a:lnTo>
                    <a:pt x="1324" y="333"/>
                  </a:lnTo>
                  <a:lnTo>
                    <a:pt x="1326" y="324"/>
                  </a:lnTo>
                  <a:lnTo>
                    <a:pt x="1334" y="324"/>
                  </a:lnTo>
                  <a:lnTo>
                    <a:pt x="1338" y="327"/>
                  </a:lnTo>
                  <a:lnTo>
                    <a:pt x="1346" y="327"/>
                  </a:lnTo>
                  <a:lnTo>
                    <a:pt x="1355" y="314"/>
                  </a:lnTo>
                  <a:lnTo>
                    <a:pt x="1361" y="312"/>
                  </a:lnTo>
                  <a:lnTo>
                    <a:pt x="1359" y="306"/>
                  </a:lnTo>
                  <a:close/>
                </a:path>
              </a:pathLst>
            </a:cu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76" name="Shape 8298"/>
            <p:cNvSpPr>
              <a:spLocks/>
            </p:cNvSpPr>
            <p:nvPr/>
          </p:nvSpPr>
          <p:spPr bwMode="auto">
            <a:xfrm>
              <a:off x="6851651" y="2697164"/>
              <a:ext cx="650875" cy="611187"/>
            </a:xfrm>
            <a:custGeom>
              <a:avLst/>
              <a:gdLst>
                <a:gd name="T0" fmla="*/ 2147483647 w 410"/>
                <a:gd name="T1" fmla="*/ 2147483647 h 385"/>
                <a:gd name="T2" fmla="*/ 2147483647 w 410"/>
                <a:gd name="T3" fmla="*/ 2147483647 h 385"/>
                <a:gd name="T4" fmla="*/ 2147483647 w 410"/>
                <a:gd name="T5" fmla="*/ 2147483647 h 385"/>
                <a:gd name="T6" fmla="*/ 2147483647 w 410"/>
                <a:gd name="T7" fmla="*/ 2147483647 h 385"/>
                <a:gd name="T8" fmla="*/ 2147483647 w 410"/>
                <a:gd name="T9" fmla="*/ 2147483647 h 385"/>
                <a:gd name="T10" fmla="*/ 2147483647 w 410"/>
                <a:gd name="T11" fmla="*/ 2147483647 h 385"/>
                <a:gd name="T12" fmla="*/ 2147483647 w 410"/>
                <a:gd name="T13" fmla="*/ 2147483647 h 385"/>
                <a:gd name="T14" fmla="*/ 2147483647 w 410"/>
                <a:gd name="T15" fmla="*/ 2147483647 h 385"/>
                <a:gd name="T16" fmla="*/ 2147483647 w 410"/>
                <a:gd name="T17" fmla="*/ 2147483647 h 385"/>
                <a:gd name="T18" fmla="*/ 2147483647 w 410"/>
                <a:gd name="T19" fmla="*/ 2147483647 h 385"/>
                <a:gd name="T20" fmla="*/ 2147483647 w 410"/>
                <a:gd name="T21" fmla="*/ 2147483647 h 385"/>
                <a:gd name="T22" fmla="*/ 2147483647 w 410"/>
                <a:gd name="T23" fmla="*/ 2147483647 h 385"/>
                <a:gd name="T24" fmla="*/ 2147483647 w 410"/>
                <a:gd name="T25" fmla="*/ 2147483647 h 385"/>
                <a:gd name="T26" fmla="*/ 2147483647 w 410"/>
                <a:gd name="T27" fmla="*/ 2147483647 h 385"/>
                <a:gd name="T28" fmla="*/ 2147483647 w 410"/>
                <a:gd name="T29" fmla="*/ 2147483647 h 385"/>
                <a:gd name="T30" fmla="*/ 2147483647 w 410"/>
                <a:gd name="T31" fmla="*/ 2147483647 h 385"/>
                <a:gd name="T32" fmla="*/ 2147483647 w 410"/>
                <a:gd name="T33" fmla="*/ 2147483647 h 385"/>
                <a:gd name="T34" fmla="*/ 2147483647 w 410"/>
                <a:gd name="T35" fmla="*/ 2147483647 h 385"/>
                <a:gd name="T36" fmla="*/ 2147483647 w 410"/>
                <a:gd name="T37" fmla="*/ 2147483647 h 385"/>
                <a:gd name="T38" fmla="*/ 2147483647 w 410"/>
                <a:gd name="T39" fmla="*/ 2147483647 h 385"/>
                <a:gd name="T40" fmla="*/ 2147483647 w 410"/>
                <a:gd name="T41" fmla="*/ 2147483647 h 385"/>
                <a:gd name="T42" fmla="*/ 2147483647 w 410"/>
                <a:gd name="T43" fmla="*/ 2147483647 h 385"/>
                <a:gd name="T44" fmla="*/ 2147483647 w 410"/>
                <a:gd name="T45" fmla="*/ 2147483647 h 385"/>
                <a:gd name="T46" fmla="*/ 2147483647 w 410"/>
                <a:gd name="T47" fmla="*/ 2147483647 h 385"/>
                <a:gd name="T48" fmla="*/ 2147483647 w 410"/>
                <a:gd name="T49" fmla="*/ 2147483647 h 385"/>
                <a:gd name="T50" fmla="*/ 2147483647 w 410"/>
                <a:gd name="T51" fmla="*/ 2147483647 h 385"/>
                <a:gd name="T52" fmla="*/ 2147483647 w 410"/>
                <a:gd name="T53" fmla="*/ 2147483647 h 385"/>
                <a:gd name="T54" fmla="*/ 2147483647 w 410"/>
                <a:gd name="T55" fmla="*/ 2147483647 h 385"/>
                <a:gd name="T56" fmla="*/ 2147483647 w 410"/>
                <a:gd name="T57" fmla="*/ 2147483647 h 385"/>
                <a:gd name="T58" fmla="*/ 2147483647 w 410"/>
                <a:gd name="T59" fmla="*/ 2147483647 h 385"/>
                <a:gd name="T60" fmla="*/ 2147483647 w 410"/>
                <a:gd name="T61" fmla="*/ 2147483647 h 385"/>
                <a:gd name="T62" fmla="*/ 2147483647 w 410"/>
                <a:gd name="T63" fmla="*/ 2147483647 h 385"/>
                <a:gd name="T64" fmla="*/ 2147483647 w 410"/>
                <a:gd name="T65" fmla="*/ 2147483647 h 385"/>
                <a:gd name="T66" fmla="*/ 2147483647 w 410"/>
                <a:gd name="T67" fmla="*/ 2147483647 h 385"/>
                <a:gd name="T68" fmla="*/ 2147483647 w 410"/>
                <a:gd name="T69" fmla="*/ 2147483647 h 385"/>
                <a:gd name="T70" fmla="*/ 2147483647 w 410"/>
                <a:gd name="T71" fmla="*/ 2147483647 h 385"/>
                <a:gd name="T72" fmla="*/ 2147483647 w 410"/>
                <a:gd name="T73" fmla="*/ 2147483647 h 38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10"/>
                <a:gd name="T112" fmla="*/ 0 h 385"/>
                <a:gd name="T113" fmla="*/ 410 w 410"/>
                <a:gd name="T114" fmla="*/ 385 h 38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10" h="385">
                  <a:moveTo>
                    <a:pt x="377" y="0"/>
                  </a:moveTo>
                  <a:lnTo>
                    <a:pt x="406" y="2"/>
                  </a:lnTo>
                  <a:lnTo>
                    <a:pt x="406" y="41"/>
                  </a:lnTo>
                  <a:lnTo>
                    <a:pt x="410" y="39"/>
                  </a:lnTo>
                  <a:lnTo>
                    <a:pt x="410" y="71"/>
                  </a:lnTo>
                  <a:lnTo>
                    <a:pt x="367" y="71"/>
                  </a:lnTo>
                  <a:lnTo>
                    <a:pt x="367" y="102"/>
                  </a:lnTo>
                  <a:lnTo>
                    <a:pt x="362" y="100"/>
                  </a:lnTo>
                  <a:lnTo>
                    <a:pt x="362" y="110"/>
                  </a:lnTo>
                  <a:lnTo>
                    <a:pt x="352" y="112"/>
                  </a:lnTo>
                  <a:lnTo>
                    <a:pt x="352" y="122"/>
                  </a:lnTo>
                  <a:lnTo>
                    <a:pt x="336" y="124"/>
                  </a:lnTo>
                  <a:lnTo>
                    <a:pt x="313" y="124"/>
                  </a:lnTo>
                  <a:lnTo>
                    <a:pt x="311" y="88"/>
                  </a:lnTo>
                  <a:lnTo>
                    <a:pt x="257" y="92"/>
                  </a:lnTo>
                  <a:lnTo>
                    <a:pt x="245" y="90"/>
                  </a:lnTo>
                  <a:lnTo>
                    <a:pt x="245" y="79"/>
                  </a:lnTo>
                  <a:lnTo>
                    <a:pt x="214" y="79"/>
                  </a:lnTo>
                  <a:lnTo>
                    <a:pt x="177" y="81"/>
                  </a:lnTo>
                  <a:lnTo>
                    <a:pt x="177" y="102"/>
                  </a:lnTo>
                  <a:lnTo>
                    <a:pt x="167" y="102"/>
                  </a:lnTo>
                  <a:lnTo>
                    <a:pt x="167" y="81"/>
                  </a:lnTo>
                  <a:lnTo>
                    <a:pt x="159" y="79"/>
                  </a:lnTo>
                  <a:lnTo>
                    <a:pt x="146" y="79"/>
                  </a:lnTo>
                  <a:lnTo>
                    <a:pt x="146" y="75"/>
                  </a:lnTo>
                  <a:lnTo>
                    <a:pt x="132" y="75"/>
                  </a:lnTo>
                  <a:lnTo>
                    <a:pt x="117" y="75"/>
                  </a:lnTo>
                  <a:lnTo>
                    <a:pt x="117" y="63"/>
                  </a:lnTo>
                  <a:lnTo>
                    <a:pt x="99" y="63"/>
                  </a:lnTo>
                  <a:lnTo>
                    <a:pt x="97" y="63"/>
                  </a:lnTo>
                  <a:lnTo>
                    <a:pt x="97" y="73"/>
                  </a:lnTo>
                  <a:lnTo>
                    <a:pt x="86" y="73"/>
                  </a:lnTo>
                  <a:lnTo>
                    <a:pt x="86" y="94"/>
                  </a:lnTo>
                  <a:lnTo>
                    <a:pt x="86" y="126"/>
                  </a:lnTo>
                  <a:lnTo>
                    <a:pt x="43" y="126"/>
                  </a:lnTo>
                  <a:lnTo>
                    <a:pt x="43" y="136"/>
                  </a:lnTo>
                  <a:lnTo>
                    <a:pt x="43" y="177"/>
                  </a:lnTo>
                  <a:lnTo>
                    <a:pt x="2" y="181"/>
                  </a:lnTo>
                  <a:lnTo>
                    <a:pt x="0" y="196"/>
                  </a:lnTo>
                  <a:lnTo>
                    <a:pt x="17" y="196"/>
                  </a:lnTo>
                  <a:lnTo>
                    <a:pt x="21" y="202"/>
                  </a:lnTo>
                  <a:lnTo>
                    <a:pt x="27" y="208"/>
                  </a:lnTo>
                  <a:lnTo>
                    <a:pt x="27" y="212"/>
                  </a:lnTo>
                  <a:lnTo>
                    <a:pt x="37" y="210"/>
                  </a:lnTo>
                  <a:lnTo>
                    <a:pt x="43" y="206"/>
                  </a:lnTo>
                  <a:lnTo>
                    <a:pt x="47" y="200"/>
                  </a:lnTo>
                  <a:lnTo>
                    <a:pt x="51" y="194"/>
                  </a:lnTo>
                  <a:lnTo>
                    <a:pt x="56" y="198"/>
                  </a:lnTo>
                  <a:lnTo>
                    <a:pt x="58" y="202"/>
                  </a:lnTo>
                  <a:lnTo>
                    <a:pt x="64" y="202"/>
                  </a:lnTo>
                  <a:lnTo>
                    <a:pt x="86" y="194"/>
                  </a:lnTo>
                  <a:lnTo>
                    <a:pt x="86" y="220"/>
                  </a:lnTo>
                  <a:lnTo>
                    <a:pt x="84" y="224"/>
                  </a:lnTo>
                  <a:lnTo>
                    <a:pt x="86" y="242"/>
                  </a:lnTo>
                  <a:lnTo>
                    <a:pt x="91" y="265"/>
                  </a:lnTo>
                  <a:lnTo>
                    <a:pt x="113" y="265"/>
                  </a:lnTo>
                  <a:lnTo>
                    <a:pt x="126" y="265"/>
                  </a:lnTo>
                  <a:lnTo>
                    <a:pt x="126" y="285"/>
                  </a:lnTo>
                  <a:lnTo>
                    <a:pt x="163" y="285"/>
                  </a:lnTo>
                  <a:lnTo>
                    <a:pt x="163" y="300"/>
                  </a:lnTo>
                  <a:lnTo>
                    <a:pt x="194" y="300"/>
                  </a:lnTo>
                  <a:lnTo>
                    <a:pt x="226" y="300"/>
                  </a:lnTo>
                  <a:lnTo>
                    <a:pt x="226" y="304"/>
                  </a:lnTo>
                  <a:lnTo>
                    <a:pt x="233" y="304"/>
                  </a:lnTo>
                  <a:lnTo>
                    <a:pt x="235" y="336"/>
                  </a:lnTo>
                  <a:lnTo>
                    <a:pt x="235" y="342"/>
                  </a:lnTo>
                  <a:lnTo>
                    <a:pt x="243" y="344"/>
                  </a:lnTo>
                  <a:lnTo>
                    <a:pt x="274" y="342"/>
                  </a:lnTo>
                  <a:lnTo>
                    <a:pt x="278" y="344"/>
                  </a:lnTo>
                  <a:lnTo>
                    <a:pt x="311" y="342"/>
                  </a:lnTo>
                  <a:lnTo>
                    <a:pt x="313" y="336"/>
                  </a:lnTo>
                  <a:lnTo>
                    <a:pt x="338" y="336"/>
                  </a:lnTo>
                  <a:lnTo>
                    <a:pt x="352" y="336"/>
                  </a:lnTo>
                  <a:lnTo>
                    <a:pt x="371" y="336"/>
                  </a:lnTo>
                  <a:lnTo>
                    <a:pt x="367" y="385"/>
                  </a:lnTo>
                </a:path>
              </a:pathLst>
            </a:cu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3524" name="Group 299"/>
            <p:cNvGrpSpPr>
              <a:grpSpLocks/>
            </p:cNvGrpSpPr>
            <p:nvPr/>
          </p:nvGrpSpPr>
          <p:grpSpPr bwMode="auto">
            <a:xfrm>
              <a:off x="5256213" y="958851"/>
              <a:ext cx="1263650" cy="339725"/>
              <a:chOff x="3732788" y="987114"/>
              <a:chExt cx="1263650" cy="339725"/>
            </a:xfrm>
          </p:grpSpPr>
          <p:sp>
            <p:nvSpPr>
              <p:cNvPr id="12378" name="Rectangle 8301"/>
              <p:cNvSpPr>
                <a:spLocks noChangeArrowheads="1"/>
              </p:cNvSpPr>
              <p:nvPr/>
            </p:nvSpPr>
            <p:spPr bwMode="auto">
              <a:xfrm>
                <a:off x="3732788" y="987114"/>
                <a:ext cx="1263650" cy="339725"/>
              </a:xfrm>
              <a:prstGeom prst="rect">
                <a:avLst/>
              </a:prstGeom>
              <a:solidFill>
                <a:srgbClr val="F8CCCC"/>
              </a:solidFill>
              <a:ln w="9525" algn="ctr">
                <a:solidFill>
                  <a:srgbClr val="996666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379" name="TextBox 8302"/>
              <p:cNvSpPr txBox="1">
                <a:spLocks noChangeArrowheads="1"/>
              </p:cNvSpPr>
              <p:nvPr/>
            </p:nvSpPr>
            <p:spPr bwMode="auto">
              <a:xfrm>
                <a:off x="3769300" y="1045852"/>
                <a:ext cx="1174750" cy="222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REGION 2</a:t>
                </a:r>
                <a:endParaRPr lang="en-US" sz="12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63525" name="Group 297"/>
            <p:cNvGrpSpPr>
              <a:grpSpLocks/>
            </p:cNvGrpSpPr>
            <p:nvPr/>
          </p:nvGrpSpPr>
          <p:grpSpPr bwMode="auto">
            <a:xfrm>
              <a:off x="9093200" y="958850"/>
              <a:ext cx="1263650" cy="361950"/>
              <a:chOff x="7569575" y="976001"/>
              <a:chExt cx="1263650" cy="361950"/>
            </a:xfrm>
          </p:grpSpPr>
          <p:sp>
            <p:nvSpPr>
              <p:cNvPr id="12380" name="Rectangle 8303"/>
              <p:cNvSpPr>
                <a:spLocks noChangeArrowheads="1"/>
              </p:cNvSpPr>
              <p:nvPr/>
            </p:nvSpPr>
            <p:spPr bwMode="auto">
              <a:xfrm>
                <a:off x="7569575" y="976001"/>
                <a:ext cx="1263650" cy="361950"/>
              </a:xfrm>
              <a:prstGeom prst="rect">
                <a:avLst/>
              </a:prstGeom>
              <a:solidFill>
                <a:srgbClr val="FFD581"/>
              </a:solidFill>
              <a:ln w="9525" algn="ctr">
                <a:solidFill>
                  <a:srgbClr val="AA742C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382" name="TextBox 8322"/>
              <p:cNvSpPr txBox="1">
                <a:spLocks noChangeArrowheads="1"/>
              </p:cNvSpPr>
              <p:nvPr/>
            </p:nvSpPr>
            <p:spPr bwMode="auto">
              <a:xfrm>
                <a:off x="7606088" y="1034739"/>
                <a:ext cx="1174750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REGION 4</a:t>
                </a:r>
              </a:p>
            </p:txBody>
          </p:sp>
        </p:grpSp>
        <p:sp>
          <p:nvSpPr>
            <p:cNvPr id="243" name="Title 218121"/>
            <p:cNvSpPr txBox="1">
              <a:spLocks noChangeArrowheads="1"/>
            </p:cNvSpPr>
            <p:nvPr/>
          </p:nvSpPr>
          <p:spPr>
            <a:xfrm>
              <a:off x="2867025" y="-203200"/>
              <a:ext cx="8762999" cy="904875"/>
            </a:xfrm>
            <a:prstGeom prst="rect">
              <a:avLst/>
            </a:prstGeom>
          </p:spPr>
          <p:txBody>
            <a:bodyPr/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sz="3600" b="1" spc="-125" dirty="0">
                  <a:ln w="3175">
                    <a:noFill/>
                  </a:ln>
                </a:rPr>
                <a:t>VA Analytic Ecosystem (2015)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US" sz="1400" spc="-125" dirty="0">
                  <a:ln w="3175">
                    <a:noFill/>
                  </a:ln>
                </a:rPr>
                <a:t>Common Data </a:t>
              </a:r>
              <a:r>
                <a:rPr lang="en-US" sz="1400" spc="-125" dirty="0">
                  <a:ln w="3175">
                    <a:noFill/>
                  </a:ln>
                  <a:sym typeface="Symbol"/>
                </a:rPr>
                <a:t> Common Infrastructure  Common Tools  Common Security</a:t>
              </a:r>
              <a:endParaRPr lang="en-US" sz="1400" spc="-125" dirty="0">
                <a:ln w="3175">
                  <a:noFill/>
                </a:ln>
              </a:endParaRPr>
            </a:p>
          </p:txBody>
        </p:sp>
        <p:grpSp>
          <p:nvGrpSpPr>
            <p:cNvPr id="63527" name="Group 293"/>
            <p:cNvGrpSpPr>
              <a:grpSpLocks/>
            </p:cNvGrpSpPr>
            <p:nvPr/>
          </p:nvGrpSpPr>
          <p:grpSpPr bwMode="auto">
            <a:xfrm>
              <a:off x="4222750" y="4384676"/>
              <a:ext cx="1263650" cy="339725"/>
              <a:chOff x="2930273" y="4909412"/>
              <a:chExt cx="1263650" cy="339725"/>
            </a:xfrm>
          </p:grpSpPr>
          <p:sp>
            <p:nvSpPr>
              <p:cNvPr id="59" name="Rectangle 8340"/>
              <p:cNvSpPr>
                <a:spLocks noChangeArrowheads="1"/>
              </p:cNvSpPr>
              <p:nvPr/>
            </p:nvSpPr>
            <p:spPr bwMode="auto">
              <a:xfrm>
                <a:off x="2930273" y="4909412"/>
                <a:ext cx="1263650" cy="33972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9525" algn="ctr">
                <a:solidFill>
                  <a:srgbClr val="7A8957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0" name="TextBox 8341"/>
              <p:cNvSpPr txBox="1">
                <a:spLocks noChangeArrowheads="1"/>
              </p:cNvSpPr>
              <p:nvPr/>
            </p:nvSpPr>
            <p:spPr bwMode="auto">
              <a:xfrm>
                <a:off x="2976311" y="4982437"/>
                <a:ext cx="1174750" cy="2206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Enterprise</a:t>
                </a:r>
                <a:endParaRPr lang="en-US" sz="120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63528" name="Picture 2" descr="http://www.johnwbutzbergerjr.com/Doc/icons/left_icon_capitol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2013" y="1479550"/>
              <a:ext cx="5461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29" name="Picture 2" descr="http://www.johnwbutzbergerjr.com/Doc/icons/left_icon_capitol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2625" y="3352800"/>
              <a:ext cx="5461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30" name="Picture 2" descr="http://www.johnwbutzbergerjr.com/Doc/icons/left_icon_capitol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8913" y="1555750"/>
              <a:ext cx="5461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31" name="Picture 2" descr="http://www.johnwbutzbergerjr.com/Doc/icons/left_icon_capitol.g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9300" y="3895725"/>
              <a:ext cx="5461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3532" name="Group 188"/>
            <p:cNvGrpSpPr>
              <a:grpSpLocks/>
            </p:cNvGrpSpPr>
            <p:nvPr/>
          </p:nvGrpSpPr>
          <p:grpSpPr bwMode="auto">
            <a:xfrm>
              <a:off x="2570164" y="1811339"/>
              <a:ext cx="1417637" cy="1131887"/>
              <a:chOff x="1229314" y="2203726"/>
              <a:chExt cx="1417992" cy="1130786"/>
            </a:xfrm>
          </p:grpSpPr>
          <p:pic>
            <p:nvPicPr>
              <p:cNvPr id="63675" name="Picture 2" descr="http://www.johnwbutzbergerjr.com/Doc/icons/left_icon_capitol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7704" y="2203726"/>
                <a:ext cx="546099" cy="457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3676" name="Group 137"/>
              <p:cNvGrpSpPr>
                <a:grpSpLocks/>
              </p:cNvGrpSpPr>
              <p:nvPr/>
            </p:nvGrpSpPr>
            <p:grpSpPr bwMode="auto">
              <a:xfrm>
                <a:off x="1229314" y="2419350"/>
                <a:ext cx="1417992" cy="915162"/>
                <a:chOff x="872698" y="2593086"/>
                <a:chExt cx="1417992" cy="915162"/>
              </a:xfrm>
            </p:grpSpPr>
            <p:cxnSp>
              <p:nvCxnSpPr>
                <p:cNvPr id="110" name="Straight Connector 109"/>
                <p:cNvCxnSpPr/>
                <p:nvPr/>
              </p:nvCxnSpPr>
              <p:spPr bwMode="auto">
                <a:xfrm flipH="1">
                  <a:off x="1768272" y="2723200"/>
                  <a:ext cx="223893" cy="21886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bg2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5" name="Straight Connector 114"/>
                <p:cNvCxnSpPr/>
                <p:nvPr/>
              </p:nvCxnSpPr>
              <p:spPr bwMode="auto">
                <a:xfrm flipH="1">
                  <a:off x="1782563" y="3048321"/>
                  <a:ext cx="301701" cy="3172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bg2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19" name="Straight Connector 118"/>
                <p:cNvCxnSpPr>
                  <a:stCxn id="63712" idx="2"/>
                </p:cNvCxnSpPr>
                <p:nvPr/>
              </p:nvCxnSpPr>
              <p:spPr bwMode="auto">
                <a:xfrm>
                  <a:off x="1738102" y="3173612"/>
                  <a:ext cx="414442" cy="190315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bg2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4" name="Oval 103"/>
                <p:cNvSpPr/>
                <p:nvPr/>
              </p:nvSpPr>
              <p:spPr bwMode="auto">
                <a:xfrm>
                  <a:off x="1987402" y="2593152"/>
                  <a:ext cx="274706" cy="27437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endParaRPr lang="en-US" sz="600" b="1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63683" name="TextBox 104"/>
                <p:cNvSpPr txBox="1">
                  <a:spLocks noChangeArrowheads="1"/>
                </p:cNvSpPr>
                <p:nvPr/>
              </p:nvSpPr>
              <p:spPr bwMode="auto">
                <a:xfrm>
                  <a:off x="1961754" y="2608326"/>
                  <a:ext cx="325731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6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>
                      <a:latin typeface="Arial" panose="020B0604020202020204" pitchFamily="34" charset="0"/>
                      <a:cs typeface="Arial" panose="020B0604020202020204" pitchFamily="34" charset="0"/>
                    </a:rPr>
                    <a:t>Vx</a:t>
                  </a:r>
                </a:p>
              </p:txBody>
            </p:sp>
            <p:sp>
              <p:nvSpPr>
                <p:cNvPr id="106" name="Oval 105"/>
                <p:cNvSpPr/>
                <p:nvPr/>
              </p:nvSpPr>
              <p:spPr bwMode="auto">
                <a:xfrm>
                  <a:off x="1987402" y="2910343"/>
                  <a:ext cx="274706" cy="27437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endParaRPr lang="en-US" sz="600" b="1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63687" name="TextBox 106"/>
                <p:cNvSpPr txBox="1">
                  <a:spLocks noChangeArrowheads="1"/>
                </p:cNvSpPr>
                <p:nvPr/>
              </p:nvSpPr>
              <p:spPr bwMode="auto">
                <a:xfrm>
                  <a:off x="1961754" y="2934462"/>
                  <a:ext cx="325730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6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</a:p>
              </p:txBody>
            </p:sp>
            <p:cxnSp>
              <p:nvCxnSpPr>
                <p:cNvPr id="125" name="Straight Connector 124"/>
                <p:cNvCxnSpPr/>
                <p:nvPr/>
              </p:nvCxnSpPr>
              <p:spPr bwMode="auto">
                <a:xfrm>
                  <a:off x="1523736" y="3049907"/>
                  <a:ext cx="171493" cy="11101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bg2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8" name="Oval 107"/>
                <p:cNvSpPr/>
                <p:nvPr/>
              </p:nvSpPr>
              <p:spPr bwMode="auto">
                <a:xfrm>
                  <a:off x="1987402" y="3230706"/>
                  <a:ext cx="274706" cy="27437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endParaRPr lang="en-US" sz="600" b="1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63692" name="TextBox 108"/>
                <p:cNvSpPr txBox="1">
                  <a:spLocks noChangeArrowheads="1"/>
                </p:cNvSpPr>
                <p:nvPr/>
              </p:nvSpPr>
              <p:spPr bwMode="auto">
                <a:xfrm>
                  <a:off x="1958548" y="3245358"/>
                  <a:ext cx="332142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6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>
                      <a:latin typeface="Arial" panose="020B0604020202020204" pitchFamily="34" charset="0"/>
                      <a:cs typeface="Arial" panose="020B0604020202020204" pitchFamily="34" charset="0"/>
                    </a:rPr>
                    <a:t>Vn</a:t>
                  </a:r>
                </a:p>
              </p:txBody>
            </p:sp>
            <p:cxnSp>
              <p:nvCxnSpPr>
                <p:cNvPr id="90" name="Straight Connector 89"/>
                <p:cNvCxnSpPr/>
                <p:nvPr/>
              </p:nvCxnSpPr>
              <p:spPr bwMode="auto">
                <a:xfrm>
                  <a:off x="1137876" y="2727958"/>
                  <a:ext cx="208015" cy="21093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bg2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2" name="Straight Connector 91"/>
                <p:cNvCxnSpPr>
                  <a:endCxn id="63716" idx="2"/>
                </p:cNvCxnSpPr>
                <p:nvPr/>
              </p:nvCxnSpPr>
              <p:spPr bwMode="auto">
                <a:xfrm flipV="1">
                  <a:off x="1023548" y="3168853"/>
                  <a:ext cx="387447" cy="196659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bg2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7" name="Straight Connector 96"/>
                <p:cNvCxnSpPr/>
                <p:nvPr/>
              </p:nvCxnSpPr>
              <p:spPr bwMode="auto">
                <a:xfrm>
                  <a:off x="985438" y="3053079"/>
                  <a:ext cx="368392" cy="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bg2">
                      <a:lumMod val="65000"/>
                      <a:lumOff val="3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70" name="Oval 69"/>
                <p:cNvSpPr/>
                <p:nvPr/>
              </p:nvSpPr>
              <p:spPr bwMode="auto">
                <a:xfrm>
                  <a:off x="901280" y="2596324"/>
                  <a:ext cx="274706" cy="27437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endParaRPr lang="en-US" sz="600" b="1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63699" name="TextBox 75"/>
                <p:cNvSpPr txBox="1">
                  <a:spLocks noChangeArrowheads="1"/>
                </p:cNvSpPr>
                <p:nvPr/>
              </p:nvSpPr>
              <p:spPr bwMode="auto">
                <a:xfrm>
                  <a:off x="875904" y="2612136"/>
                  <a:ext cx="325731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6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>
                      <a:latin typeface="Arial" panose="020B0604020202020204" pitchFamily="34" charset="0"/>
                      <a:cs typeface="Arial" panose="020B0604020202020204" pitchFamily="34" charset="0"/>
                    </a:rPr>
                    <a:t>Vx</a:t>
                  </a:r>
                </a:p>
              </p:txBody>
            </p:sp>
            <p:sp>
              <p:nvSpPr>
                <p:cNvPr id="77" name="Oval 76"/>
                <p:cNvSpPr/>
                <p:nvPr/>
              </p:nvSpPr>
              <p:spPr bwMode="auto">
                <a:xfrm>
                  <a:off x="901280" y="2913515"/>
                  <a:ext cx="274706" cy="27437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endParaRPr lang="en-US" sz="600" b="1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63703" name="TextBox 78"/>
                <p:cNvSpPr txBox="1">
                  <a:spLocks noChangeArrowheads="1"/>
                </p:cNvSpPr>
                <p:nvPr/>
              </p:nvSpPr>
              <p:spPr bwMode="auto">
                <a:xfrm>
                  <a:off x="875904" y="2938272"/>
                  <a:ext cx="325730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6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>
                      <a:latin typeface="Arial" panose="020B0604020202020204" pitchFamily="34" charset="0"/>
                      <a:cs typeface="Arial" panose="020B0604020202020204" pitchFamily="34" charset="0"/>
                    </a:rPr>
                    <a:t>Vy</a:t>
                  </a:r>
                </a:p>
              </p:txBody>
            </p:sp>
            <p:sp>
              <p:nvSpPr>
                <p:cNvPr id="84" name="Oval 83"/>
                <p:cNvSpPr/>
                <p:nvPr/>
              </p:nvSpPr>
              <p:spPr bwMode="auto">
                <a:xfrm>
                  <a:off x="901280" y="3233878"/>
                  <a:ext cx="274706" cy="274370"/>
                </a:xfrm>
                <a:prstGeom prst="ellips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endParaRPr lang="en-US" sz="600" b="1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63707" name="TextBox 84"/>
                <p:cNvSpPr txBox="1">
                  <a:spLocks noChangeArrowheads="1"/>
                </p:cNvSpPr>
                <p:nvPr/>
              </p:nvSpPr>
              <p:spPr bwMode="auto">
                <a:xfrm>
                  <a:off x="872698" y="3249168"/>
                  <a:ext cx="332142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6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>
                      <a:latin typeface="Arial" panose="020B0604020202020204" pitchFamily="34" charset="0"/>
                      <a:cs typeface="Arial" panose="020B0604020202020204" pitchFamily="34" charset="0"/>
                    </a:rPr>
                    <a:t>Vn</a:t>
                  </a:r>
                </a:p>
              </p:txBody>
            </p:sp>
            <p:grpSp>
              <p:nvGrpSpPr>
                <p:cNvPr id="63708" name="Group 99"/>
                <p:cNvGrpSpPr>
                  <a:grpSpLocks/>
                </p:cNvGrpSpPr>
                <p:nvPr/>
              </p:nvGrpSpPr>
              <p:grpSpPr bwMode="auto">
                <a:xfrm>
                  <a:off x="1244554" y="2923032"/>
                  <a:ext cx="332142" cy="274320"/>
                  <a:chOff x="1244554" y="2923032"/>
                  <a:chExt cx="332142" cy="274320"/>
                </a:xfrm>
              </p:grpSpPr>
              <p:sp>
                <p:nvSpPr>
                  <p:cNvPr id="87" name="Oval 86"/>
                  <p:cNvSpPr/>
                  <p:nvPr/>
                </p:nvSpPr>
                <p:spPr bwMode="auto">
                  <a:xfrm>
                    <a:off x="1272848" y="2923031"/>
                    <a:ext cx="274706" cy="274370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>
                    <a:headEnd type="none" w="med" len="med"/>
                    <a:tailEnd type="none" w="med" len="med"/>
                  </a:ln>
                </p:spPr>
                <p:style>
                  <a:lnRef idx="0">
                    <a:schemeClr val="accent1"/>
                  </a:lnRef>
                  <a:fillRef idx="3">
                    <a:schemeClr val="accent1"/>
                  </a:fillRef>
                  <a:effectRef idx="3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 algn="ctr">
                      <a:defRPr/>
                    </a:pPr>
                    <a:endParaRPr lang="en-US" sz="600" b="1" dirty="0">
                      <a:solidFill>
                        <a:schemeClr val="tx1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63716" name="TextBox 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44554" y="2938272"/>
                    <a:ext cx="332142" cy="2308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16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Georgia" panose="02040502050405020303" pitchFamily="18" charset="0"/>
                        <a:cs typeface="Georgia" panose="02040502050405020303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12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defRPr>
                    </a:lvl5pPr>
                    <a:lvl6pPr marL="25146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12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defRPr>
                    </a:lvl6pPr>
                    <a:lvl7pPr marL="29718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12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defRPr>
                    </a:lvl7pPr>
                    <a:lvl8pPr marL="34290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12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defRPr>
                    </a:lvl8pPr>
                    <a:lvl9pPr marL="3886200" indent="-228600" defTabSz="4572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1200">
                        <a:solidFill>
                          <a:schemeClr val="tx1"/>
                        </a:solidFill>
                        <a:latin typeface="Georgia" panose="02040502050405020303" pitchFamily="18" charset="0"/>
                        <a:ea typeface="Georgia" panose="02040502050405020303" pitchFamily="18" charset="0"/>
                        <a:cs typeface="Georgia" panose="02040502050405020303" pitchFamily="18" charset="0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en-US" sz="9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R1</a:t>
                    </a:r>
                  </a:p>
                </p:txBody>
              </p:sp>
            </p:grpSp>
            <p:sp>
              <p:nvSpPr>
                <p:cNvPr id="102" name="Oval 101"/>
                <p:cNvSpPr/>
                <p:nvPr/>
              </p:nvSpPr>
              <p:spPr bwMode="auto">
                <a:xfrm>
                  <a:off x="1601542" y="2926203"/>
                  <a:ext cx="273118" cy="274370"/>
                </a:xfrm>
                <a:prstGeom prst="ellipse">
                  <a:avLst/>
                </a:prstGeom>
                <a:solidFill>
                  <a:schemeClr val="bg1">
                    <a:lumMod val="40000"/>
                    <a:lumOff val="60000"/>
                  </a:schemeClr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endParaRPr lang="en-US" sz="600" b="1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63712" name="TextBox 102"/>
                <p:cNvSpPr txBox="1">
                  <a:spLocks noChangeArrowheads="1"/>
                </p:cNvSpPr>
                <p:nvPr/>
              </p:nvSpPr>
              <p:spPr bwMode="auto">
                <a:xfrm>
                  <a:off x="1572214" y="2942082"/>
                  <a:ext cx="332142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6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>
                      <a:latin typeface="Arial" panose="020B0604020202020204" pitchFamily="34" charset="0"/>
                      <a:cs typeface="Arial" panose="020B0604020202020204" pitchFamily="34" charset="0"/>
                    </a:rPr>
                    <a:t>R1</a:t>
                  </a:r>
                </a:p>
              </p:txBody>
            </p:sp>
          </p:grpSp>
        </p:grpSp>
        <p:grpSp>
          <p:nvGrpSpPr>
            <p:cNvPr id="63533" name="Group 137"/>
            <p:cNvGrpSpPr>
              <a:grpSpLocks/>
            </p:cNvGrpSpPr>
            <p:nvPr/>
          </p:nvGrpSpPr>
          <p:grpSpPr bwMode="auto">
            <a:xfrm>
              <a:off x="5484814" y="1695450"/>
              <a:ext cx="1417637" cy="914400"/>
              <a:chOff x="872698" y="2593086"/>
              <a:chExt cx="1417992" cy="915162"/>
            </a:xfrm>
          </p:grpSpPr>
          <p:cxnSp>
            <p:nvCxnSpPr>
              <p:cNvPr id="197" name="Straight Connector 196"/>
              <p:cNvCxnSpPr/>
              <p:nvPr/>
            </p:nvCxnSpPr>
            <p:spPr bwMode="auto">
              <a:xfrm flipH="1">
                <a:off x="1768272" y="2723369"/>
                <a:ext cx="223893" cy="21925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8" name="Straight Connector 197"/>
              <p:cNvCxnSpPr/>
              <p:nvPr/>
            </p:nvCxnSpPr>
            <p:spPr bwMode="auto">
              <a:xfrm flipH="1">
                <a:off x="1782563" y="3047489"/>
                <a:ext cx="301701" cy="476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2" name="Straight Connector 201"/>
              <p:cNvCxnSpPr>
                <a:stCxn id="63670" idx="2"/>
              </p:cNvCxnSpPr>
              <p:nvPr/>
            </p:nvCxnSpPr>
            <p:spPr bwMode="auto">
              <a:xfrm>
                <a:off x="1738102" y="3173007"/>
                <a:ext cx="414442" cy="19065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5" name="Oval 204"/>
              <p:cNvSpPr/>
              <p:nvPr/>
            </p:nvSpPr>
            <p:spPr bwMode="auto">
              <a:xfrm>
                <a:off x="1987402" y="2593086"/>
                <a:ext cx="274706" cy="27486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641" name="TextBox 205"/>
              <p:cNvSpPr txBox="1">
                <a:spLocks noChangeArrowheads="1"/>
              </p:cNvSpPr>
              <p:nvPr/>
            </p:nvSpPr>
            <p:spPr bwMode="auto">
              <a:xfrm>
                <a:off x="1961754" y="2608326"/>
                <a:ext cx="325731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Vx</a:t>
                </a:r>
              </a:p>
            </p:txBody>
          </p:sp>
          <p:sp>
            <p:nvSpPr>
              <p:cNvPr id="207" name="Oval 206"/>
              <p:cNvSpPr/>
              <p:nvPr/>
            </p:nvSpPr>
            <p:spPr bwMode="auto">
              <a:xfrm>
                <a:off x="1987402" y="2910851"/>
                <a:ext cx="274706" cy="27327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645" name="TextBox 207"/>
              <p:cNvSpPr txBox="1">
                <a:spLocks noChangeArrowheads="1"/>
              </p:cNvSpPr>
              <p:nvPr/>
            </p:nvSpPr>
            <p:spPr bwMode="auto">
              <a:xfrm>
                <a:off x="1961754" y="2934462"/>
                <a:ext cx="325730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Vy</a:t>
                </a:r>
              </a:p>
            </p:txBody>
          </p:sp>
          <p:cxnSp>
            <p:nvCxnSpPr>
              <p:cNvPr id="209" name="Straight Connector 208"/>
              <p:cNvCxnSpPr/>
              <p:nvPr/>
            </p:nvCxnSpPr>
            <p:spPr bwMode="auto">
              <a:xfrm>
                <a:off x="1523736" y="3050667"/>
                <a:ext cx="171493" cy="953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0" name="Oval 209"/>
              <p:cNvSpPr/>
              <p:nvPr/>
            </p:nvSpPr>
            <p:spPr bwMode="auto">
              <a:xfrm>
                <a:off x="1987402" y="3230204"/>
                <a:ext cx="274706" cy="274866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650" name="TextBox 210"/>
              <p:cNvSpPr txBox="1">
                <a:spLocks noChangeArrowheads="1"/>
              </p:cNvSpPr>
              <p:nvPr/>
            </p:nvSpPr>
            <p:spPr bwMode="auto">
              <a:xfrm>
                <a:off x="1958548" y="3245358"/>
                <a:ext cx="33214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Vn</a:t>
                </a:r>
              </a:p>
            </p:txBody>
          </p:sp>
          <p:cxnSp>
            <p:nvCxnSpPr>
              <p:cNvPr id="212" name="Straight Connector 211"/>
              <p:cNvCxnSpPr/>
              <p:nvPr/>
            </p:nvCxnSpPr>
            <p:spPr bwMode="auto">
              <a:xfrm>
                <a:off x="1137876" y="2728136"/>
                <a:ext cx="208015" cy="2097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3" name="Straight Connector 212"/>
              <p:cNvCxnSpPr>
                <a:endCxn id="63674" idx="2"/>
              </p:cNvCxnSpPr>
              <p:nvPr/>
            </p:nvCxnSpPr>
            <p:spPr bwMode="auto">
              <a:xfrm flipV="1">
                <a:off x="1023548" y="3169829"/>
                <a:ext cx="387447" cy="1954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 bwMode="auto">
              <a:xfrm>
                <a:off x="985438" y="3053845"/>
                <a:ext cx="368392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15" name="Oval 214"/>
              <p:cNvSpPr/>
              <p:nvPr/>
            </p:nvSpPr>
            <p:spPr bwMode="auto">
              <a:xfrm>
                <a:off x="901280" y="2596264"/>
                <a:ext cx="274706" cy="27486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657" name="TextBox 215"/>
              <p:cNvSpPr txBox="1">
                <a:spLocks noChangeArrowheads="1"/>
              </p:cNvSpPr>
              <p:nvPr/>
            </p:nvSpPr>
            <p:spPr bwMode="auto">
              <a:xfrm>
                <a:off x="875904" y="2612136"/>
                <a:ext cx="325731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Vx</a:t>
                </a:r>
              </a:p>
            </p:txBody>
          </p:sp>
          <p:sp>
            <p:nvSpPr>
              <p:cNvPr id="217" name="Oval 216"/>
              <p:cNvSpPr/>
              <p:nvPr/>
            </p:nvSpPr>
            <p:spPr bwMode="auto">
              <a:xfrm>
                <a:off x="901280" y="2914028"/>
                <a:ext cx="274706" cy="27486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661" name="TextBox 217"/>
              <p:cNvSpPr txBox="1">
                <a:spLocks noChangeArrowheads="1"/>
              </p:cNvSpPr>
              <p:nvPr/>
            </p:nvSpPr>
            <p:spPr bwMode="auto">
              <a:xfrm>
                <a:off x="875904" y="2938272"/>
                <a:ext cx="325730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Vy</a:t>
                </a:r>
              </a:p>
            </p:txBody>
          </p:sp>
          <p:sp>
            <p:nvSpPr>
              <p:cNvPr id="219" name="Oval 218"/>
              <p:cNvSpPr/>
              <p:nvPr/>
            </p:nvSpPr>
            <p:spPr bwMode="auto">
              <a:xfrm>
                <a:off x="901280" y="3233382"/>
                <a:ext cx="274706" cy="274866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665" name="TextBox 219"/>
              <p:cNvSpPr txBox="1">
                <a:spLocks noChangeArrowheads="1"/>
              </p:cNvSpPr>
              <p:nvPr/>
            </p:nvSpPr>
            <p:spPr bwMode="auto">
              <a:xfrm>
                <a:off x="872698" y="3249168"/>
                <a:ext cx="33214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Vn</a:t>
                </a:r>
              </a:p>
            </p:txBody>
          </p:sp>
          <p:grpSp>
            <p:nvGrpSpPr>
              <p:cNvPr id="63666" name="Group 99"/>
              <p:cNvGrpSpPr>
                <a:grpSpLocks/>
              </p:cNvGrpSpPr>
              <p:nvPr/>
            </p:nvGrpSpPr>
            <p:grpSpPr bwMode="auto">
              <a:xfrm>
                <a:off x="1244554" y="2923032"/>
                <a:ext cx="332142" cy="274320"/>
                <a:chOff x="1244554" y="2923032"/>
                <a:chExt cx="332142" cy="274320"/>
              </a:xfrm>
            </p:grpSpPr>
            <p:sp>
              <p:nvSpPr>
                <p:cNvPr id="224" name="Oval 223"/>
                <p:cNvSpPr/>
                <p:nvPr/>
              </p:nvSpPr>
              <p:spPr bwMode="auto">
                <a:xfrm>
                  <a:off x="1272848" y="2923561"/>
                  <a:ext cx="274706" cy="273277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endParaRPr lang="en-US" sz="600" b="1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63674" name="TextBox 224"/>
                <p:cNvSpPr txBox="1">
                  <a:spLocks noChangeArrowheads="1"/>
                </p:cNvSpPr>
                <p:nvPr/>
              </p:nvSpPr>
              <p:spPr bwMode="auto">
                <a:xfrm>
                  <a:off x="1244554" y="2938272"/>
                  <a:ext cx="332142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6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>
                      <a:latin typeface="Arial" panose="020B0604020202020204" pitchFamily="34" charset="0"/>
                      <a:cs typeface="Arial" panose="020B0604020202020204" pitchFamily="34" charset="0"/>
                    </a:rPr>
                    <a:t>R2</a:t>
                  </a:r>
                </a:p>
              </p:txBody>
            </p:sp>
          </p:grpSp>
          <p:sp>
            <p:nvSpPr>
              <p:cNvPr id="222" name="Oval 221"/>
              <p:cNvSpPr/>
              <p:nvPr/>
            </p:nvSpPr>
            <p:spPr bwMode="auto">
              <a:xfrm>
                <a:off x="1601542" y="2926739"/>
                <a:ext cx="273118" cy="274867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670" name="TextBox 222"/>
              <p:cNvSpPr txBox="1">
                <a:spLocks noChangeArrowheads="1"/>
              </p:cNvSpPr>
              <p:nvPr/>
            </p:nvSpPr>
            <p:spPr bwMode="auto">
              <a:xfrm>
                <a:off x="1572214" y="2942082"/>
                <a:ext cx="33214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R2</a:t>
                </a:r>
              </a:p>
            </p:txBody>
          </p:sp>
        </p:grpSp>
        <p:grpSp>
          <p:nvGrpSpPr>
            <p:cNvPr id="63534" name="Group 137"/>
            <p:cNvGrpSpPr>
              <a:grpSpLocks/>
            </p:cNvGrpSpPr>
            <p:nvPr/>
          </p:nvGrpSpPr>
          <p:grpSpPr bwMode="auto">
            <a:xfrm>
              <a:off x="8620126" y="1914525"/>
              <a:ext cx="1419225" cy="915988"/>
              <a:chOff x="872698" y="2593086"/>
              <a:chExt cx="1417992" cy="915162"/>
            </a:xfrm>
          </p:grpSpPr>
          <p:cxnSp>
            <p:nvCxnSpPr>
              <p:cNvPr id="267" name="Straight Connector 266"/>
              <p:cNvCxnSpPr/>
              <p:nvPr/>
            </p:nvCxnSpPr>
            <p:spPr bwMode="auto">
              <a:xfrm flipH="1">
                <a:off x="1768857" y="2723144"/>
                <a:ext cx="223643" cy="21887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8" name="Straight Connector 267"/>
              <p:cNvCxnSpPr/>
              <p:nvPr/>
            </p:nvCxnSpPr>
            <p:spPr bwMode="auto">
              <a:xfrm flipH="1">
                <a:off x="1783131" y="3048288"/>
                <a:ext cx="301363" cy="31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9" name="Straight Connector 268"/>
              <p:cNvCxnSpPr>
                <a:stCxn id="63630" idx="2"/>
              </p:cNvCxnSpPr>
              <p:nvPr/>
            </p:nvCxnSpPr>
            <p:spPr bwMode="auto">
              <a:xfrm>
                <a:off x="1738720" y="3173587"/>
                <a:ext cx="413978" cy="19032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0" name="Oval 269"/>
              <p:cNvSpPr/>
              <p:nvPr/>
            </p:nvSpPr>
            <p:spPr bwMode="auto">
              <a:xfrm>
                <a:off x="1987741" y="2593086"/>
                <a:ext cx="274398" cy="27439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601" name="TextBox 270"/>
              <p:cNvSpPr txBox="1">
                <a:spLocks noChangeArrowheads="1"/>
              </p:cNvSpPr>
              <p:nvPr/>
            </p:nvSpPr>
            <p:spPr bwMode="auto">
              <a:xfrm>
                <a:off x="1961754" y="2608326"/>
                <a:ext cx="325731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Vx</a:t>
                </a:r>
              </a:p>
            </p:txBody>
          </p:sp>
          <p:sp>
            <p:nvSpPr>
              <p:cNvPr id="272" name="Oval 271"/>
              <p:cNvSpPr/>
              <p:nvPr/>
            </p:nvSpPr>
            <p:spPr bwMode="auto">
              <a:xfrm>
                <a:off x="1987741" y="2910300"/>
                <a:ext cx="274398" cy="27439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605" name="TextBox 272"/>
              <p:cNvSpPr txBox="1">
                <a:spLocks noChangeArrowheads="1"/>
              </p:cNvSpPr>
              <p:nvPr/>
            </p:nvSpPr>
            <p:spPr bwMode="auto">
              <a:xfrm>
                <a:off x="1961754" y="2934462"/>
                <a:ext cx="325730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Vy</a:t>
                </a:r>
              </a:p>
            </p:txBody>
          </p:sp>
          <p:cxnSp>
            <p:nvCxnSpPr>
              <p:cNvPr id="274" name="Straight Connector 273"/>
              <p:cNvCxnSpPr/>
              <p:nvPr/>
            </p:nvCxnSpPr>
            <p:spPr bwMode="auto">
              <a:xfrm>
                <a:off x="1524594" y="3049874"/>
                <a:ext cx="171301" cy="1110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75" name="Oval 274"/>
              <p:cNvSpPr/>
              <p:nvPr/>
            </p:nvSpPr>
            <p:spPr bwMode="auto">
              <a:xfrm>
                <a:off x="1987741" y="3230686"/>
                <a:ext cx="274398" cy="27439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610" name="TextBox 275"/>
              <p:cNvSpPr txBox="1">
                <a:spLocks noChangeArrowheads="1"/>
              </p:cNvSpPr>
              <p:nvPr/>
            </p:nvSpPr>
            <p:spPr bwMode="auto">
              <a:xfrm>
                <a:off x="1958548" y="3245358"/>
                <a:ext cx="33214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Vn</a:t>
                </a:r>
              </a:p>
            </p:txBody>
          </p:sp>
          <p:cxnSp>
            <p:nvCxnSpPr>
              <p:cNvPr id="277" name="Straight Connector 276"/>
              <p:cNvCxnSpPr/>
              <p:nvPr/>
            </p:nvCxnSpPr>
            <p:spPr bwMode="auto">
              <a:xfrm>
                <a:off x="1137581" y="2727902"/>
                <a:ext cx="209368" cy="21094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8" name="Straight Connector 277"/>
              <p:cNvCxnSpPr>
                <a:endCxn id="63634" idx="2"/>
              </p:cNvCxnSpPr>
              <p:nvPr/>
            </p:nvCxnSpPr>
            <p:spPr bwMode="auto">
              <a:xfrm flipV="1">
                <a:off x="1023380" y="3168829"/>
                <a:ext cx="387013" cy="19667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9" name="Straight Connector 278"/>
              <p:cNvCxnSpPr/>
              <p:nvPr/>
            </p:nvCxnSpPr>
            <p:spPr bwMode="auto">
              <a:xfrm>
                <a:off x="985313" y="3053046"/>
                <a:ext cx="369566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80" name="Oval 279"/>
              <p:cNvSpPr/>
              <p:nvPr/>
            </p:nvSpPr>
            <p:spPr bwMode="auto">
              <a:xfrm>
                <a:off x="901248" y="2596258"/>
                <a:ext cx="274399" cy="27439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617" name="TextBox 280"/>
              <p:cNvSpPr txBox="1">
                <a:spLocks noChangeArrowheads="1"/>
              </p:cNvSpPr>
              <p:nvPr/>
            </p:nvSpPr>
            <p:spPr bwMode="auto">
              <a:xfrm>
                <a:off x="875904" y="2612136"/>
                <a:ext cx="325731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Vx</a:t>
                </a:r>
                <a:endParaRPr lang="en-US" alt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2" name="Oval 281"/>
              <p:cNvSpPr/>
              <p:nvPr/>
            </p:nvSpPr>
            <p:spPr bwMode="auto">
              <a:xfrm>
                <a:off x="901248" y="2913472"/>
                <a:ext cx="274399" cy="27439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621" name="TextBox 282"/>
              <p:cNvSpPr txBox="1">
                <a:spLocks noChangeArrowheads="1"/>
              </p:cNvSpPr>
              <p:nvPr/>
            </p:nvSpPr>
            <p:spPr bwMode="auto">
              <a:xfrm>
                <a:off x="875904" y="2938272"/>
                <a:ext cx="325730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Vy</a:t>
                </a:r>
              </a:p>
            </p:txBody>
          </p:sp>
          <p:sp>
            <p:nvSpPr>
              <p:cNvPr id="284" name="Oval 283"/>
              <p:cNvSpPr/>
              <p:nvPr/>
            </p:nvSpPr>
            <p:spPr bwMode="auto">
              <a:xfrm>
                <a:off x="901248" y="3233858"/>
                <a:ext cx="274399" cy="274390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625" name="TextBox 284"/>
              <p:cNvSpPr txBox="1">
                <a:spLocks noChangeArrowheads="1"/>
              </p:cNvSpPr>
              <p:nvPr/>
            </p:nvSpPr>
            <p:spPr bwMode="auto">
              <a:xfrm>
                <a:off x="872698" y="3249168"/>
                <a:ext cx="33214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Vn</a:t>
                </a:r>
              </a:p>
            </p:txBody>
          </p:sp>
          <p:grpSp>
            <p:nvGrpSpPr>
              <p:cNvPr id="63626" name="Group 99"/>
              <p:cNvGrpSpPr>
                <a:grpSpLocks/>
              </p:cNvGrpSpPr>
              <p:nvPr/>
            </p:nvGrpSpPr>
            <p:grpSpPr bwMode="auto">
              <a:xfrm>
                <a:off x="1244554" y="2923032"/>
                <a:ext cx="332142" cy="274320"/>
                <a:chOff x="1244554" y="2923032"/>
                <a:chExt cx="332142" cy="274320"/>
              </a:xfrm>
            </p:grpSpPr>
            <p:sp>
              <p:nvSpPr>
                <p:cNvPr id="289" name="Oval 288"/>
                <p:cNvSpPr/>
                <p:nvPr/>
              </p:nvSpPr>
              <p:spPr bwMode="auto">
                <a:xfrm>
                  <a:off x="1272401" y="2922988"/>
                  <a:ext cx="275985" cy="274390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endParaRPr lang="en-US" sz="600" b="1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63634" name="TextBox 289"/>
                <p:cNvSpPr txBox="1">
                  <a:spLocks noChangeArrowheads="1"/>
                </p:cNvSpPr>
                <p:nvPr/>
              </p:nvSpPr>
              <p:spPr bwMode="auto">
                <a:xfrm>
                  <a:off x="1244554" y="2938272"/>
                  <a:ext cx="332142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6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>
                      <a:latin typeface="Arial" panose="020B0604020202020204" pitchFamily="34" charset="0"/>
                      <a:cs typeface="Arial" panose="020B0604020202020204" pitchFamily="34" charset="0"/>
                    </a:rPr>
                    <a:t>R4</a:t>
                  </a:r>
                </a:p>
              </p:txBody>
            </p:sp>
          </p:grpSp>
          <p:sp>
            <p:nvSpPr>
              <p:cNvPr id="287" name="Oval 286"/>
              <p:cNvSpPr/>
              <p:nvPr/>
            </p:nvSpPr>
            <p:spPr bwMode="auto">
              <a:xfrm>
                <a:off x="1600728" y="2926160"/>
                <a:ext cx="274398" cy="274390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630" name="TextBox 287"/>
              <p:cNvSpPr txBox="1">
                <a:spLocks noChangeArrowheads="1"/>
              </p:cNvSpPr>
              <p:nvPr/>
            </p:nvSpPr>
            <p:spPr bwMode="auto">
              <a:xfrm>
                <a:off x="1572214" y="2942082"/>
                <a:ext cx="33214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R4</a:t>
                </a:r>
              </a:p>
            </p:txBody>
          </p:sp>
        </p:grpSp>
        <p:grpSp>
          <p:nvGrpSpPr>
            <p:cNvPr id="63535" name="Group 137"/>
            <p:cNvGrpSpPr>
              <a:grpSpLocks/>
            </p:cNvGrpSpPr>
            <p:nvPr/>
          </p:nvGrpSpPr>
          <p:grpSpPr bwMode="auto">
            <a:xfrm>
              <a:off x="7870825" y="3570288"/>
              <a:ext cx="1417638" cy="914400"/>
              <a:chOff x="872698" y="2593086"/>
              <a:chExt cx="1417992" cy="915162"/>
            </a:xfrm>
          </p:grpSpPr>
          <p:cxnSp>
            <p:nvCxnSpPr>
              <p:cNvPr id="234" name="Straight Connector 233"/>
              <p:cNvCxnSpPr/>
              <p:nvPr/>
            </p:nvCxnSpPr>
            <p:spPr bwMode="auto">
              <a:xfrm flipH="1">
                <a:off x="1768272" y="2723369"/>
                <a:ext cx="223894" cy="21925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5" name="Straight Connector 234"/>
              <p:cNvCxnSpPr/>
              <p:nvPr/>
            </p:nvCxnSpPr>
            <p:spPr bwMode="auto">
              <a:xfrm flipH="1">
                <a:off x="1782563" y="3047489"/>
                <a:ext cx="301700" cy="476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6" name="Straight Connector 235"/>
              <p:cNvCxnSpPr>
                <a:stCxn id="63590" idx="2"/>
              </p:cNvCxnSpPr>
              <p:nvPr/>
            </p:nvCxnSpPr>
            <p:spPr bwMode="auto">
              <a:xfrm>
                <a:off x="1738102" y="3173006"/>
                <a:ext cx="414440" cy="190659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7" name="Oval 236"/>
              <p:cNvSpPr/>
              <p:nvPr/>
            </p:nvSpPr>
            <p:spPr bwMode="auto">
              <a:xfrm>
                <a:off x="1987401" y="2593086"/>
                <a:ext cx="274707" cy="274866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561" name="TextBox 237"/>
              <p:cNvSpPr txBox="1">
                <a:spLocks noChangeArrowheads="1"/>
              </p:cNvSpPr>
              <p:nvPr/>
            </p:nvSpPr>
            <p:spPr bwMode="auto">
              <a:xfrm>
                <a:off x="1961754" y="2608326"/>
                <a:ext cx="325731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Vx</a:t>
                </a:r>
              </a:p>
            </p:txBody>
          </p:sp>
          <p:sp>
            <p:nvSpPr>
              <p:cNvPr id="239" name="Oval 238"/>
              <p:cNvSpPr/>
              <p:nvPr/>
            </p:nvSpPr>
            <p:spPr bwMode="auto">
              <a:xfrm>
                <a:off x="1987401" y="2910851"/>
                <a:ext cx="274707" cy="27327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565" name="TextBox 239"/>
              <p:cNvSpPr txBox="1">
                <a:spLocks noChangeArrowheads="1"/>
              </p:cNvSpPr>
              <p:nvPr/>
            </p:nvSpPr>
            <p:spPr bwMode="auto">
              <a:xfrm>
                <a:off x="1961754" y="2934462"/>
                <a:ext cx="325730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Vy</a:t>
                </a:r>
              </a:p>
            </p:txBody>
          </p:sp>
          <p:cxnSp>
            <p:nvCxnSpPr>
              <p:cNvPr id="241" name="Straight Connector 240"/>
              <p:cNvCxnSpPr/>
              <p:nvPr/>
            </p:nvCxnSpPr>
            <p:spPr bwMode="auto">
              <a:xfrm>
                <a:off x="1523736" y="3050667"/>
                <a:ext cx="171493" cy="9533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2" name="Oval 241"/>
              <p:cNvSpPr/>
              <p:nvPr/>
            </p:nvSpPr>
            <p:spPr bwMode="auto">
              <a:xfrm>
                <a:off x="1987401" y="3230203"/>
                <a:ext cx="274707" cy="27486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570" name="TextBox 243"/>
              <p:cNvSpPr txBox="1">
                <a:spLocks noChangeArrowheads="1"/>
              </p:cNvSpPr>
              <p:nvPr/>
            </p:nvSpPr>
            <p:spPr bwMode="auto">
              <a:xfrm>
                <a:off x="1958548" y="3245358"/>
                <a:ext cx="33214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Vn</a:t>
                </a:r>
              </a:p>
            </p:txBody>
          </p:sp>
          <p:cxnSp>
            <p:nvCxnSpPr>
              <p:cNvPr id="245" name="Straight Connector 244"/>
              <p:cNvCxnSpPr/>
              <p:nvPr/>
            </p:nvCxnSpPr>
            <p:spPr bwMode="auto">
              <a:xfrm>
                <a:off x="1137877" y="2728135"/>
                <a:ext cx="208014" cy="2097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6" name="Straight Connector 245"/>
              <p:cNvCxnSpPr>
                <a:endCxn id="63594" idx="2"/>
              </p:cNvCxnSpPr>
              <p:nvPr/>
            </p:nvCxnSpPr>
            <p:spPr bwMode="auto">
              <a:xfrm flipV="1">
                <a:off x="1023549" y="3169828"/>
                <a:ext cx="387447" cy="195426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7" name="Straight Connector 246"/>
              <p:cNvCxnSpPr/>
              <p:nvPr/>
            </p:nvCxnSpPr>
            <p:spPr bwMode="auto">
              <a:xfrm>
                <a:off x="985439" y="3053845"/>
                <a:ext cx="368392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2">
                    <a:lumMod val="65000"/>
                    <a:lumOff val="3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8" name="Oval 247"/>
              <p:cNvSpPr/>
              <p:nvPr/>
            </p:nvSpPr>
            <p:spPr bwMode="auto">
              <a:xfrm>
                <a:off x="901280" y="2596264"/>
                <a:ext cx="274707" cy="274866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577" name="TextBox 248"/>
              <p:cNvSpPr txBox="1">
                <a:spLocks noChangeArrowheads="1"/>
              </p:cNvSpPr>
              <p:nvPr/>
            </p:nvSpPr>
            <p:spPr bwMode="auto">
              <a:xfrm>
                <a:off x="875904" y="2612136"/>
                <a:ext cx="325731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Vx</a:t>
                </a:r>
              </a:p>
            </p:txBody>
          </p:sp>
          <p:sp>
            <p:nvSpPr>
              <p:cNvPr id="250" name="Oval 249"/>
              <p:cNvSpPr/>
              <p:nvPr/>
            </p:nvSpPr>
            <p:spPr bwMode="auto">
              <a:xfrm>
                <a:off x="901280" y="2914028"/>
                <a:ext cx="274707" cy="274866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581" name="TextBox 250"/>
              <p:cNvSpPr txBox="1">
                <a:spLocks noChangeArrowheads="1"/>
              </p:cNvSpPr>
              <p:nvPr/>
            </p:nvSpPr>
            <p:spPr bwMode="auto">
              <a:xfrm>
                <a:off x="875904" y="2938272"/>
                <a:ext cx="325730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Vy</a:t>
                </a:r>
              </a:p>
            </p:txBody>
          </p:sp>
          <p:sp>
            <p:nvSpPr>
              <p:cNvPr id="252" name="Oval 251"/>
              <p:cNvSpPr/>
              <p:nvPr/>
            </p:nvSpPr>
            <p:spPr bwMode="auto">
              <a:xfrm>
                <a:off x="901280" y="3233381"/>
                <a:ext cx="274707" cy="274867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585" name="TextBox 252"/>
              <p:cNvSpPr txBox="1">
                <a:spLocks noChangeArrowheads="1"/>
              </p:cNvSpPr>
              <p:nvPr/>
            </p:nvSpPr>
            <p:spPr bwMode="auto">
              <a:xfrm>
                <a:off x="872698" y="3249168"/>
                <a:ext cx="33214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Vn</a:t>
                </a:r>
              </a:p>
            </p:txBody>
          </p:sp>
          <p:grpSp>
            <p:nvGrpSpPr>
              <p:cNvPr id="63586" name="Group 99"/>
              <p:cNvGrpSpPr>
                <a:grpSpLocks/>
              </p:cNvGrpSpPr>
              <p:nvPr/>
            </p:nvGrpSpPr>
            <p:grpSpPr bwMode="auto">
              <a:xfrm>
                <a:off x="1244554" y="2923032"/>
                <a:ext cx="332142" cy="274320"/>
                <a:chOff x="1244554" y="2923032"/>
                <a:chExt cx="332142" cy="274320"/>
              </a:xfrm>
            </p:grpSpPr>
            <p:sp>
              <p:nvSpPr>
                <p:cNvPr id="257" name="Oval 256"/>
                <p:cNvSpPr/>
                <p:nvPr/>
              </p:nvSpPr>
              <p:spPr bwMode="auto">
                <a:xfrm>
                  <a:off x="1272848" y="2923561"/>
                  <a:ext cx="274707" cy="273277"/>
                </a:xfrm>
                <a:prstGeom prst="ellips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endParaRPr lang="en-US" sz="600" b="1" dirty="0">
                    <a:solidFill>
                      <a:schemeClr val="tx1"/>
                    </a:solidFill>
                    <a:latin typeface="Arial"/>
                  </a:endParaRPr>
                </a:p>
              </p:txBody>
            </p:sp>
            <p:sp>
              <p:nvSpPr>
                <p:cNvPr id="63594" name="TextBox 257"/>
                <p:cNvSpPr txBox="1">
                  <a:spLocks noChangeArrowheads="1"/>
                </p:cNvSpPr>
                <p:nvPr/>
              </p:nvSpPr>
              <p:spPr bwMode="auto">
                <a:xfrm>
                  <a:off x="1244554" y="2938272"/>
                  <a:ext cx="332142" cy="2308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6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4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200">
                      <a:solidFill>
                        <a:schemeClr val="tx1"/>
                      </a:solidFill>
                      <a:latin typeface="Calibri" panose="020F0502020204030204" pitchFamily="34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5pPr>
                  <a:lvl6pPr marL="25146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6pPr>
                  <a:lvl7pPr marL="29718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7pPr>
                  <a:lvl8pPr marL="34290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8pPr>
                  <a:lvl9pPr marL="3886200" indent="-228600" defTabSz="4572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200">
                      <a:solidFill>
                        <a:schemeClr val="tx1"/>
                      </a:solidFill>
                      <a:latin typeface="Georgia" panose="02040502050405020303" pitchFamily="18" charset="0"/>
                      <a:ea typeface="Georgia" panose="02040502050405020303" pitchFamily="18" charset="0"/>
                      <a:cs typeface="Georgia" panose="02040502050405020303" pitchFamily="18" charset="0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900">
                      <a:latin typeface="Arial" panose="020B0604020202020204" pitchFamily="34" charset="0"/>
                      <a:cs typeface="Arial" panose="020B0604020202020204" pitchFamily="34" charset="0"/>
                    </a:rPr>
                    <a:t>R3</a:t>
                  </a:r>
                </a:p>
              </p:txBody>
            </p:sp>
          </p:grpSp>
          <p:sp>
            <p:nvSpPr>
              <p:cNvPr id="255" name="Oval 254"/>
              <p:cNvSpPr/>
              <p:nvPr/>
            </p:nvSpPr>
            <p:spPr bwMode="auto">
              <a:xfrm>
                <a:off x="1601543" y="2926739"/>
                <a:ext cx="273118" cy="274866"/>
              </a:xfrm>
              <a:prstGeom prst="ellipse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endParaRPr lang="en-US" sz="600" b="1" dirty="0">
                  <a:solidFill>
                    <a:schemeClr val="tx1"/>
                  </a:solidFill>
                  <a:latin typeface="Arial"/>
                </a:endParaRPr>
              </a:p>
            </p:txBody>
          </p:sp>
          <p:sp>
            <p:nvSpPr>
              <p:cNvPr id="63590" name="TextBox 255"/>
              <p:cNvSpPr txBox="1">
                <a:spLocks noChangeArrowheads="1"/>
              </p:cNvSpPr>
              <p:nvPr/>
            </p:nvSpPr>
            <p:spPr bwMode="auto">
              <a:xfrm>
                <a:off x="1572214" y="2942082"/>
                <a:ext cx="332142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R3</a:t>
                </a:r>
              </a:p>
            </p:txBody>
          </p:sp>
        </p:grpSp>
        <p:grpSp>
          <p:nvGrpSpPr>
            <p:cNvPr id="63536" name="Group 443"/>
            <p:cNvGrpSpPr>
              <a:grpSpLocks/>
            </p:cNvGrpSpPr>
            <p:nvPr/>
          </p:nvGrpSpPr>
          <p:grpSpPr bwMode="auto">
            <a:xfrm>
              <a:off x="1533525" y="4189414"/>
              <a:ext cx="4148138" cy="2135187"/>
              <a:chOff x="3118104" y="3219392"/>
              <a:chExt cx="4149162" cy="2134547"/>
            </a:xfrm>
          </p:grpSpPr>
          <p:sp>
            <p:nvSpPr>
              <p:cNvPr id="445" name="Content Placeholder 2"/>
              <p:cNvSpPr txBox="1">
                <a:spLocks/>
              </p:cNvSpPr>
              <p:nvPr/>
            </p:nvSpPr>
            <p:spPr>
              <a:xfrm>
                <a:off x="3118104" y="3219392"/>
                <a:ext cx="1821312" cy="1591785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defRPr/>
                </a:pPr>
                <a:r>
                  <a:rPr lang="en-US" sz="800" b="1" kern="0" dirty="0"/>
                  <a:t>CDW System Facts</a:t>
                </a:r>
                <a:r>
                  <a:rPr lang="en-US" sz="800" kern="0" dirty="0"/>
                  <a:t>: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Source system:</a:t>
                </a:r>
              </a:p>
              <a:p>
                <a:pPr marL="576263" lvl="1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VISTA: 130</a:t>
                </a:r>
              </a:p>
              <a:p>
                <a:pPr marL="576263" lvl="1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Other Major Systems: 7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Data facts:</a:t>
                </a:r>
              </a:p>
              <a:p>
                <a:pPr marL="576263" lvl="1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Domains of information:					 68</a:t>
                </a:r>
              </a:p>
              <a:p>
                <a:pPr marL="576263" lvl="1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Rows			 of data: 																	2+ Trillion</a:t>
                </a:r>
              </a:p>
              <a:p>
                <a:pPr marL="576263" lvl="1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Columns of data: 22,000+</a:t>
                </a:r>
              </a:p>
              <a:p>
                <a:pPr marL="576263" lvl="1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Tables of data: 840+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Active Users: 30,000/Month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Vibrant user community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Active governance process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Data quality program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endParaRPr lang="en-US" sz="700" kern="0" dirty="0"/>
              </a:p>
            </p:txBody>
          </p:sp>
          <p:sp>
            <p:nvSpPr>
              <p:cNvPr id="446" name="Content Placeholder 2"/>
              <p:cNvSpPr txBox="1">
                <a:spLocks/>
              </p:cNvSpPr>
              <p:nvPr/>
            </p:nvSpPr>
            <p:spPr>
              <a:xfrm>
                <a:off x="4834616" y="3900225"/>
                <a:ext cx="2432650" cy="1453714"/>
              </a:xfrm>
              <a:prstGeom prst="rect">
                <a:avLst/>
              </a:prstGeom>
            </p:spPr>
            <p:txBody>
              <a:bodyPr/>
              <a:lstStyle/>
              <a:p>
                <a:pPr marL="342900" indent="-342900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defRPr/>
                </a:pPr>
                <a:r>
                  <a:rPr lang="en-US" sz="800" kern="0" dirty="0"/>
                  <a:t>CDW Sample Data Facts: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Unique Veterans: 22 million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Outpatient encounters: 2.4 billion</a:t>
                </a:r>
                <a:endParaRPr lang="en-US" sz="500" kern="0" dirty="0"/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Inpatient admissions: 17 million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Clinical orders: 4.5 billion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Lab tests: 7.7 billion 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Pharmacy fills: 2.2 billion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Radiology procedures: 202 million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Vital signs: 3.3 billion</a:t>
                </a:r>
              </a:p>
              <a:p>
                <a:pPr marL="119063" indent="-119063" defTabSz="-13873163">
                  <a:lnSpc>
                    <a:spcPct val="90000"/>
                  </a:lnSpc>
                  <a:spcBef>
                    <a:spcPct val="30000"/>
                  </a:spcBef>
                  <a:buClr>
                    <a:schemeClr val="tx2"/>
                  </a:buClr>
                  <a:buSzPct val="75000"/>
                  <a:buFont typeface="Arial" pitchFamily="34" charset="0"/>
                  <a:buChar char="•"/>
                  <a:defRPr/>
                </a:pPr>
                <a:r>
                  <a:rPr lang="en-US" sz="700" kern="0" dirty="0"/>
                  <a:t>Text notes: 3.2 billion</a:t>
                </a:r>
              </a:p>
            </p:txBody>
          </p:sp>
          <p:sp>
            <p:nvSpPr>
              <p:cNvPr id="447" name="Left Brace 446"/>
              <p:cNvSpPr/>
              <p:nvPr/>
            </p:nvSpPr>
            <p:spPr bwMode="auto">
              <a:xfrm>
                <a:off x="4785390" y="3906573"/>
                <a:ext cx="192135" cy="1315644"/>
              </a:xfrm>
              <a:prstGeom prst="leftBrac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 sz="3200" b="1">
                  <a:solidFill>
                    <a:schemeClr val="tx1">
                      <a:alpha val="10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</a:endParaRPr>
              </a:p>
            </p:txBody>
          </p:sp>
        </p:grpSp>
        <p:grpSp>
          <p:nvGrpSpPr>
            <p:cNvPr id="63537" name="Group 226"/>
            <p:cNvGrpSpPr>
              <a:grpSpLocks/>
            </p:cNvGrpSpPr>
            <p:nvPr/>
          </p:nvGrpSpPr>
          <p:grpSpPr bwMode="auto">
            <a:xfrm>
              <a:off x="1231902" y="-31677"/>
              <a:ext cx="1366837" cy="615811"/>
              <a:chOff x="4253799" y="680805"/>
              <a:chExt cx="1367169" cy="616828"/>
            </a:xfrm>
          </p:grpSpPr>
          <p:pic>
            <p:nvPicPr>
              <p:cNvPr id="63550" name="Picture 258" descr="http://www.johnwbutzbergerjr.com/Doc/icons/left_icon_capitol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1632" y="680805"/>
                <a:ext cx="457200" cy="3827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51" name="TextBox 259"/>
              <p:cNvSpPr txBox="1">
                <a:spLocks noChangeArrowheads="1"/>
              </p:cNvSpPr>
              <p:nvPr/>
            </p:nvSpPr>
            <p:spPr bwMode="auto">
              <a:xfrm>
                <a:off x="4253799" y="1020633"/>
                <a:ext cx="1367169" cy="277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6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>
                    <a:solidFill>
                      <a:schemeClr val="tx1"/>
                    </a:solidFill>
                    <a:latin typeface="Calibri" panose="020F0502020204030204" pitchFamily="34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200">
                    <a:solidFill>
                      <a:schemeClr val="tx1"/>
                    </a:solidFill>
                    <a:latin typeface="Georgia" panose="02040502050405020303" pitchFamily="18" charset="0"/>
                    <a:ea typeface="Georgia" panose="02040502050405020303" pitchFamily="18" charset="0"/>
                    <a:cs typeface="Georgia" panose="02040502050405020303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>
                    <a:cs typeface="Arial" panose="020B0604020202020204" pitchFamily="34" charset="0"/>
                  </a:rPr>
                  <a:t>Governance Board</a:t>
                </a:r>
              </a:p>
            </p:txBody>
          </p:sp>
        </p:grpSp>
        <p:sp>
          <p:nvSpPr>
            <p:cNvPr id="226" name="Oval 225"/>
            <p:cNvSpPr/>
            <p:nvPr/>
          </p:nvSpPr>
          <p:spPr bwMode="auto">
            <a:xfrm>
              <a:off x="5745164" y="4197350"/>
              <a:ext cx="1004887" cy="1004888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3200" b="1">
                <a:solidFill>
                  <a:schemeClr val="tx1">
                    <a:alpha val="1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endParaRPr>
            </a:p>
          </p:txBody>
        </p:sp>
        <p:graphicFrame>
          <p:nvGraphicFramePr>
            <p:cNvPr id="292" name="Diagram 29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8666311"/>
                </p:ext>
              </p:extLst>
            </p:nvPr>
          </p:nvGraphicFramePr>
          <p:xfrm>
            <a:off x="5319130" y="3991319"/>
            <a:ext cx="1843670" cy="13716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63540" name="TextBox 294"/>
            <p:cNvSpPr txBox="1">
              <a:spLocks noChangeArrowheads="1"/>
            </p:cNvSpPr>
            <p:nvPr/>
          </p:nvSpPr>
          <p:spPr bwMode="auto">
            <a:xfrm>
              <a:off x="1392494" y="568799"/>
              <a:ext cx="830677" cy="584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800" dirty="0">
                  <a:cs typeface="Arial" panose="020B0604020202020204" pitchFamily="34" charset="0"/>
                </a:rPr>
                <a:t> Strategy </a:t>
              </a:r>
            </a:p>
            <a:p>
              <a:pPr>
                <a:spcBef>
                  <a:spcPct val="0"/>
                </a:spcBef>
              </a:pPr>
              <a:r>
                <a:rPr lang="en-US" altLang="en-US" sz="800" dirty="0">
                  <a:cs typeface="Arial" panose="020B0604020202020204" pitchFamily="34" charset="0"/>
                </a:rPr>
                <a:t> Policy</a:t>
              </a:r>
            </a:p>
            <a:p>
              <a:pPr>
                <a:spcBef>
                  <a:spcPct val="0"/>
                </a:spcBef>
              </a:pPr>
              <a:r>
                <a:rPr lang="en-US" altLang="en-US" sz="800" dirty="0">
                  <a:cs typeface="Arial" panose="020B0604020202020204" pitchFamily="34" charset="0"/>
                </a:rPr>
                <a:t> Priorities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800" dirty="0">
                  <a:cs typeface="Arial" panose="020B0604020202020204" pitchFamily="34" charset="0"/>
                </a:rPr>
                <a:t> Requirements</a:t>
              </a:r>
            </a:p>
          </p:txBody>
        </p:sp>
        <p:grpSp>
          <p:nvGrpSpPr>
            <p:cNvPr id="63541" name="Group 298"/>
            <p:cNvGrpSpPr>
              <a:grpSpLocks/>
            </p:cNvGrpSpPr>
            <p:nvPr/>
          </p:nvGrpSpPr>
          <p:grpSpPr bwMode="auto">
            <a:xfrm>
              <a:off x="7339013" y="963614"/>
              <a:ext cx="1263650" cy="339725"/>
              <a:chOff x="5814460" y="927253"/>
              <a:chExt cx="1263650" cy="339725"/>
            </a:xfrm>
          </p:grpSpPr>
          <p:sp>
            <p:nvSpPr>
              <p:cNvPr id="12383" name="Rectangle 8340"/>
              <p:cNvSpPr>
                <a:spLocks noChangeArrowheads="1"/>
              </p:cNvSpPr>
              <p:nvPr/>
            </p:nvSpPr>
            <p:spPr bwMode="auto">
              <a:xfrm>
                <a:off x="5814460" y="927253"/>
                <a:ext cx="1263650" cy="339725"/>
              </a:xfrm>
              <a:prstGeom prst="rect">
                <a:avLst/>
              </a:prstGeom>
              <a:solidFill>
                <a:srgbClr val="CBEA93"/>
              </a:solidFill>
              <a:ln w="9525" algn="ctr">
                <a:solidFill>
                  <a:srgbClr val="7A8957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7" name="TextBox 8206"/>
              <p:cNvSpPr txBox="1">
                <a:spLocks noChangeArrowheads="1"/>
              </p:cNvSpPr>
              <p:nvPr/>
            </p:nvSpPr>
            <p:spPr bwMode="auto">
              <a:xfrm>
                <a:off x="5868435" y="981228"/>
                <a:ext cx="1174750" cy="244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chemeClr val="tx1">
                        <a:lumMod val="50000"/>
                      </a:schemeClr>
                    </a:solidFill>
                  </a:rPr>
                  <a:t>REGION 3</a:t>
                </a:r>
              </a:p>
            </p:txBody>
          </p:sp>
        </p:grpSp>
        <p:sp>
          <p:nvSpPr>
            <p:cNvPr id="63542" name="TextBox 226"/>
            <p:cNvSpPr txBox="1">
              <a:spLocks noChangeArrowheads="1"/>
            </p:cNvSpPr>
            <p:nvPr/>
          </p:nvSpPr>
          <p:spPr bwMode="auto">
            <a:xfrm>
              <a:off x="6629400" y="5100638"/>
              <a:ext cx="1752600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>
                  <a:cs typeface="Arial" panose="020B0604020202020204" pitchFamily="34" charset="0"/>
                </a:rPr>
                <a:t>      </a:t>
              </a:r>
              <a:r>
                <a:rPr lang="en-US" altLang="en-US" sz="800" b="1">
                  <a:cs typeface="Arial" panose="020B0604020202020204" pitchFamily="34" charset="0"/>
                </a:rPr>
                <a:t>CDW Analytic  Enclaves:</a:t>
              </a:r>
            </a:p>
            <a:p>
              <a:pPr>
                <a:spcBef>
                  <a:spcPct val="0"/>
                </a:spcBef>
              </a:pPr>
              <a:r>
                <a:rPr lang="en-US" altLang="en-US" sz="800">
                  <a:cs typeface="Arial" panose="020B0604020202020204" pitchFamily="34" charset="0"/>
                </a:rPr>
                <a:t> GP: General Purpose</a:t>
              </a:r>
            </a:p>
            <a:p>
              <a:pPr>
                <a:spcBef>
                  <a:spcPct val="0"/>
                </a:spcBef>
              </a:pPr>
              <a:r>
                <a:rPr lang="en-US" altLang="en-US" sz="800">
                  <a:cs typeface="Arial" panose="020B0604020202020204" pitchFamily="34" charset="0"/>
                </a:rPr>
                <a:t> BI: Business Intelligence</a:t>
              </a:r>
            </a:p>
            <a:p>
              <a:pPr>
                <a:spcBef>
                  <a:spcPct val="0"/>
                </a:spcBef>
              </a:pPr>
              <a:r>
                <a:rPr lang="en-US" altLang="en-US" sz="800">
                  <a:cs typeface="Arial" panose="020B0604020202020204" pitchFamily="34" charset="0"/>
                </a:rPr>
                <a:t> AN: Analytics and Informatics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800">
                  <a:cs typeface="Arial" panose="020B0604020202020204" pitchFamily="34" charset="0"/>
                </a:rPr>
                <a:t> RD: Health Services R&amp;D (VINCI)</a:t>
              </a:r>
            </a:p>
            <a:p>
              <a:pPr>
                <a:spcBef>
                  <a:spcPct val="0"/>
                </a:spcBef>
              </a:pPr>
              <a:r>
                <a:rPr lang="en-US" altLang="en-US" sz="800">
                  <a:cs typeface="Arial" panose="020B0604020202020204" pitchFamily="34" charset="0"/>
                </a:rPr>
                <a:t> FR – Field Reporting</a:t>
              </a:r>
            </a:p>
          </p:txBody>
        </p:sp>
        <p:sp>
          <p:nvSpPr>
            <p:cNvPr id="63543" name="TextBox 230"/>
            <p:cNvSpPr txBox="1">
              <a:spLocks noChangeArrowheads="1"/>
            </p:cNvSpPr>
            <p:nvPr/>
          </p:nvSpPr>
          <p:spPr bwMode="auto">
            <a:xfrm>
              <a:off x="4876800" y="5719764"/>
              <a:ext cx="2209800" cy="1062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700" b="1" dirty="0">
                  <a:cs typeface="Arial" panose="020B0604020202020204" pitchFamily="34" charset="0"/>
                </a:rPr>
                <a:t>CDW Analytic Capabilities:</a:t>
              </a:r>
            </a:p>
            <a:p>
              <a:pPr>
                <a:spcBef>
                  <a:spcPct val="0"/>
                </a:spcBef>
              </a:pPr>
              <a:r>
                <a:rPr lang="en-US" altLang="en-US" sz="700" dirty="0">
                  <a:cs typeface="Arial" panose="020B0604020202020204" pitchFamily="34" charset="0"/>
                </a:rPr>
                <a:t> Primary/Secondary/Data Mart Structures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700" dirty="0">
                  <a:cs typeface="Arial" panose="020B0604020202020204" pitchFamily="34" charset="0"/>
                </a:rPr>
                <a:t> Data Standardization</a:t>
              </a:r>
            </a:p>
            <a:p>
              <a:pPr>
                <a:spcBef>
                  <a:spcPct val="0"/>
                </a:spcBef>
              </a:pPr>
              <a:r>
                <a:rPr lang="en-US" altLang="en-US" sz="700" dirty="0">
                  <a:cs typeface="Arial" panose="020B0604020202020204" pitchFamily="34" charset="0"/>
                </a:rPr>
                <a:t> Metadata Services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700" dirty="0">
                  <a:cs typeface="Arial" panose="020B0604020202020204" pitchFamily="34" charset="0"/>
                </a:rPr>
                <a:t> Business Intelligence  Reporting &amp; Dashboards Tools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700" dirty="0">
                  <a:cs typeface="Arial" panose="020B0604020202020204" pitchFamily="34" charset="0"/>
                </a:rPr>
                <a:t> Geospatial Mapping Tools and Images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700" dirty="0">
                  <a:cs typeface="Arial" panose="020B0604020202020204" pitchFamily="34" charset="0"/>
                </a:rPr>
                <a:t> SAS/Grid High Performance Compute Grid</a:t>
              </a:r>
            </a:p>
            <a:p>
              <a:pPr>
                <a:spcBef>
                  <a:spcPct val="0"/>
                </a:spcBef>
              </a:pPr>
              <a:r>
                <a:rPr lang="en-US" altLang="en-US" sz="700" dirty="0">
                  <a:cs typeface="Arial" panose="020B0604020202020204" pitchFamily="34" charset="0"/>
                </a:rPr>
                <a:t> Natural Language Processing Engines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700" dirty="0">
                  <a:cs typeface="Arial" panose="020B0604020202020204" pitchFamily="34" charset="0"/>
                </a:rPr>
                <a:t> Hadoop Cluster</a:t>
              </a:r>
            </a:p>
          </p:txBody>
        </p:sp>
        <p:sp>
          <p:nvSpPr>
            <p:cNvPr id="28" name="Left-Right Arrow 27"/>
            <p:cNvSpPr/>
            <p:nvPr/>
          </p:nvSpPr>
          <p:spPr>
            <a:xfrm rot="2094335">
              <a:off x="3792539" y="3444875"/>
              <a:ext cx="2287587" cy="234950"/>
            </a:xfrm>
            <a:prstGeom prst="left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4" name="Left-Right Arrow 253"/>
            <p:cNvSpPr/>
            <p:nvPr/>
          </p:nvSpPr>
          <p:spPr>
            <a:xfrm rot="5400000">
              <a:off x="5459413" y="2998788"/>
              <a:ext cx="1509713" cy="236538"/>
            </a:xfrm>
            <a:prstGeom prst="left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4" name="Left-Right Arrow 263"/>
            <p:cNvSpPr/>
            <p:nvPr/>
          </p:nvSpPr>
          <p:spPr>
            <a:xfrm rot="8678603">
              <a:off x="6389689" y="3306764"/>
              <a:ext cx="2287587" cy="236537"/>
            </a:xfrm>
            <a:prstGeom prst="left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1" name="Left-Right Arrow 290"/>
            <p:cNvSpPr/>
            <p:nvPr/>
          </p:nvSpPr>
          <p:spPr>
            <a:xfrm>
              <a:off x="6858000" y="4191000"/>
              <a:ext cx="914400" cy="236538"/>
            </a:xfrm>
            <a:prstGeom prst="leftRightArrow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6642924" y="2613318"/>
            <a:ext cx="5043951" cy="4049684"/>
            <a:chOff x="3200400" y="1705460"/>
            <a:chExt cx="5738628" cy="4651684"/>
          </a:xfrm>
        </p:grpSpPr>
        <p:sp>
          <p:nvSpPr>
            <p:cNvPr id="175" name="Rectangle 174"/>
            <p:cNvSpPr/>
            <p:nvPr/>
          </p:nvSpPr>
          <p:spPr>
            <a:xfrm>
              <a:off x="4648200" y="2195513"/>
              <a:ext cx="1371600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Clinical Orders</a:t>
              </a:r>
            </a:p>
            <a:p>
              <a:pPr algn="ctr"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4.5B</a:t>
              </a: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3200400" y="2209800"/>
              <a:ext cx="1371600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Lab Results</a:t>
              </a:r>
            </a:p>
            <a:p>
              <a:pPr algn="ctr"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7.7B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3200400" y="3200400"/>
              <a:ext cx="1371600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Pharmacy Fills</a:t>
              </a:r>
            </a:p>
            <a:p>
              <a:pPr algn="ctr"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2.2B</a:t>
              </a: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200400" y="4191000"/>
              <a:ext cx="1371600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Radiology Proc</a:t>
              </a:r>
            </a:p>
            <a:p>
              <a:pPr algn="ctr"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202M</a:t>
              </a: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648200" y="4191000"/>
              <a:ext cx="1371600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Vital Signs</a:t>
              </a:r>
            </a:p>
            <a:p>
              <a:pPr algn="ctr"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3.3B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4648200" y="3200400"/>
              <a:ext cx="1371600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Clinical Notes</a:t>
              </a:r>
            </a:p>
            <a:p>
              <a:pPr algn="ctr"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3.2B</a:t>
              </a: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6096000" y="3200400"/>
              <a:ext cx="1371600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Health Factors</a:t>
              </a:r>
            </a:p>
            <a:p>
              <a:pPr algn="ctr"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2.2B</a:t>
              </a: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7543800" y="2209800"/>
              <a:ext cx="1371600" cy="9144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Appointments</a:t>
              </a:r>
            </a:p>
            <a:p>
              <a:pPr algn="ctr"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1.4B</a:t>
              </a: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6096000" y="5442744"/>
              <a:ext cx="1371600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Surgeries</a:t>
              </a:r>
            </a:p>
            <a:p>
              <a:pPr algn="ctr"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14M</a:t>
              </a: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7467600" y="5442744"/>
              <a:ext cx="1371600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Oncology</a:t>
              </a:r>
            </a:p>
            <a:p>
              <a:pPr algn="ctr"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1.3M</a:t>
              </a: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7543800" y="3200400"/>
              <a:ext cx="1371600" cy="9144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Encounters</a:t>
              </a:r>
            </a:p>
            <a:p>
              <a:pPr algn="ctr"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2.4B</a:t>
              </a: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7543800" y="4191000"/>
              <a:ext cx="1371600" cy="9144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Admissions</a:t>
              </a:r>
            </a:p>
            <a:p>
              <a:pPr algn="ctr"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17M</a:t>
              </a: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3224028" y="1705460"/>
              <a:ext cx="5715000" cy="381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tx1"/>
                  </a:solidFill>
                </a:rPr>
                <a:t>Patients: 22 M</a:t>
              </a: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6096000" y="2209800"/>
              <a:ext cx="1371600" cy="9144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b="1" dirty="0">
                  <a:solidFill>
                    <a:schemeClr val="tx1"/>
                  </a:solidFill>
                </a:rPr>
                <a:t>Immunizations</a:t>
              </a:r>
            </a:p>
            <a:p>
              <a:pPr algn="ctr">
                <a:defRPr/>
              </a:pPr>
              <a:r>
                <a:rPr lang="en-US" sz="3200" dirty="0">
                  <a:solidFill>
                    <a:schemeClr val="tx1"/>
                  </a:solidFill>
                </a:rPr>
                <a:t>71M</a:t>
              </a:r>
            </a:p>
          </p:txBody>
        </p:sp>
        <p:sp>
          <p:nvSpPr>
            <p:cNvPr id="189" name="TextBox 17"/>
            <p:cNvSpPr txBox="1">
              <a:spLocks noChangeArrowheads="1"/>
            </p:cNvSpPr>
            <p:nvPr/>
          </p:nvSpPr>
          <p:spPr bwMode="auto">
            <a:xfrm>
              <a:off x="3886200" y="5714444"/>
              <a:ext cx="168116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dirty="0">
                  <a:cs typeface="Arial" panose="020B0604020202020204" pitchFamily="34" charset="0"/>
                </a:rPr>
                <a:t>Domains: 15/68</a:t>
              </a:r>
            </a:p>
          </p:txBody>
        </p:sp>
      </p:grpSp>
      <p:sp>
        <p:nvSpPr>
          <p:cNvPr id="218" name="Rectangle 217"/>
          <p:cNvSpPr/>
          <p:nvPr/>
        </p:nvSpPr>
        <p:spPr>
          <a:xfrm>
            <a:off x="9226022" y="4777191"/>
            <a:ext cx="1167545" cy="8025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100" b="1" dirty="0">
                <a:solidFill>
                  <a:schemeClr val="tx1"/>
                </a:solidFill>
              </a:rPr>
              <a:t>Consults</a:t>
            </a:r>
          </a:p>
          <a:p>
            <a:pPr algn="ctr">
              <a:defRPr/>
            </a:pPr>
            <a:r>
              <a:rPr lang="en-US" sz="3200" dirty="0">
                <a:solidFill>
                  <a:schemeClr val="tx1"/>
                </a:solidFill>
              </a:rPr>
              <a:t>315M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48488" y="304800"/>
            <a:ext cx="35093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EHR data available in the CDW and other data sources is among the best in the world.</a:t>
            </a:r>
          </a:p>
        </p:txBody>
      </p:sp>
    </p:spTree>
    <p:extLst>
      <p:ext uri="{BB962C8B-B14F-4D97-AF65-F5344CB8AC3E}">
        <p14:creationId xmlns:p14="http://schemas.microsoft.com/office/powerpoint/2010/main" val="619539842"/>
      </p:ext>
    </p:extLst>
  </p:cSld>
  <p:clrMapOvr>
    <a:masterClrMapping/>
  </p:clrMapOvr>
  <p:transition spd="med" advClick="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>
          <a:xfrm>
            <a:off x="2686050" y="1001714"/>
            <a:ext cx="5829300" cy="5937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000">
                <a:solidFill>
                  <a:srgbClr val="FF0000"/>
                </a:solidFill>
                <a:latin typeface="Georgia" panose="02040502050405020303" pitchFamily="18" charset="0"/>
                <a:ea typeface="ＭＳ Ｐゴシック" panose="020B0600070205080204" pitchFamily="34" charset="-128"/>
              </a:rPr>
              <a:t>The Future: “Big Data”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1944689" y="1600200"/>
            <a:ext cx="7629525" cy="39433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More and more data is becoming available for health care research:  is it a blessing or a curse?</a:t>
            </a:r>
          </a:p>
          <a:p>
            <a:pPr>
              <a:defRPr/>
            </a:pPr>
            <a:endParaRPr lang="en-US" altLang="en-US" sz="1500" dirty="0">
              <a:ea typeface="ＭＳ Ｐゴシック" pitchFamily="34" charset="-128"/>
            </a:endParaRP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2636839"/>
            <a:ext cx="3651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688" y="2636839"/>
            <a:ext cx="34591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13050" y="5116513"/>
            <a:ext cx="57023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i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Sometimes, data warehouses resemble landfills more than libraries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i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Apply the 4 C’s: collect, catalogue, clean and curate</a:t>
            </a:r>
            <a:r>
              <a:rPr lang="en-US" altLang="en-US" sz="1600" i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en-US" sz="1600" i="1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59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5000" y="836023"/>
            <a:ext cx="8382000" cy="33960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VA Data</a:t>
            </a:r>
            <a:endParaRPr lang="en-US" sz="14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</p:txBody>
      </p:sp>
      <p:sp>
        <p:nvSpPr>
          <p:cNvPr id="5" name="Rounded Rectangle 4"/>
          <p:cNvSpPr/>
          <p:nvPr/>
        </p:nvSpPr>
        <p:spPr>
          <a:xfrm>
            <a:off x="2264771" y="1010058"/>
            <a:ext cx="3297828" cy="1524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b="1" dirty="0"/>
              <a:t>Corporate Data Warehouse (CDW)</a:t>
            </a:r>
          </a:p>
          <a:p>
            <a:r>
              <a:rPr lang="en-US" sz="1100" dirty="0"/>
              <a:t>VA medical record data containing: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Diagnosis Codes ( ICD-9/ ICD-10)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Procedure Codes (CPT and ICD-9 Procedure)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Laboratory Tests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Medications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Health Factors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Notes (unstructured data)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37657" y="4419600"/>
            <a:ext cx="8382000" cy="2209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Non-VA Data</a:t>
            </a:r>
          </a:p>
          <a:p>
            <a:pPr algn="ctr"/>
            <a:endParaRPr lang="en-US" sz="14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  <a:p>
            <a:pPr algn="ctr"/>
            <a:endParaRPr lang="en-US" sz="1100" dirty="0"/>
          </a:p>
        </p:txBody>
      </p:sp>
      <p:sp>
        <p:nvSpPr>
          <p:cNvPr id="13" name="Rounded Rectangle 12"/>
          <p:cNvSpPr/>
          <p:nvPr/>
        </p:nvSpPr>
        <p:spPr>
          <a:xfrm>
            <a:off x="7229203" y="5742793"/>
            <a:ext cx="2743200" cy="72689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b="1" dirty="0"/>
              <a:t>NDI (National Death Index) via Centers for Disease Control (CDC)</a:t>
            </a:r>
          </a:p>
          <a:p>
            <a:r>
              <a:rPr lang="en-US" sz="1100" dirty="0"/>
              <a:t>- Date and cause of death including record-axis codes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229202" y="4594044"/>
            <a:ext cx="2743200" cy="100049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b="1" dirty="0"/>
              <a:t>Centers for Medicare and Medicaid (CMS)</a:t>
            </a:r>
          </a:p>
          <a:p>
            <a:r>
              <a:rPr lang="en-US" sz="1100" dirty="0"/>
              <a:t>- Diagnosis codes (ICD-9/ICD-10), procedures, medications and enrollment data for veterans enrolled in Medicare or Medicaid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112373" y="4594045"/>
            <a:ext cx="3450227" cy="187564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b="1" dirty="0"/>
              <a:t>DoD (Department of Defense)</a:t>
            </a:r>
          </a:p>
          <a:p>
            <a:pPr marL="285750" indent="-285750">
              <a:buFontTx/>
              <a:buChar char="-"/>
            </a:pPr>
            <a:r>
              <a:rPr lang="en-US" sz="1100" b="1" dirty="0"/>
              <a:t>VA DoD Identity Repository (VADIR) &amp; Beneficiary Identification and Records Locator Subsystem (BIRLS): </a:t>
            </a:r>
            <a:r>
              <a:rPr lang="en-US" sz="1100" dirty="0"/>
              <a:t>Military service history</a:t>
            </a:r>
          </a:p>
          <a:p>
            <a:pPr marL="285750" indent="-285750">
              <a:buFontTx/>
              <a:buChar char="-"/>
            </a:pPr>
            <a:r>
              <a:rPr lang="en-US" sz="1100" b="1" dirty="0"/>
              <a:t>Military Entrance Processing Command (MEPCOM): </a:t>
            </a:r>
            <a:r>
              <a:rPr lang="en-US" sz="1100" dirty="0"/>
              <a:t>Enrollment physicals</a:t>
            </a:r>
            <a:endParaRPr lang="en-US" sz="1100" b="1" dirty="0"/>
          </a:p>
          <a:p>
            <a:pPr marL="285750" indent="-285750">
              <a:buFontTx/>
              <a:buChar char="-"/>
            </a:pPr>
            <a:r>
              <a:rPr lang="en-US" sz="1100" b="1" dirty="0"/>
              <a:t>Operation Enduring Freedom/ Operation Iraqi Freedom/ Operation New Dawn Roster (OEF/OIF/OND Roster): </a:t>
            </a:r>
            <a:r>
              <a:rPr lang="en-US" sz="1100" dirty="0"/>
              <a:t>Identifies Veterans who have been involved in the OEF/OIF/OND mission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235926" y="2590802"/>
            <a:ext cx="7837170" cy="144779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b="1" dirty="0"/>
              <a:t>VA Registry Data</a:t>
            </a:r>
          </a:p>
          <a:p>
            <a:pPr marL="171450" indent="-171450">
              <a:buFontTx/>
              <a:buChar char="-"/>
            </a:pPr>
            <a:r>
              <a:rPr lang="en-US" sz="1100" b="1" dirty="0"/>
              <a:t>The Clinical Assessment, Reporting, and Tracking System for Cardiac Catheterization Laboratories (CART-CL): </a:t>
            </a:r>
            <a:r>
              <a:rPr lang="en-US" sz="1100" dirty="0"/>
              <a:t>National VA reporting system, data repository, and quality improvement program for procedures performed in VA cardiac catheterization laboratories</a:t>
            </a:r>
          </a:p>
          <a:p>
            <a:pPr marL="171450" indent="-171450">
              <a:buFontTx/>
              <a:buChar char="-"/>
            </a:pPr>
            <a:r>
              <a:rPr lang="en-US" sz="1100" b="1" dirty="0"/>
              <a:t>VA Central Cancer Registry (VACCR): </a:t>
            </a:r>
            <a:r>
              <a:rPr lang="en-US" sz="1100" dirty="0"/>
              <a:t>Cancer cases identified by VA tumor registrars</a:t>
            </a:r>
          </a:p>
          <a:p>
            <a:pPr marL="171450" indent="-171450">
              <a:buFontTx/>
              <a:buChar char="-"/>
            </a:pPr>
            <a:r>
              <a:rPr lang="en-US" sz="1100" b="1" dirty="0"/>
              <a:t>External Peer Review Program (EPRP): </a:t>
            </a:r>
            <a:r>
              <a:rPr lang="en-US" sz="1100" dirty="0"/>
              <a:t>Abstractions from chart reviewers performing quality improvement reviews</a:t>
            </a:r>
          </a:p>
          <a:p>
            <a:pPr marL="171450" indent="-171450">
              <a:buFontTx/>
              <a:buChar char="-"/>
            </a:pPr>
            <a:r>
              <a:rPr lang="fr-FR" sz="1100" b="1" dirty="0"/>
              <a:t>VA Suicide </a:t>
            </a:r>
            <a:r>
              <a:rPr lang="fr-FR" sz="1100" b="1" dirty="0" err="1"/>
              <a:t>Prevention</a:t>
            </a:r>
            <a:r>
              <a:rPr lang="fr-FR" sz="1100" b="1" dirty="0"/>
              <a:t> Application Network </a:t>
            </a:r>
            <a:r>
              <a:rPr lang="en-US" sz="1100" b="1" dirty="0"/>
              <a:t>(SPAN): </a:t>
            </a:r>
            <a:r>
              <a:rPr lang="en-US" sz="1100" dirty="0"/>
              <a:t>Suicide attempt data</a:t>
            </a:r>
          </a:p>
          <a:p>
            <a:pPr marL="171450" indent="-171450">
              <a:buFontTx/>
              <a:buChar char="-"/>
            </a:pPr>
            <a:r>
              <a:rPr lang="en-US" sz="1100" b="1" dirty="0"/>
              <a:t>Veterans Affairs Surgical Quality Improvement Program (VASQIP): </a:t>
            </a:r>
            <a:r>
              <a:rPr lang="en-US" sz="1100" dirty="0"/>
              <a:t>Surgical data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845628" y="5094293"/>
            <a:ext cx="1262743" cy="12954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100" b="1" dirty="0"/>
              <a:t>Potential Data Sources</a:t>
            </a:r>
          </a:p>
          <a:p>
            <a:pPr marL="171450" indent="-171450">
              <a:buFontTx/>
              <a:buChar char="-"/>
            </a:pPr>
            <a:r>
              <a:rPr lang="en-US" sz="1100" dirty="0"/>
              <a:t>Environmental exposures, wearables and other data linkage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477000" y="1276758"/>
            <a:ext cx="28194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/>
              <a:t>MVP Consented Data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MVP Baseline and Lifestyle Surveys</a:t>
            </a:r>
          </a:p>
          <a:p>
            <a:pPr marL="285750" indent="-285750">
              <a:buFontTx/>
              <a:buChar char="-"/>
            </a:pPr>
            <a:r>
              <a:rPr lang="en-US" sz="1100" dirty="0"/>
              <a:t>Blood samples and results of processing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54208" y="354568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Million Veteran Program: Data Sources</a:t>
            </a:r>
          </a:p>
        </p:txBody>
      </p:sp>
    </p:spTree>
    <p:extLst>
      <p:ext uri="{BB962C8B-B14F-4D97-AF65-F5344CB8AC3E}">
        <p14:creationId xmlns:p14="http://schemas.microsoft.com/office/powerpoint/2010/main" val="2224985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878013" y="274639"/>
            <a:ext cx="8229600" cy="12906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4000" b="1" dirty="0">
                <a:solidFill>
                  <a:srgbClr val="FF0000"/>
                </a:solidFill>
              </a:rPr>
              <a:t>VA Data Sources</a:t>
            </a:r>
          </a:p>
        </p:txBody>
      </p:sp>
      <p:sp>
        <p:nvSpPr>
          <p:cNvPr id="22531" name="Content Placeholder 1"/>
          <p:cNvSpPr>
            <a:spLocks noGrp="1"/>
          </p:cNvSpPr>
          <p:nvPr>
            <p:ph sz="half" idx="1"/>
          </p:nvPr>
        </p:nvSpPr>
        <p:spPr>
          <a:xfrm>
            <a:off x="1981200" y="1924051"/>
            <a:ext cx="3119438" cy="412432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Corporate Data Warehouse Databases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National Patient Care Databases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Vital Status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Decision Support System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National Data Extract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Beneficiary Identification Records Locator (BIRLS) death file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New England VISN-1 Pharmacy files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Outpatient Clinic File (OPC)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Patient Treatment File (PTF)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Inpatient and Outpatient Hospitalizations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endParaRPr lang="en-US" altLang="en-US" sz="1500" dirty="0"/>
          </a:p>
        </p:txBody>
      </p:sp>
      <p:sp>
        <p:nvSpPr>
          <p:cNvPr id="22532" name="Content Placeholder 2"/>
          <p:cNvSpPr>
            <a:spLocks noGrp="1"/>
          </p:cNvSpPr>
          <p:nvPr>
            <p:ph sz="half" idx="2"/>
          </p:nvPr>
        </p:nvSpPr>
        <p:spPr>
          <a:xfrm>
            <a:off x="6627814" y="1924051"/>
            <a:ext cx="3582987" cy="4124325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Clinic Inpatient and Outpatient Visits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Diagnosis (ICD-9) codes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Procedure (CPT) codes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Pharmacy data and laboratory data</a:t>
            </a:r>
          </a:p>
          <a:p>
            <a:pPr>
              <a:lnSpc>
                <a:spcPct val="90000"/>
              </a:lnSpc>
              <a:buFont typeface="Arial" charset="0"/>
              <a:buNone/>
              <a:defRPr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 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C4262E"/>
                </a:solidFill>
                <a:latin typeface="+mj-lt"/>
              </a:rPr>
              <a:t>Pharmacy Benefit Management (PBM) system database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C4262E"/>
                </a:solidFill>
                <a:latin typeface="+mj-lt"/>
              </a:rPr>
              <a:t>OEF/OIF and OND Roster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C4262E"/>
                </a:solidFill>
                <a:latin typeface="+mj-lt"/>
              </a:rPr>
              <a:t>VA Clinical Assessment Reporting and Tracking (CART)  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C4262E"/>
                </a:solidFill>
                <a:latin typeface="+mj-lt"/>
              </a:rPr>
              <a:t>Veterans Affairs Surgical Quality Improvement Program (VASQIP) 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altLang="en-US" dirty="0">
                <a:solidFill>
                  <a:srgbClr val="C4262E"/>
                </a:solidFill>
                <a:latin typeface="+mj-lt"/>
              </a:rPr>
              <a:t>Veterans Affairs Central Cancer Registry (VACCR)</a:t>
            </a:r>
          </a:p>
          <a:p>
            <a:pPr>
              <a:lnSpc>
                <a:spcPct val="90000"/>
              </a:lnSpc>
              <a:buFont typeface="Arial" charset="0"/>
              <a:buChar char="•"/>
              <a:defRPr/>
            </a:pPr>
            <a:endParaRPr lang="en-US" altLang="en-US" sz="1500" dirty="0">
              <a:solidFill>
                <a:srgbClr val="C4262E"/>
              </a:solidFill>
              <a:latin typeface="+mj-lt"/>
            </a:endParaRPr>
          </a:p>
        </p:txBody>
      </p:sp>
      <p:sp>
        <p:nvSpPr>
          <p:cNvPr id="139269" name="Slide Number Placeholder 4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535D7D-69CB-4AD8-B1CF-D0F83A9905EF}" type="slidenum">
              <a:rPr lang="en-US" altLang="en-US" smtClean="0">
                <a:solidFill>
                  <a:srgbClr val="898989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>
              <a:solidFill>
                <a:srgbClr val="898989"/>
              </a:solidFill>
              <a:latin typeface="Georgia" panose="020405020504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6276975" y="3305175"/>
            <a:ext cx="350838" cy="2000250"/>
          </a:xfrm>
          <a:prstGeom prst="leftBrac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1289" y="3884614"/>
            <a:ext cx="974725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>
                <a:solidFill>
                  <a:schemeClr val="accent3"/>
                </a:solidFill>
                <a:cs typeface="Arial" charset="0"/>
              </a:rPr>
              <a:t>Special Data Access w/ Data Steward </a:t>
            </a:r>
          </a:p>
        </p:txBody>
      </p:sp>
      <p:sp>
        <p:nvSpPr>
          <p:cNvPr id="6" name="Oval 5"/>
          <p:cNvSpPr/>
          <p:nvPr/>
        </p:nvSpPr>
        <p:spPr>
          <a:xfrm>
            <a:off x="5057775" y="3838576"/>
            <a:ext cx="1219200" cy="1216025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4759326" y="2039939"/>
            <a:ext cx="341313" cy="37988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6276975" y="1924051"/>
            <a:ext cx="222250" cy="124142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9275" name="TextBox 10"/>
          <p:cNvSpPr txBox="1">
            <a:spLocks noChangeArrowheads="1"/>
          </p:cNvSpPr>
          <p:nvPr/>
        </p:nvSpPr>
        <p:spPr bwMode="auto">
          <a:xfrm>
            <a:off x="5100639" y="2795589"/>
            <a:ext cx="1076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9276" name="TextBox 11"/>
          <p:cNvSpPr txBox="1">
            <a:spLocks noChangeArrowheads="1"/>
          </p:cNvSpPr>
          <p:nvPr/>
        </p:nvSpPr>
        <p:spPr bwMode="auto">
          <a:xfrm>
            <a:off x="5264151" y="2687639"/>
            <a:ext cx="8493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70C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National Data Systems (NDS) </a:t>
            </a:r>
          </a:p>
        </p:txBody>
      </p:sp>
      <p:sp>
        <p:nvSpPr>
          <p:cNvPr id="13" name="Oval 12"/>
          <p:cNvSpPr/>
          <p:nvPr/>
        </p:nvSpPr>
        <p:spPr>
          <a:xfrm>
            <a:off x="5057775" y="2544763"/>
            <a:ext cx="1219200" cy="1173162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>
            <a:stCxn id="8" idx="1"/>
          </p:cNvCxnSpPr>
          <p:nvPr/>
        </p:nvCxnSpPr>
        <p:spPr>
          <a:xfrm flipH="1">
            <a:off x="6113463" y="2544764"/>
            <a:ext cx="163512" cy="142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7" idx="1"/>
          </p:cNvCxnSpPr>
          <p:nvPr/>
        </p:nvCxnSpPr>
        <p:spPr>
          <a:xfrm flipV="1">
            <a:off x="5100638" y="3717926"/>
            <a:ext cx="241300" cy="2206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26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2985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</a:rPr>
              <a:t>System Architecture</a:t>
            </a:r>
          </a:p>
        </p:txBody>
      </p:sp>
      <p:sp>
        <p:nvSpPr>
          <p:cNvPr id="141315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677592A-DF5E-4D69-96E2-62870E3AF196}" type="slidenum">
              <a:rPr lang="en-US" altLang="en-US" smtClean="0">
                <a:solidFill>
                  <a:srgbClr val="898989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>
              <a:solidFill>
                <a:srgbClr val="898989"/>
              </a:solidFill>
              <a:latin typeface="Georgia" panose="020405020504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41316" name="Group 46"/>
          <p:cNvGrpSpPr>
            <a:grpSpLocks/>
          </p:cNvGrpSpPr>
          <p:nvPr/>
        </p:nvGrpSpPr>
        <p:grpSpPr bwMode="auto">
          <a:xfrm>
            <a:off x="1970088" y="1963739"/>
            <a:ext cx="8197850" cy="4475221"/>
            <a:chOff x="296882" y="1793174"/>
            <a:chExt cx="8197844" cy="4476359"/>
          </a:xfrm>
        </p:grpSpPr>
        <p:cxnSp>
          <p:nvCxnSpPr>
            <p:cNvPr id="42" name="Elbow Connector 41"/>
            <p:cNvCxnSpPr>
              <a:stCxn id="141320" idx="3"/>
              <a:endCxn id="13" idx="2"/>
            </p:cNvCxnSpPr>
            <p:nvPr/>
          </p:nvCxnSpPr>
          <p:spPr>
            <a:xfrm flipV="1">
              <a:off x="7386652" y="3474764"/>
              <a:ext cx="477837" cy="2421554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41320" idx="0"/>
              <a:endCxn id="11" idx="2"/>
            </p:cNvCxnSpPr>
            <p:nvPr/>
          </p:nvCxnSpPr>
          <p:spPr>
            <a:xfrm flipH="1" flipV="1">
              <a:off x="7191389" y="5038849"/>
              <a:ext cx="17463" cy="6431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1319" name="Group 103"/>
            <p:cNvGrpSpPr>
              <a:grpSpLocks/>
            </p:cNvGrpSpPr>
            <p:nvPr/>
          </p:nvGrpSpPr>
          <p:grpSpPr bwMode="auto">
            <a:xfrm>
              <a:off x="296882" y="1793174"/>
              <a:ext cx="8197844" cy="3733340"/>
              <a:chOff x="296882" y="1793174"/>
              <a:chExt cx="8197844" cy="3733340"/>
            </a:xfrm>
          </p:grpSpPr>
          <p:cxnSp>
            <p:nvCxnSpPr>
              <p:cNvPr id="63" name="Curved Connector 62"/>
              <p:cNvCxnSpPr>
                <a:endCxn id="35" idx="1"/>
              </p:cNvCxnSpPr>
              <p:nvPr/>
            </p:nvCxnSpPr>
            <p:spPr>
              <a:xfrm>
                <a:off x="3168667" y="3142892"/>
                <a:ext cx="2978148" cy="30170"/>
              </a:xfrm>
              <a:prstGeom prst="curvedConnector3">
                <a:avLst>
                  <a:gd name="adj1" fmla="val 50000"/>
                </a:avLst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1323" name="Group 3"/>
              <p:cNvGrpSpPr>
                <a:grpSpLocks/>
              </p:cNvGrpSpPr>
              <p:nvPr/>
            </p:nvGrpSpPr>
            <p:grpSpPr bwMode="auto">
              <a:xfrm>
                <a:off x="368135" y="1793174"/>
                <a:ext cx="8126591" cy="3733340"/>
                <a:chOff x="-331571" y="1294539"/>
                <a:chExt cx="8962734" cy="4428543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4828347" y="5346151"/>
                  <a:ext cx="3757294" cy="367302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lstStyle/>
                <a:p>
                  <a:pPr algn="ctr" eaLnBrk="1" hangingPunct="1">
                    <a:defRPr/>
                  </a:pPr>
                  <a:r>
                    <a:rPr lang="en-US" sz="1400" dirty="0"/>
                    <a:t>Access Authorization by Governance System</a:t>
                  </a:r>
                </a:p>
              </p:txBody>
            </p:sp>
            <p:cxnSp>
              <p:nvCxnSpPr>
                <p:cNvPr id="5" name="Straight Arrow Connector 4"/>
                <p:cNvCxnSpPr>
                  <a:endCxn id="10" idx="1"/>
                </p:cNvCxnSpPr>
                <p:nvPr/>
              </p:nvCxnSpPr>
              <p:spPr>
                <a:xfrm>
                  <a:off x="2757107" y="4845114"/>
                  <a:ext cx="2379387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" name="Rounded Rectangle 5"/>
                <p:cNvSpPr/>
                <p:nvPr/>
              </p:nvSpPr>
              <p:spPr>
                <a:xfrm>
                  <a:off x="825935" y="1294539"/>
                  <a:ext cx="1931172" cy="4415146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lstStyle/>
                <a:p>
                  <a:pPr algn="ctr" eaLnBrk="1" hangingPunct="1">
                    <a:defRPr/>
                  </a:pPr>
                  <a:endParaRPr lang="en-US" dirty="0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-331368" y="2162876"/>
                  <a:ext cx="941950" cy="73271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lstStyle/>
                <a:p>
                  <a:pPr algn="ctr" eaLnBrk="1" hangingPunct="1">
                    <a:defRPr/>
                  </a:pPr>
                  <a:r>
                    <a:rPr lang="en-US" sz="1600" dirty="0"/>
                    <a:t>Vendor</a:t>
                  </a:r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-331368" y="4588946"/>
                  <a:ext cx="941950" cy="73460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lstStyle/>
                <a:p>
                  <a:pPr algn="ctr" eaLnBrk="1" hangingPunct="1">
                    <a:defRPr/>
                  </a:pPr>
                  <a:r>
                    <a:rPr lang="en-US" sz="1200" dirty="0"/>
                    <a:t>Molecular Lab</a:t>
                  </a:r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>
                  <a:off x="5136494" y="4543739"/>
                  <a:ext cx="941950" cy="600867"/>
                </a:xfrm>
                <a:prstGeom prst="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 fontScale="92500" lnSpcReduction="20000"/>
                </a:bodyPr>
                <a:lstStyle/>
                <a:p>
                  <a:pPr algn="ctr" eaLnBrk="1" hangingPunct="1">
                    <a:defRPr/>
                  </a:pPr>
                  <a:r>
                    <a:rPr lang="en-US" dirty="0"/>
                    <a:t>Query</a:t>
                  </a:r>
                </a:p>
                <a:p>
                  <a:pPr algn="ctr" eaLnBrk="1" hangingPunct="1">
                    <a:defRPr/>
                  </a:pPr>
                  <a:r>
                    <a:rPr lang="en-US" dirty="0"/>
                    <a:t>Mart</a:t>
                  </a:r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6722752" y="4543739"/>
                  <a:ext cx="941950" cy="60086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 fontScale="92500" lnSpcReduction="20000"/>
                </a:bodyPr>
                <a:lstStyle/>
                <a:p>
                  <a:pPr algn="ctr" eaLnBrk="1" hangingPunct="1">
                    <a:defRPr/>
                  </a:pPr>
                  <a:r>
                    <a:rPr lang="en-US" dirty="0"/>
                    <a:t>Query Portal</a:t>
                  </a:r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7242749" y="2560315"/>
                  <a:ext cx="1388414" cy="72895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lstStyle/>
                <a:p>
                  <a:pPr algn="ctr" eaLnBrk="1" hangingPunct="1">
                    <a:defRPr/>
                  </a:pPr>
                  <a:r>
                    <a:rPr lang="en-US" sz="1600" dirty="0"/>
                    <a:t>Analysis </a:t>
                  </a:r>
                </a:p>
                <a:p>
                  <a:pPr algn="ctr" eaLnBrk="1" hangingPunct="1">
                    <a:defRPr/>
                  </a:pPr>
                  <a:r>
                    <a:rPr lang="en-US" sz="1600" dirty="0"/>
                    <a:t>Environment</a:t>
                  </a: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2947949" y="3886365"/>
                  <a:ext cx="1344642" cy="585797"/>
                </a:xfrm>
                <a:prstGeom prst="rect">
                  <a:avLst/>
                </a:prstGeom>
                <a:solidFill>
                  <a:schemeClr val="bg2">
                    <a:lumMod val="2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 fontScale="85000" lnSpcReduction="20000"/>
                </a:bodyPr>
                <a:lstStyle/>
                <a:p>
                  <a:pPr algn="ctr" eaLnBrk="1" hangingPunct="1">
                    <a:defRPr/>
                  </a:pPr>
                  <a:r>
                    <a:rPr lang="en-US" dirty="0"/>
                    <a:t>Consent Manager</a:t>
                  </a:r>
                </a:p>
              </p:txBody>
            </p:sp>
            <p:cxnSp>
              <p:nvCxnSpPr>
                <p:cNvPr id="16" name="Straight Arrow Connector 15"/>
                <p:cNvCxnSpPr>
                  <a:stCxn id="10" idx="3"/>
                  <a:endCxn id="11" idx="1"/>
                </p:cNvCxnSpPr>
                <p:nvPr/>
              </p:nvCxnSpPr>
              <p:spPr>
                <a:xfrm>
                  <a:off x="6078444" y="4845114"/>
                  <a:ext cx="644308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" name="Rectangle 17"/>
                <p:cNvSpPr/>
                <p:nvPr/>
              </p:nvSpPr>
              <p:spPr>
                <a:xfrm flipH="1">
                  <a:off x="4697034" y="1855850"/>
                  <a:ext cx="134815" cy="3853835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lstStyle/>
                <a:p>
                  <a:pPr algn="ctr" eaLnBrk="1" hangingPunct="1">
                    <a:defRPr/>
                  </a:pPr>
                  <a:endParaRPr lang="en-US" dirty="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4495688" y="1855850"/>
                  <a:ext cx="133064" cy="3867019"/>
                </a:xfrm>
                <a:prstGeom prst="rect">
                  <a:avLst/>
                </a:prstGeom>
                <a:solidFill>
                  <a:schemeClr val="bg2">
                    <a:lumMod val="2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/>
                </a:bodyPr>
                <a:lstStyle/>
                <a:p>
                  <a:pPr algn="ctr" eaLnBrk="1" hangingPunct="1">
                    <a:defRPr/>
                  </a:pPr>
                  <a:endParaRPr lang="en-US" dirty="0"/>
                </a:p>
              </p:txBody>
            </p:sp>
            <p:cxnSp>
              <p:nvCxnSpPr>
                <p:cNvPr id="21" name="Straight Connector 20"/>
                <p:cNvCxnSpPr>
                  <a:stCxn id="14" idx="3"/>
                </p:cNvCxnSpPr>
                <p:nvPr/>
              </p:nvCxnSpPr>
              <p:spPr>
                <a:xfrm>
                  <a:off x="4292591" y="4180206"/>
                  <a:ext cx="203097" cy="7534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urved Connector 30"/>
                <p:cNvCxnSpPr>
                  <a:stCxn id="34" idx="3"/>
                  <a:endCxn id="13" idx="1"/>
                </p:cNvCxnSpPr>
                <p:nvPr/>
              </p:nvCxnSpPr>
              <p:spPr>
                <a:xfrm>
                  <a:off x="6654468" y="2063046"/>
                  <a:ext cx="588281" cy="860802"/>
                </a:xfrm>
                <a:prstGeom prst="curvedConnector3">
                  <a:avLst>
                    <a:gd name="adj1" fmla="val 50000"/>
                  </a:avLst>
                </a:prstGeom>
                <a:ln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urved Connector 31"/>
                <p:cNvCxnSpPr>
                  <a:stCxn id="36" idx="3"/>
                  <a:endCxn id="13" idx="1"/>
                </p:cNvCxnSpPr>
                <p:nvPr/>
              </p:nvCxnSpPr>
              <p:spPr>
                <a:xfrm flipV="1">
                  <a:off x="6654468" y="2923848"/>
                  <a:ext cx="588281" cy="845735"/>
                </a:xfrm>
                <a:prstGeom prst="curvedConnector3">
                  <a:avLst>
                    <a:gd name="adj1" fmla="val 50000"/>
                  </a:avLst>
                </a:prstGeom>
                <a:ln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urved Connector 32"/>
                <p:cNvCxnSpPr>
                  <a:stCxn id="35" idx="3"/>
                  <a:endCxn id="13" idx="1"/>
                </p:cNvCxnSpPr>
                <p:nvPr/>
              </p:nvCxnSpPr>
              <p:spPr>
                <a:xfrm flipV="1">
                  <a:off x="6654468" y="2923848"/>
                  <a:ext cx="588281" cy="7534"/>
                </a:xfrm>
                <a:prstGeom prst="curvedConnector3">
                  <a:avLst>
                    <a:gd name="adj1" fmla="val 50000"/>
                  </a:avLst>
                </a:prstGeom>
                <a:ln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Flowchart: Internal Storage 33"/>
                <p:cNvSpPr/>
                <p:nvPr/>
              </p:nvSpPr>
              <p:spPr>
                <a:xfrm>
                  <a:off x="6041676" y="1757903"/>
                  <a:ext cx="612793" cy="612168"/>
                </a:xfrm>
                <a:prstGeom prst="flowChartInternalStorag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 fontScale="85000" lnSpcReduction="10000"/>
                </a:bodyPr>
                <a:lstStyle/>
                <a:p>
                  <a:pPr algn="ctr" eaLnBrk="1" hangingPunct="1">
                    <a:defRPr/>
                  </a:pPr>
                  <a:r>
                    <a:rPr lang="en-US" sz="1200" dirty="0"/>
                    <a:t>Study Mart</a:t>
                  </a:r>
                </a:p>
              </p:txBody>
            </p:sp>
            <p:sp>
              <p:nvSpPr>
                <p:cNvPr id="35" name="Flowchart: Internal Storage 34"/>
                <p:cNvSpPr/>
                <p:nvPr/>
              </p:nvSpPr>
              <p:spPr>
                <a:xfrm>
                  <a:off x="6041676" y="2626240"/>
                  <a:ext cx="612793" cy="612169"/>
                </a:xfrm>
                <a:prstGeom prst="flowChartInternalStorag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 fontScale="85000" lnSpcReduction="10000"/>
                </a:bodyPr>
                <a:lstStyle/>
                <a:p>
                  <a:pPr algn="ctr" eaLnBrk="1" hangingPunct="1">
                    <a:defRPr/>
                  </a:pPr>
                  <a:r>
                    <a:rPr lang="en-US" sz="1200" dirty="0"/>
                    <a:t>Study Mart</a:t>
                  </a:r>
                </a:p>
              </p:txBody>
            </p:sp>
            <p:sp>
              <p:nvSpPr>
                <p:cNvPr id="36" name="Flowchart: Internal Storage 35"/>
                <p:cNvSpPr/>
                <p:nvPr/>
              </p:nvSpPr>
              <p:spPr>
                <a:xfrm>
                  <a:off x="6041676" y="3462556"/>
                  <a:ext cx="612793" cy="612169"/>
                </a:xfrm>
                <a:prstGeom prst="flowChartInternalStorag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normAutofit fontScale="85000" lnSpcReduction="10000"/>
                </a:bodyPr>
                <a:lstStyle/>
                <a:p>
                  <a:pPr algn="ctr" eaLnBrk="1" hangingPunct="1">
                    <a:defRPr/>
                  </a:pPr>
                  <a:r>
                    <a:rPr lang="en-US" sz="1200" dirty="0"/>
                    <a:t>Study Mart</a:t>
                  </a:r>
                </a:p>
              </p:txBody>
            </p:sp>
            <p:grpSp>
              <p:nvGrpSpPr>
                <p:cNvPr id="141359" name="Group 36"/>
                <p:cNvGrpSpPr>
                  <a:grpSpLocks/>
                </p:cNvGrpSpPr>
                <p:nvPr/>
              </p:nvGrpSpPr>
              <p:grpSpPr bwMode="auto">
                <a:xfrm>
                  <a:off x="904167" y="1450441"/>
                  <a:ext cx="4267757" cy="1772105"/>
                  <a:chOff x="831015" y="341806"/>
                  <a:chExt cx="4267757" cy="1772105"/>
                </a:xfrm>
              </p:grpSpPr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831570" y="342241"/>
                    <a:ext cx="1743833" cy="576380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normAutofit fontScale="85000" lnSpcReduction="20000"/>
                  </a:bodyPr>
                  <a:lstStyle/>
                  <a:p>
                    <a:pPr algn="ctr" eaLnBrk="1" hangingPunct="1">
                      <a:defRPr/>
                    </a:pPr>
                    <a:r>
                      <a:rPr lang="en-US" b="1" dirty="0">
                        <a:cs typeface="Arial" charset="0"/>
                      </a:rPr>
                      <a:t>Data</a:t>
                    </a:r>
                  </a:p>
                  <a:p>
                    <a:pPr algn="ctr" eaLnBrk="1" hangingPunct="1">
                      <a:defRPr/>
                    </a:pPr>
                    <a:r>
                      <a:rPr lang="en-US" b="1" dirty="0">
                        <a:cs typeface="Arial" charset="0"/>
                      </a:rPr>
                      <a:t>Warehouse</a:t>
                    </a:r>
                  </a:p>
                </p:txBody>
              </p:sp>
              <p:sp>
                <p:nvSpPr>
                  <p:cNvPr id="44" name="TextBox 43"/>
                  <p:cNvSpPr txBox="1"/>
                  <p:nvPr/>
                </p:nvSpPr>
                <p:spPr>
                  <a:xfrm rot="19884183">
                    <a:off x="4147654" y="1493118"/>
                    <a:ext cx="950705" cy="621586"/>
                  </a:xfrm>
                  <a:prstGeom prst="rect">
                    <a:avLst/>
                  </a:prstGeom>
                  <a:ln w="38100">
                    <a:prstDash val="solid"/>
                  </a:ln>
                </p:spPr>
                <p:style>
                  <a:lnRef idx="1">
                    <a:schemeClr val="accent5"/>
                  </a:lnRef>
                  <a:fillRef idx="2">
                    <a:schemeClr val="accent5"/>
                  </a:fillRef>
                  <a:effectRef idx="1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none"/>
                  <a:lstStyle/>
                  <a:p>
                    <a:pPr eaLnBrk="1" hangingPunct="1">
                      <a:defRPr/>
                    </a:pPr>
                    <a:r>
                      <a:rPr lang="en-US" sz="1400" dirty="0"/>
                      <a:t>Honest</a:t>
                    </a:r>
                  </a:p>
                  <a:p>
                    <a:pPr eaLnBrk="1" hangingPunct="1">
                      <a:defRPr/>
                    </a:pPr>
                    <a:r>
                      <a:rPr lang="en-US" sz="1400" dirty="0"/>
                      <a:t>Broker</a:t>
                    </a:r>
                  </a:p>
                </p:txBody>
              </p:sp>
            </p:grpSp>
          </p:grpSp>
          <p:cxnSp>
            <p:nvCxnSpPr>
              <p:cNvPr id="61" name="Curved Connector 60"/>
              <p:cNvCxnSpPr>
                <a:endCxn id="36" idx="1"/>
              </p:cNvCxnSpPr>
              <p:nvPr/>
            </p:nvCxnSpPr>
            <p:spPr>
              <a:xfrm rot="16200000" flipH="1">
                <a:off x="5650630" y="3383494"/>
                <a:ext cx="716145" cy="276225"/>
              </a:xfrm>
              <a:prstGeom prst="curvedConnector2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urved Connector 61"/>
              <p:cNvCxnSpPr>
                <a:endCxn id="34" idx="1"/>
              </p:cNvCxnSpPr>
              <p:nvPr/>
            </p:nvCxnSpPr>
            <p:spPr>
              <a:xfrm rot="5400000" flipH="1" flipV="1">
                <a:off x="5664126" y="2660203"/>
                <a:ext cx="701853" cy="263525"/>
              </a:xfrm>
              <a:prstGeom prst="curvedConnector2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Cloud 74"/>
              <p:cNvSpPr/>
              <p:nvPr/>
            </p:nvSpPr>
            <p:spPr>
              <a:xfrm>
                <a:off x="368319" y="3215936"/>
                <a:ext cx="854074" cy="587524"/>
              </a:xfrm>
              <a:prstGeom prst="clou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dirty="0"/>
                  <a:t>VA</a:t>
                </a:r>
              </a:p>
            </p:txBody>
          </p:sp>
          <p:sp>
            <p:nvSpPr>
              <p:cNvPr id="76" name="Cloud 75"/>
              <p:cNvSpPr/>
              <p:nvPr/>
            </p:nvSpPr>
            <p:spPr>
              <a:xfrm>
                <a:off x="296882" y="3943196"/>
                <a:ext cx="993774" cy="579584"/>
              </a:xfrm>
              <a:prstGeom prst="cloud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1200" dirty="0"/>
                  <a:t>Non VA</a:t>
                </a:r>
              </a:p>
            </p:txBody>
          </p:sp>
          <p:cxnSp>
            <p:nvCxnSpPr>
              <p:cNvPr id="79" name="Straight Arrow Connector 78"/>
              <p:cNvCxnSpPr/>
              <p:nvPr/>
            </p:nvCxnSpPr>
            <p:spPr>
              <a:xfrm flipV="1">
                <a:off x="1222393" y="4843536"/>
                <a:ext cx="19526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Arrow Connector 80"/>
              <p:cNvCxnSpPr/>
              <p:nvPr/>
            </p:nvCxnSpPr>
            <p:spPr>
              <a:xfrm>
                <a:off x="1222393" y="2833250"/>
                <a:ext cx="195263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>
                <a:stCxn id="76" idx="0"/>
              </p:cNvCxnSpPr>
              <p:nvPr/>
            </p:nvCxnSpPr>
            <p:spPr>
              <a:xfrm>
                <a:off x="1290656" y="4232194"/>
                <a:ext cx="1270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>
                <a:stCxn id="75" idx="0"/>
              </p:cNvCxnSpPr>
              <p:nvPr/>
            </p:nvCxnSpPr>
            <p:spPr>
              <a:xfrm flipV="1">
                <a:off x="1220806" y="3509697"/>
                <a:ext cx="19685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Flowchart: Magnetic Disk 92"/>
              <p:cNvSpPr/>
              <p:nvPr/>
            </p:nvSpPr>
            <p:spPr>
              <a:xfrm>
                <a:off x="1531956" y="3223875"/>
                <a:ext cx="1484311" cy="524008"/>
              </a:xfrm>
              <a:prstGeom prst="flowChartMagneticDisk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Clinical Data</a:t>
                </a:r>
              </a:p>
            </p:txBody>
          </p:sp>
          <p:sp>
            <p:nvSpPr>
              <p:cNvPr id="97" name="Flowchart: Magnetic Disk 96"/>
              <p:cNvSpPr/>
              <p:nvPr/>
            </p:nvSpPr>
            <p:spPr>
              <a:xfrm>
                <a:off x="1582756" y="3944783"/>
                <a:ext cx="1484311" cy="511305"/>
              </a:xfrm>
              <a:prstGeom prst="flowChartMagneticDisk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NDI, CMS</a:t>
                </a:r>
              </a:p>
            </p:txBody>
          </p:sp>
          <p:sp>
            <p:nvSpPr>
              <p:cNvPr id="98" name="Flowchart: Magnetic Disk 97"/>
              <p:cNvSpPr/>
              <p:nvPr/>
            </p:nvSpPr>
            <p:spPr>
              <a:xfrm>
                <a:off x="1539893" y="2552192"/>
                <a:ext cx="1484312" cy="563705"/>
              </a:xfrm>
              <a:prstGeom prst="flowChartMagneticDisk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Survey Data</a:t>
                </a:r>
              </a:p>
            </p:txBody>
          </p:sp>
          <p:sp>
            <p:nvSpPr>
              <p:cNvPr id="99" name="Flowchart: Magnetic Disk 98"/>
              <p:cNvSpPr/>
              <p:nvPr/>
            </p:nvSpPr>
            <p:spPr>
              <a:xfrm>
                <a:off x="1573231" y="4637109"/>
                <a:ext cx="1484311" cy="511305"/>
              </a:xfrm>
              <a:prstGeom prst="flowChartMagneticDisk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1600" dirty="0">
                    <a:solidFill>
                      <a:schemeClr val="tx1"/>
                    </a:solidFill>
                  </a:rPr>
                  <a:t>Molecular data</a:t>
                </a:r>
              </a:p>
            </p:txBody>
          </p:sp>
          <p:sp>
            <p:nvSpPr>
              <p:cNvPr id="100" name="Flowchart: Summing Junction 99"/>
              <p:cNvSpPr/>
              <p:nvPr/>
            </p:nvSpPr>
            <p:spPr>
              <a:xfrm>
                <a:off x="1541481" y="2534724"/>
                <a:ext cx="1474786" cy="208016"/>
              </a:xfrm>
              <a:prstGeom prst="flowChartSummingJunctio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01" name="Flowchart: Summing Junction 100"/>
              <p:cNvSpPr/>
              <p:nvPr/>
            </p:nvSpPr>
            <p:spPr>
              <a:xfrm>
                <a:off x="1539893" y="3209584"/>
                <a:ext cx="1474787" cy="208015"/>
              </a:xfrm>
              <a:prstGeom prst="flowChartSummingJunctio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02" name="Flowchart: Summing Junction 101"/>
              <p:cNvSpPr/>
              <p:nvPr/>
            </p:nvSpPr>
            <p:spPr>
              <a:xfrm>
                <a:off x="1538306" y="3897146"/>
                <a:ext cx="1474786" cy="208016"/>
              </a:xfrm>
              <a:prstGeom prst="flowChartSummingJunctio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  <p:sp>
            <p:nvSpPr>
              <p:cNvPr id="103" name="Flowchart: Summing Junction 102"/>
              <p:cNvSpPr/>
              <p:nvPr/>
            </p:nvSpPr>
            <p:spPr>
              <a:xfrm>
                <a:off x="1582756" y="4606939"/>
                <a:ext cx="1474786" cy="208015"/>
              </a:xfrm>
              <a:prstGeom prst="flowChartSummingJunction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</p:grpSp>
        <p:pic>
          <p:nvPicPr>
            <p:cNvPr id="141320" name="Picture 2" descr="C:\Documents and Settings\vhabhspyaras\Local Settings\Temporary Internet Files\Content.IE5\7LQVKZHE\MC900363242[1].wm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1152" y="5681187"/>
              <a:ext cx="355235" cy="428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1321" name="TextBox 85"/>
            <p:cNvSpPr txBox="1">
              <a:spLocks noChangeArrowheads="1"/>
            </p:cNvSpPr>
            <p:nvPr/>
          </p:nvSpPr>
          <p:spPr bwMode="auto">
            <a:xfrm>
              <a:off x="6818278" y="6038642"/>
              <a:ext cx="708847" cy="230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200">
                  <a:solidFill>
                    <a:schemeClr val="tx1"/>
                  </a:solidFill>
                  <a:latin typeface="Calibri" panose="020F0502020204030204" pitchFamily="34" charset="0"/>
                  <a:ea typeface="Georgia" panose="02040502050405020303" pitchFamily="18" charset="0"/>
                  <a:cs typeface="Georgia" panose="02040502050405020303" pitchFamily="18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200">
                  <a:solidFill>
                    <a:schemeClr val="tx1"/>
                  </a:solidFill>
                  <a:latin typeface="Georgia" panose="02040502050405020303" pitchFamily="18" charset="0"/>
                  <a:ea typeface="Georgia" panose="02040502050405020303" pitchFamily="18" charset="0"/>
                  <a:cs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900">
                  <a:ea typeface="Times New Roman" panose="02020603050405020304" pitchFamily="18" charset="0"/>
                  <a:cs typeface="Arial" panose="020B0604020202020204" pitchFamily="34" charset="0"/>
                </a:rPr>
                <a:t>Researcher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6935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</a:rPr>
              <a:t>Our Vision for Phenotyping in MVP: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A New </a:t>
            </a:r>
            <a:r>
              <a:rPr lang="en-US" sz="3200" dirty="0" err="1">
                <a:solidFill>
                  <a:srgbClr val="FF0000"/>
                </a:solidFill>
              </a:rPr>
              <a:t>Aproach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3895725" y="2132357"/>
          <a:ext cx="457200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6804" name="TextBox 8"/>
          <p:cNvSpPr txBox="1">
            <a:spLocks noChangeArrowheads="1"/>
          </p:cNvSpPr>
          <p:nvPr/>
        </p:nvSpPr>
        <p:spPr bwMode="auto">
          <a:xfrm>
            <a:off x="4095750" y="4914900"/>
            <a:ext cx="41719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500" b="1">
                <a:cs typeface="Arial" panose="020B0604020202020204" pitchFamily="34" charset="0"/>
              </a:rPr>
              <a:t>Semi-automated phenotyping </a:t>
            </a:r>
            <a:r>
              <a:rPr lang="en-US" altLang="en-US" sz="1500">
                <a:cs typeface="Arial" panose="020B0604020202020204" pitchFamily="34" charset="0"/>
              </a:rPr>
              <a:t>combines features of manual and automated phenotype development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67100" y="4151312"/>
            <a:ext cx="5429250" cy="0"/>
          </a:xfrm>
          <a:prstGeom prst="straightConnector1">
            <a:avLst/>
          </a:prstGeom>
          <a:ln w="149225" cmpd="sng">
            <a:gradFill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tx2"/>
                </a:gs>
              </a:gsLst>
              <a:lin ang="10800000" scaled="0"/>
            </a:gra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784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GenIS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6" y="527050"/>
            <a:ext cx="6086475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983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158" y="0"/>
            <a:ext cx="3260558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Promise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24782" y="291548"/>
            <a:ext cx="9167218" cy="1333921"/>
          </a:xfrm>
        </p:spPr>
        <p:txBody>
          <a:bodyPr>
            <a:normAutofit fontScale="70000" lnSpcReduction="20000"/>
          </a:bodyPr>
          <a:lstStyle/>
          <a:p>
            <a:pPr marL="0" lvl="1" indent="0">
              <a:spcBef>
                <a:spcPts val="300"/>
              </a:spcBef>
              <a:buNone/>
            </a:pPr>
            <a:r>
              <a:rPr lang="en-US" sz="4000" dirty="0"/>
              <a:t>The promise of new epi technology using big health data: To improve health, prevent and treat disease by empowering providers, patients and health systems with better access to and use of health data.</a:t>
            </a:r>
          </a:p>
          <a:p>
            <a:pPr marL="0" lvl="1" indent="0">
              <a:spcBef>
                <a:spcPts val="300"/>
              </a:spcBef>
              <a:buNone/>
            </a:pPr>
            <a:endParaRPr lang="en-US" altLang="en-US" dirty="0">
              <a:cs typeface="Times New Roman" pitchFamily="18" charset="0"/>
            </a:endParaRPr>
          </a:p>
          <a:p>
            <a:pPr marL="0" lvl="1" indent="0">
              <a:spcBef>
                <a:spcPts val="300"/>
              </a:spcBef>
              <a:buNone/>
            </a:pPr>
            <a:endParaRPr lang="en-US" altLang="en-US" dirty="0">
              <a:cs typeface="Times New Roman" pitchFamily="18" charset="0"/>
            </a:endParaRPr>
          </a:p>
          <a:p>
            <a:pPr marL="0" lvl="1" indent="0">
              <a:spcBef>
                <a:spcPts val="300"/>
              </a:spcBef>
              <a:buNone/>
            </a:pPr>
            <a:endParaRPr lang="en-US" altLang="en-US" dirty="0">
              <a:cs typeface="Times New Roman" pitchFamily="18" charset="0"/>
            </a:endParaRPr>
          </a:p>
          <a:p>
            <a:pPr marL="739775" lvl="2" indent="-339725">
              <a:spcBef>
                <a:spcPts val="300"/>
              </a:spcBef>
              <a:buFont typeface="Wingdings" panose="05000000000000000000" pitchFamily="2" charset="2"/>
              <a:buChar char="Ø"/>
            </a:pPr>
            <a:endParaRPr lang="en-US" altLang="en-US" sz="2400" dirty="0">
              <a:cs typeface="Times New Roman" pitchFamily="18" charset="0"/>
            </a:endParaRPr>
          </a:p>
          <a:p>
            <a:pPr marL="339725" lvl="1" indent="-339725">
              <a:spcBef>
                <a:spcPts val="300"/>
              </a:spcBef>
              <a:buFont typeface="Wingdings" panose="05000000000000000000" pitchFamily="2" charset="2"/>
              <a:buChar char="Ø"/>
            </a:pPr>
            <a:endParaRPr lang="en-US" altLang="en-US" dirty="0">
              <a:cs typeface="Times New Roman" pitchFamily="18" charset="0"/>
            </a:endParaRPr>
          </a:p>
          <a:p>
            <a:pPr marL="0" lvl="1">
              <a:spcBef>
                <a:spcPct val="0"/>
              </a:spcBef>
              <a:buClr>
                <a:srgbClr val="438086"/>
              </a:buClr>
              <a:buNone/>
            </a:pPr>
            <a:endParaRPr lang="en-US" altLang="en-US" dirty="0"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0045CAB-FA0C-4653-9CF0-824D37B3788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873766" y="1751663"/>
            <a:ext cx="7219666" cy="2130685"/>
            <a:chOff x="990600" y="4876800"/>
            <a:chExt cx="6172200" cy="1600200"/>
          </a:xfrm>
        </p:grpSpPr>
        <p:sp>
          <p:nvSpPr>
            <p:cNvPr id="17" name="Flowchart: Alternate Process 16"/>
            <p:cNvSpPr/>
            <p:nvPr/>
          </p:nvSpPr>
          <p:spPr>
            <a:xfrm>
              <a:off x="1981200" y="6019800"/>
              <a:ext cx="1676400" cy="447056"/>
            </a:xfrm>
            <a:prstGeom prst="flowChartAlternateProces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Intuition-based Medicine</a:t>
              </a:r>
            </a:p>
          </p:txBody>
        </p:sp>
        <p:sp>
          <p:nvSpPr>
            <p:cNvPr id="18" name="Flowchart: Alternate Process 17"/>
            <p:cNvSpPr/>
            <p:nvPr/>
          </p:nvSpPr>
          <p:spPr>
            <a:xfrm>
              <a:off x="3733800" y="6019800"/>
              <a:ext cx="1676400" cy="447056"/>
            </a:xfrm>
            <a:prstGeom prst="flowChartAlternateProces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Evidence-based Medicine</a:t>
              </a:r>
            </a:p>
          </p:txBody>
        </p:sp>
        <p:sp>
          <p:nvSpPr>
            <p:cNvPr id="19" name="Flowchart: Alternate Process 18"/>
            <p:cNvSpPr/>
            <p:nvPr/>
          </p:nvSpPr>
          <p:spPr>
            <a:xfrm>
              <a:off x="5486400" y="6019800"/>
              <a:ext cx="1676400" cy="447056"/>
            </a:xfrm>
            <a:prstGeom prst="flowChartAlternateProces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Precision-Medicine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90600" y="6107668"/>
              <a:ext cx="878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Actions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119706" y="4876800"/>
              <a:ext cx="6043094" cy="1066800"/>
              <a:chOff x="1119706" y="4876800"/>
              <a:chExt cx="6043094" cy="1066800"/>
            </a:xfrm>
          </p:grpSpPr>
          <p:sp>
            <p:nvSpPr>
              <p:cNvPr id="22" name="Flowchart: Alternate Process 21"/>
              <p:cNvSpPr/>
              <p:nvPr/>
            </p:nvSpPr>
            <p:spPr>
              <a:xfrm>
                <a:off x="1981200" y="4876800"/>
                <a:ext cx="1676400" cy="447056"/>
              </a:xfrm>
              <a:prstGeom prst="flowChartAlternateProcess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Yesterday</a:t>
                </a:r>
              </a:p>
            </p:txBody>
          </p:sp>
          <p:sp>
            <p:nvSpPr>
              <p:cNvPr id="23" name="Flowchart: Alternate Process 22"/>
              <p:cNvSpPr/>
              <p:nvPr/>
            </p:nvSpPr>
            <p:spPr>
              <a:xfrm>
                <a:off x="3733800" y="4876800"/>
                <a:ext cx="1676400" cy="460248"/>
              </a:xfrm>
              <a:prstGeom prst="flowChartAlternateProcess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Today</a:t>
                </a:r>
              </a:p>
            </p:txBody>
          </p:sp>
          <p:sp>
            <p:nvSpPr>
              <p:cNvPr id="24" name="Flowchart: Alternate Process 23"/>
              <p:cNvSpPr/>
              <p:nvPr/>
            </p:nvSpPr>
            <p:spPr>
              <a:xfrm>
                <a:off x="5486400" y="4876800"/>
                <a:ext cx="1676400" cy="460248"/>
              </a:xfrm>
              <a:prstGeom prst="flowChartAlternateProcess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Tomorrow</a:t>
                </a:r>
              </a:p>
            </p:txBody>
          </p:sp>
          <p:sp>
            <p:nvSpPr>
              <p:cNvPr id="25" name="Flowchart: Alternate Process 24"/>
              <p:cNvSpPr/>
              <p:nvPr/>
            </p:nvSpPr>
            <p:spPr>
              <a:xfrm>
                <a:off x="1981200" y="5496544"/>
                <a:ext cx="1676400" cy="447056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Signs/Symptoms-based</a:t>
                </a:r>
              </a:p>
            </p:txBody>
          </p:sp>
          <p:sp>
            <p:nvSpPr>
              <p:cNvPr id="26" name="Flowchart: Alternate Process 25"/>
              <p:cNvSpPr/>
              <p:nvPr/>
            </p:nvSpPr>
            <p:spPr>
              <a:xfrm>
                <a:off x="3733800" y="5486400"/>
                <a:ext cx="1676400" cy="447056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Pattern-based</a:t>
                </a:r>
              </a:p>
            </p:txBody>
          </p:sp>
          <p:sp>
            <p:nvSpPr>
              <p:cNvPr id="27" name="Flowchart: Alternate Process 26"/>
              <p:cNvSpPr/>
              <p:nvPr/>
            </p:nvSpPr>
            <p:spPr>
              <a:xfrm>
                <a:off x="5486400" y="5486400"/>
                <a:ext cx="1676400" cy="447056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Algorithm-aided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119706" y="5535406"/>
                <a:ext cx="6383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Data</a:t>
                </a:r>
              </a:p>
            </p:txBody>
          </p:sp>
          <p:sp>
            <p:nvSpPr>
              <p:cNvPr id="29" name="Right Arrow 28"/>
              <p:cNvSpPr/>
              <p:nvPr/>
            </p:nvSpPr>
            <p:spPr>
              <a:xfrm>
                <a:off x="3505200" y="4969764"/>
                <a:ext cx="457200" cy="274320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ight Arrow 29"/>
              <p:cNvSpPr/>
              <p:nvPr/>
            </p:nvSpPr>
            <p:spPr>
              <a:xfrm>
                <a:off x="5257800" y="4983480"/>
                <a:ext cx="457200" cy="274320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2" name="Picture 4" descr="Image result for patient with do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79" y="4585648"/>
            <a:ext cx="3269309" cy="20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Image result for female doctor with pati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095" y="4476466"/>
            <a:ext cx="4387743" cy="231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Image result for patient with do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101" y="4236084"/>
            <a:ext cx="3451181" cy="200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0070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301" y="-10085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VA Big Data Partnerships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99368" y="3749457"/>
            <a:ext cx="58858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NonFederal</a:t>
            </a:r>
            <a:r>
              <a:rPr lang="en-US" sz="2800" dirty="0"/>
              <a:t> partners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Academic (Harvard, Stanford, Yale, Broad, 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Foundations (AHA, PCF, etc.)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Other Biobanks (</a:t>
            </a:r>
            <a:r>
              <a:rPr lang="en-US" sz="2800" dirty="0" err="1"/>
              <a:t>UKBio</a:t>
            </a:r>
            <a:r>
              <a:rPr lang="en-US" sz="2800" dirty="0"/>
              <a:t>, Kaiser, etc.)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Industry </a:t>
            </a:r>
          </a:p>
          <a:p>
            <a:r>
              <a:rPr lang="en-US" sz="2800" dirty="0"/>
              <a:t>	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99367" y="928194"/>
            <a:ext cx="45255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Federal partners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DOE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DOD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NIH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Other Federal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FDA, CDC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48022" y="1069213"/>
            <a:ext cx="4419440" cy="54278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/>
              <a:t>ORD</a:t>
            </a:r>
          </a:p>
          <a:p>
            <a:pPr lvl="1"/>
            <a:r>
              <a:rPr lang="en-US" sz="3000" dirty="0"/>
              <a:t>BLRD</a:t>
            </a:r>
          </a:p>
          <a:p>
            <a:pPr lvl="1"/>
            <a:r>
              <a:rPr lang="en-US" sz="3000" dirty="0"/>
              <a:t>CSRD, CSP, MVP/</a:t>
            </a:r>
            <a:r>
              <a:rPr lang="en-US" sz="3000" dirty="0" err="1"/>
              <a:t>GenISIS</a:t>
            </a:r>
            <a:endParaRPr lang="en-US" sz="3000" dirty="0"/>
          </a:p>
          <a:p>
            <a:pPr lvl="1"/>
            <a:r>
              <a:rPr lang="en-US" sz="3000" dirty="0"/>
              <a:t>HSRD, QUERI, VIREC</a:t>
            </a:r>
          </a:p>
          <a:p>
            <a:pPr lvl="1"/>
            <a:r>
              <a:rPr lang="en-US" sz="3000" dirty="0"/>
              <a:t>RRD</a:t>
            </a:r>
          </a:p>
          <a:p>
            <a:r>
              <a:rPr lang="en-US" sz="3000" dirty="0"/>
              <a:t>Other VA partners</a:t>
            </a:r>
          </a:p>
          <a:p>
            <a:pPr lvl="1"/>
            <a:r>
              <a:rPr lang="en-US" sz="3000" dirty="0"/>
              <a:t>OIT</a:t>
            </a:r>
          </a:p>
          <a:p>
            <a:pPr lvl="1"/>
            <a:r>
              <a:rPr lang="en-US" sz="3000" dirty="0"/>
              <a:t>VHA</a:t>
            </a:r>
          </a:p>
          <a:p>
            <a:pPr lvl="2"/>
            <a:r>
              <a:rPr lang="en-US" sz="3000" dirty="0"/>
              <a:t>Clinical analytics</a:t>
            </a:r>
          </a:p>
          <a:p>
            <a:pPr lvl="2"/>
            <a:r>
              <a:rPr lang="en-US" sz="3000" dirty="0"/>
              <a:t>Specialty Services</a:t>
            </a:r>
          </a:p>
          <a:p>
            <a:pPr lvl="2"/>
            <a:r>
              <a:rPr lang="en-US" sz="3000" dirty="0"/>
              <a:t>Shared care</a:t>
            </a:r>
          </a:p>
          <a:p>
            <a:pPr lvl="1"/>
            <a:r>
              <a:rPr lang="en-US" sz="3000" dirty="0"/>
              <a:t>Leadership 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096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lated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3" y="600501"/>
            <a:ext cx="10331355" cy="6059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9047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6096000" y="1458914"/>
            <a:ext cx="0" cy="509428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3265488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936626" y="5479395"/>
            <a:ext cx="36353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u="sng" dirty="0"/>
              <a:t>Genotype data</a:t>
            </a:r>
            <a:r>
              <a:rPr lang="en-US" altLang="en-US" sz="1400" dirty="0"/>
              <a:t>, or genetic composition data, is created through the MVP blood sample process.   This collection of data is  massive in data size.</a:t>
            </a:r>
          </a:p>
        </p:txBody>
      </p:sp>
      <p:sp>
        <p:nvSpPr>
          <p:cNvPr id="58373" name="TextBox 11"/>
          <p:cNvSpPr txBox="1">
            <a:spLocks noChangeArrowheads="1"/>
          </p:cNvSpPr>
          <p:nvPr/>
        </p:nvSpPr>
        <p:spPr bwMode="auto">
          <a:xfrm>
            <a:off x="936626" y="3938589"/>
            <a:ext cx="3610078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u="sng" dirty="0"/>
              <a:t>Phenotype data</a:t>
            </a:r>
            <a:r>
              <a:rPr lang="en-US" altLang="en-US" sz="1400" dirty="0"/>
              <a:t>, or physical traits data, is created through the Electronic Health Record (EHR) process and centrally stored in the Corporate Data Warehouse (CDW).  This collection of data, is massive in data volume.</a:t>
            </a:r>
          </a:p>
        </p:txBody>
      </p:sp>
      <p:sp>
        <p:nvSpPr>
          <p:cNvPr id="58374" name="TextBox 12"/>
          <p:cNvSpPr txBox="1">
            <a:spLocks noChangeArrowheads="1"/>
          </p:cNvSpPr>
          <p:nvPr/>
        </p:nvSpPr>
        <p:spPr bwMode="auto">
          <a:xfrm>
            <a:off x="7620000" y="2286000"/>
            <a:ext cx="2971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u="sng"/>
              <a:t>Peta Scale High Performance Computing  Environment</a:t>
            </a:r>
            <a:r>
              <a:rPr lang="en-US" altLang="en-US" sz="1400"/>
              <a:t>, required to process the large scale data for predictive models and simulations.</a:t>
            </a:r>
          </a:p>
        </p:txBody>
      </p:sp>
      <p:pic>
        <p:nvPicPr>
          <p:cNvPr id="5837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219200"/>
            <a:ext cx="942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7" descr="http://energy.gov/sites/prod/files/styles/large/public/DOE%20logo.png?itok=kFhbKz6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6" y="1219200"/>
            <a:ext cx="923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Title 13"/>
          <p:cNvSpPr>
            <a:spLocks noGrp="1"/>
          </p:cNvSpPr>
          <p:nvPr>
            <p:ph type="title"/>
          </p:nvPr>
        </p:nvSpPr>
        <p:spPr>
          <a:xfrm>
            <a:off x="238539" y="0"/>
            <a:ext cx="11410122" cy="1143000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latin typeface="Georgia" panose="02040502050405020303" pitchFamily="18" charset="0"/>
                <a:cs typeface="Georgia" panose="02040502050405020303" pitchFamily="18" charset="0"/>
              </a:rPr>
              <a:t>Core Components &amp; Competencies</a:t>
            </a:r>
          </a:p>
        </p:txBody>
      </p:sp>
      <p:sp>
        <p:nvSpPr>
          <p:cNvPr id="18" name="Chevron 17"/>
          <p:cNvSpPr/>
          <p:nvPr/>
        </p:nvSpPr>
        <p:spPr>
          <a:xfrm>
            <a:off x="4648200" y="3938589"/>
            <a:ext cx="484188" cy="4841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 rot="10800000">
            <a:off x="7059614" y="3938589"/>
            <a:ext cx="484187" cy="4841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8380" name="TextBox 21"/>
          <p:cNvSpPr txBox="1">
            <a:spLocks noChangeArrowheads="1"/>
          </p:cNvSpPr>
          <p:nvPr/>
        </p:nvSpPr>
        <p:spPr bwMode="auto">
          <a:xfrm>
            <a:off x="7620000" y="4876800"/>
            <a:ext cx="2971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u="sng"/>
              <a:t>Knowledge and skill in Computation Sciences</a:t>
            </a:r>
            <a:r>
              <a:rPr lang="en-US" altLang="en-US" sz="1400"/>
              <a:t>.  The DOE team has deep knowledge and skill in the computational  sciences  and creating predictive and simulation models  at peta scale.</a:t>
            </a:r>
          </a:p>
        </p:txBody>
      </p:sp>
      <p:sp>
        <p:nvSpPr>
          <p:cNvPr id="58381" name="TextBox 22"/>
          <p:cNvSpPr txBox="1">
            <a:spLocks noChangeArrowheads="1"/>
          </p:cNvSpPr>
          <p:nvPr/>
        </p:nvSpPr>
        <p:spPr bwMode="auto">
          <a:xfrm>
            <a:off x="963614" y="2286000"/>
            <a:ext cx="36353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u="sng" dirty="0"/>
              <a:t>Knowledge and skill in Clinical Content, Epidemiology, Genetics,  and Medical Informatics </a:t>
            </a:r>
            <a:r>
              <a:rPr lang="en-US" altLang="en-US" sz="1400" dirty="0"/>
              <a:t>.  The VA team has deep knowledge and skill in epidemiology, genetics, medical informatics, analytics, and medical domain knowledge..  </a:t>
            </a:r>
          </a:p>
        </p:txBody>
      </p:sp>
      <p:sp>
        <p:nvSpPr>
          <p:cNvPr id="24" name="Chevron 23"/>
          <p:cNvSpPr/>
          <p:nvPr/>
        </p:nvSpPr>
        <p:spPr>
          <a:xfrm rot="5400000">
            <a:off x="5867401" y="2716213"/>
            <a:ext cx="484187" cy="4841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 rot="16200000">
            <a:off x="5867400" y="5181600"/>
            <a:ext cx="484188" cy="4841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8384" name="TextBox 25"/>
          <p:cNvSpPr txBox="1">
            <a:spLocks noChangeArrowheads="1"/>
          </p:cNvSpPr>
          <p:nvPr/>
        </p:nvSpPr>
        <p:spPr bwMode="auto">
          <a:xfrm>
            <a:off x="7620000" y="3617914"/>
            <a:ext cx="29718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400" b="1" u="sng"/>
              <a:t>Knowledge and skill in Peta Scale  Data Management</a:t>
            </a:r>
            <a:r>
              <a:rPr lang="en-US" altLang="en-US" sz="1400"/>
              <a:t>, required to manage the petabyte scale data to feed predictive models and simulations.</a:t>
            </a:r>
          </a:p>
        </p:txBody>
      </p:sp>
    </p:spTree>
    <p:extLst>
      <p:ext uri="{BB962C8B-B14F-4D97-AF65-F5344CB8AC3E}">
        <p14:creationId xmlns:p14="http://schemas.microsoft.com/office/powerpoint/2010/main" val="1271062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flipH="1" flipV="1">
            <a:off x="8085503" y="3327203"/>
            <a:ext cx="1315043" cy="416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4" idx="6"/>
          </p:cNvCxnSpPr>
          <p:nvPr/>
        </p:nvCxnSpPr>
        <p:spPr>
          <a:xfrm flipH="1" flipV="1">
            <a:off x="8293837" y="2890444"/>
            <a:ext cx="1176788" cy="548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130" y="341779"/>
            <a:ext cx="7886700" cy="66331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“Big Data” Vision</a:t>
            </a:r>
          </a:p>
        </p:txBody>
      </p:sp>
      <p:sp>
        <p:nvSpPr>
          <p:cNvPr id="3" name="Oval 2"/>
          <p:cNvSpPr/>
          <p:nvPr/>
        </p:nvSpPr>
        <p:spPr>
          <a:xfrm>
            <a:off x="5024112" y="4270004"/>
            <a:ext cx="1555474" cy="1431467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/>
              <a:t>VA</a:t>
            </a:r>
          </a:p>
        </p:txBody>
      </p:sp>
      <p:sp>
        <p:nvSpPr>
          <p:cNvPr id="4" name="Oval 3"/>
          <p:cNvSpPr/>
          <p:nvPr/>
        </p:nvSpPr>
        <p:spPr>
          <a:xfrm>
            <a:off x="6692799" y="2121403"/>
            <a:ext cx="1601039" cy="153808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DoE</a:t>
            </a:r>
          </a:p>
          <a:p>
            <a:pPr algn="ctr"/>
            <a:r>
              <a:rPr lang="en-US" sz="900" dirty="0"/>
              <a:t>(ORNL, ANL, ETC.)</a:t>
            </a:r>
          </a:p>
        </p:txBody>
      </p:sp>
      <p:sp>
        <p:nvSpPr>
          <p:cNvPr id="5" name="Oval 4"/>
          <p:cNvSpPr/>
          <p:nvPr/>
        </p:nvSpPr>
        <p:spPr>
          <a:xfrm>
            <a:off x="3545633" y="2054862"/>
            <a:ext cx="1566708" cy="153314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Commercial</a:t>
            </a:r>
          </a:p>
          <a:p>
            <a:pPr algn="ctr"/>
            <a:r>
              <a:rPr lang="en-US" sz="2700" dirty="0"/>
              <a:t>Cloud</a:t>
            </a:r>
          </a:p>
          <a:p>
            <a:pPr algn="ctr"/>
            <a:r>
              <a:rPr lang="en-US" sz="900" dirty="0"/>
              <a:t>(Azure, AWS)</a:t>
            </a:r>
          </a:p>
        </p:txBody>
      </p:sp>
      <p:cxnSp>
        <p:nvCxnSpPr>
          <p:cNvPr id="7" name="Straight Connector 6"/>
          <p:cNvCxnSpPr>
            <a:stCxn id="3" idx="7"/>
            <a:endCxn id="4" idx="3"/>
          </p:cNvCxnSpPr>
          <p:nvPr/>
        </p:nvCxnSpPr>
        <p:spPr>
          <a:xfrm flipV="1">
            <a:off x="6351793" y="3434236"/>
            <a:ext cx="575473" cy="1045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5"/>
            <a:endCxn id="3" idx="1"/>
          </p:cNvCxnSpPr>
          <p:nvPr/>
        </p:nvCxnSpPr>
        <p:spPr>
          <a:xfrm>
            <a:off x="4882902" y="3363482"/>
            <a:ext cx="369004" cy="11161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495067" y="2643802"/>
            <a:ext cx="685800" cy="6858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DoD</a:t>
            </a:r>
          </a:p>
        </p:txBody>
      </p:sp>
      <p:sp>
        <p:nvSpPr>
          <p:cNvPr id="13" name="Oval 12"/>
          <p:cNvSpPr/>
          <p:nvPr/>
        </p:nvSpPr>
        <p:spPr>
          <a:xfrm>
            <a:off x="9391829" y="3540051"/>
            <a:ext cx="764596" cy="798725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CMS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752786" y="1339007"/>
            <a:ext cx="27839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National Healthcare User Facility</a:t>
            </a:r>
          </a:p>
          <a:p>
            <a:pPr algn="ctr"/>
            <a:r>
              <a:rPr lang="en-US" sz="1500" dirty="0">
                <a:solidFill>
                  <a:srgbClr val="FF0000"/>
                </a:solidFill>
              </a:rPr>
              <a:t>(</a:t>
            </a:r>
            <a:r>
              <a:rPr lang="en-US" sz="1500" dirty="0" err="1">
                <a:solidFill>
                  <a:srgbClr val="FF0000"/>
                </a:solidFill>
              </a:rPr>
              <a:t>a.k.a</a:t>
            </a:r>
            <a:r>
              <a:rPr lang="en-US" sz="1500" dirty="0">
                <a:solidFill>
                  <a:srgbClr val="FF0000"/>
                </a:solidFill>
              </a:rPr>
              <a:t> CERN for Healthcare)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32944" y="4549223"/>
            <a:ext cx="34985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DOE Secure PHI enclave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Heterogenous data: Phenotype, Genotype, Images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Genetic data pipeline (e.g. Broad pipeline)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Open Source Lab w/ Synthetic Data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Advanced Computing Environment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Data Store R&amp;D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Phenotype Registry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Heterogenous Data Study Marts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Model Building &amp; Refinement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“Data Science” Academy (Seminars, Conferences, Hackathons)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38430" y="2141842"/>
            <a:ext cx="2383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Commercial Environment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Infrastructure as a Service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Data Storage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Disaster Recovery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Platform as a Service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Model Processing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Software as a Service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200" dirty="0"/>
              <a:t>Commercial Models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66868" y="4270004"/>
            <a:ext cx="34985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VA Computing </a:t>
            </a:r>
            <a:r>
              <a:rPr lang="en-US" sz="1200" dirty="0" err="1"/>
              <a:t>Envvironment</a:t>
            </a:r>
            <a:endParaRPr lang="en-US" sz="12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Data assimilation, aggregation &amp; storage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Data exploration &amp; visualization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Data curation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Self-service tools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Automated study mart development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dirty="0"/>
              <a:t>Minimal COTS tools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72866" y="311235"/>
            <a:ext cx="2290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Data partners contribute data and expertise.</a:t>
            </a:r>
          </a:p>
        </p:txBody>
      </p:sp>
      <p:sp>
        <p:nvSpPr>
          <p:cNvPr id="18" name="Oval 17"/>
          <p:cNvSpPr/>
          <p:nvPr/>
        </p:nvSpPr>
        <p:spPr>
          <a:xfrm>
            <a:off x="9400545" y="1789245"/>
            <a:ext cx="685800" cy="6858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NDI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8225931" y="2250018"/>
            <a:ext cx="1174615" cy="453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5" idx="6"/>
          </p:cNvCxnSpPr>
          <p:nvPr/>
        </p:nvCxnSpPr>
        <p:spPr>
          <a:xfrm flipH="1">
            <a:off x="5112341" y="2819580"/>
            <a:ext cx="1623894" cy="18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8995823" y="1072901"/>
            <a:ext cx="685800" cy="6858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NIH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8072866" y="1626212"/>
            <a:ext cx="1025615" cy="771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224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804" y="408433"/>
            <a:ext cx="11372473" cy="880369"/>
          </a:xfrm>
        </p:spPr>
        <p:txBody>
          <a:bodyPr>
            <a:normAutofit fontScale="90000"/>
          </a:bodyPr>
          <a:lstStyle/>
          <a:p>
            <a:r>
              <a:rPr lang="en-US" dirty="0"/>
              <a:t>Baseline Infrastructure at ORNL</a:t>
            </a:r>
            <a:br>
              <a:rPr lang="en-US" dirty="0"/>
            </a:br>
            <a:r>
              <a:rPr lang="en-US" dirty="0"/>
              <a:t>(and future VA </a:t>
            </a:r>
            <a:r>
              <a:rPr lang="en-US" dirty="0" err="1"/>
              <a:t>Supercomputers@ORNL</a:t>
            </a:r>
            <a:r>
              <a:rPr lang="en-US" dirty="0"/>
              <a:t>)</a:t>
            </a:r>
          </a:p>
        </p:txBody>
      </p:sp>
      <p:sp>
        <p:nvSpPr>
          <p:cNvPr id="4" name="Rectangle 3"/>
          <p:cNvSpPr/>
          <p:nvPr/>
        </p:nvSpPr>
        <p:spPr>
          <a:xfrm>
            <a:off x="3707089" y="1873171"/>
            <a:ext cx="2488557" cy="2275528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R, Python, Java</a:t>
            </a:r>
          </a:p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Jupyter</a:t>
            </a:r>
            <a:endParaRPr lang="en-US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Spark + YARN/HDFS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Hail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(Postgres)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7434926" y="1873170"/>
            <a:ext cx="2486166" cy="1365813"/>
          </a:xfrm>
          <a:prstGeom prst="rect">
            <a:avLst/>
          </a:prstGeom>
          <a:solidFill>
            <a:srgbClr val="D4F2F8">
              <a:alpha val="69804"/>
            </a:srgbClr>
          </a:solidFill>
          <a:ln>
            <a:solidFill>
              <a:schemeClr val="accent1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Deep Learning Supercomputer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(NVIDIA DGX-1)</a:t>
            </a:r>
          </a:p>
        </p:txBody>
      </p:sp>
      <p:sp>
        <p:nvSpPr>
          <p:cNvPr id="6" name="Rectangle 5"/>
          <p:cNvSpPr/>
          <p:nvPr/>
        </p:nvSpPr>
        <p:spPr>
          <a:xfrm>
            <a:off x="3707088" y="4305782"/>
            <a:ext cx="2488558" cy="1747779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DDN: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(GPFS)</a:t>
            </a:r>
          </a:p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34926" y="3557767"/>
            <a:ext cx="2486166" cy="748015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CDW</a:t>
            </a:r>
          </a:p>
        </p:txBody>
      </p:sp>
      <p:sp>
        <p:nvSpPr>
          <p:cNvPr id="8" name="Rectangle 7"/>
          <p:cNvSpPr/>
          <p:nvPr/>
        </p:nvSpPr>
        <p:spPr>
          <a:xfrm>
            <a:off x="7434926" y="4305782"/>
            <a:ext cx="2486166" cy="17477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CDW Data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CDW text notes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Vista Images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Surveys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CDC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CMS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DoD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59052" y="1894390"/>
            <a:ext cx="12243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(Grace)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Hopper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2170" y="1874181"/>
            <a:ext cx="1192192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Murphy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00968" y="3557768"/>
            <a:ext cx="12243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(Daniel)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Daly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8657" y="1873171"/>
            <a:ext cx="2488557" cy="2814576"/>
          </a:xfrm>
          <a:prstGeom prst="rect">
            <a:avLst/>
          </a:prstGeom>
          <a:solidFill>
            <a:schemeClr val="accent4">
              <a:lumMod val="60000"/>
              <a:lumOff val="40000"/>
              <a:alpha val="41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>
                    <a:alpha val="43000"/>
                  </a:schemeClr>
                </a:solidFill>
              </a:rPr>
              <a:t>Hosted VMs – Windows and Ubuntu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>
                    <a:alpha val="43000"/>
                  </a:schemeClr>
                </a:solidFill>
              </a:rPr>
              <a:t>(Private Cloud)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8657" y="4815070"/>
            <a:ext cx="2488557" cy="706054"/>
          </a:xfrm>
          <a:prstGeom prst="rect">
            <a:avLst/>
          </a:prstGeom>
          <a:solidFill>
            <a:schemeClr val="tx2">
              <a:lumMod val="20000"/>
              <a:lumOff val="80000"/>
              <a:alpha val="41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>
                    <a:alpha val="43000"/>
                  </a:schemeClr>
                </a:solidFill>
              </a:rPr>
              <a:t>Backups and Archive</a:t>
            </a:r>
            <a:endParaRPr lang="en-US" dirty="0">
              <a:solidFill>
                <a:schemeClr val="tx1">
                  <a:alpha val="43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656" y="5648448"/>
            <a:ext cx="2488557" cy="405113"/>
          </a:xfrm>
          <a:prstGeom prst="rect">
            <a:avLst/>
          </a:prstGeom>
          <a:solidFill>
            <a:schemeClr val="accent2">
              <a:lumMod val="20000"/>
              <a:lumOff val="80000"/>
              <a:alpha val="41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tx1">
                    <a:alpha val="43000"/>
                  </a:schemeClr>
                </a:solidFill>
              </a:rPr>
              <a:t>Monitoring and Management</a:t>
            </a:r>
          </a:p>
        </p:txBody>
      </p:sp>
    </p:spTree>
    <p:extLst>
      <p:ext uri="{BB962C8B-B14F-4D97-AF65-F5344CB8AC3E}">
        <p14:creationId xmlns:p14="http://schemas.microsoft.com/office/powerpoint/2010/main" val="2419201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Draft Research Approval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E2EA1-DDBE-4C20-B569-446694E92BEC}" type="slidenum">
              <a:rPr lang="en-US" smtClean="0"/>
              <a:t>45</a:t>
            </a:fld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38" y="1670050"/>
            <a:ext cx="9058275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49709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E2EA1-DDBE-4C20-B569-446694E92BEC}" type="slidenum">
              <a:rPr lang="en-US" smtClean="0"/>
              <a:t>46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312" y="27878"/>
            <a:ext cx="8818361" cy="644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130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2069738" y="957860"/>
            <a:ext cx="8399086" cy="952421"/>
          </a:xfrm>
          <a:prstGeom prst="cloud">
            <a:avLst/>
          </a:prstGeom>
          <a:solidFill>
            <a:srgbClr val="EAEAEA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ln w="19050">
                <a:solidFill>
                  <a:schemeClr val="tx1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3600" y="228600"/>
            <a:ext cx="8229600" cy="9445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MVP CHAMPION Joint Governance Committee:</a:t>
            </a:r>
            <a:br>
              <a:rPr lang="en-US"/>
            </a:br>
            <a:r>
              <a:rPr lang="en-US" sz="2000"/>
              <a:t>Proposed Structure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936921" y="6363599"/>
            <a:ext cx="2499214" cy="22183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 sz="1100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2016 The MITRE Corporation. All rights reserved. </a:t>
            </a:r>
            <a:endParaRPr lang="en-US" sz="1100" kern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14175" y="2082297"/>
            <a:ext cx="1810111" cy="2769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MVP CHAMPION Program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31743" y="1040486"/>
            <a:ext cx="6950731" cy="706103"/>
            <a:chOff x="1597851" y="1040485"/>
            <a:chExt cx="6950731" cy="706103"/>
          </a:xfrm>
        </p:grpSpPr>
        <p:sp>
          <p:nvSpPr>
            <p:cNvPr id="10" name="TextBox 9"/>
            <p:cNvSpPr txBox="1"/>
            <p:nvPr/>
          </p:nvSpPr>
          <p:spPr>
            <a:xfrm>
              <a:off x="2499343" y="1284923"/>
              <a:ext cx="140615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Precision Medicine </a:t>
              </a:r>
            </a:p>
            <a:p>
              <a:pPr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Initiative (PMI)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97851" y="1113417"/>
              <a:ext cx="8338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Cancer </a:t>
              </a:r>
            </a:p>
            <a:p>
              <a:pPr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Moonshot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59550" y="1040485"/>
              <a:ext cx="145264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National Strategic</a:t>
              </a:r>
            </a:p>
            <a:p>
              <a:pPr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Computing Initiative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18906" y="1230606"/>
              <a:ext cx="102143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Big Data R&amp;D</a:t>
              </a:r>
            </a:p>
            <a:p>
              <a:pPr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Initiative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63266" y="1077442"/>
              <a:ext cx="138531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Open Government </a:t>
              </a:r>
            </a:p>
            <a:p>
              <a:pPr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Initiative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995150" y="2777276"/>
            <a:ext cx="77457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Secretary</a:t>
            </a:r>
          </a:p>
          <a:p>
            <a:pPr>
              <a:defRPr/>
            </a:pPr>
            <a:r>
              <a:rPr lang="en-US" sz="12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VA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41670" y="2777276"/>
            <a:ext cx="77457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Secretary</a:t>
            </a:r>
          </a:p>
          <a:p>
            <a:pPr>
              <a:defRPr/>
            </a:pPr>
            <a:r>
              <a:rPr lang="en-US" sz="12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DOE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351768" y="2760553"/>
            <a:ext cx="1195058" cy="495111"/>
            <a:chOff x="4028792" y="2761307"/>
            <a:chExt cx="1195058" cy="49511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4028792" y="2761307"/>
              <a:ext cx="1195058" cy="495111"/>
            </a:xfrm>
            <a:prstGeom prst="ellipse">
              <a:avLst/>
            </a:prstGeom>
            <a:grp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65912" y="2793419"/>
              <a:ext cx="9717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Statement of</a:t>
              </a:r>
              <a:b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</a:br>
              <a: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Principles / IAA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650939" y="4344557"/>
            <a:ext cx="2292294" cy="14619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MVP CHAMPION</a:t>
            </a:r>
          </a:p>
          <a:p>
            <a:pPr>
              <a:spcAft>
                <a:spcPts val="1200"/>
              </a:spcAft>
              <a:defRPr/>
            </a:pPr>
            <a:r>
              <a:rPr lang="en-US" sz="12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Joint Governance Committee</a:t>
            </a:r>
          </a:p>
          <a:p>
            <a:pPr marL="274320" indent="-171450"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VA/DOE Committee Co-Chairs</a:t>
            </a:r>
          </a:p>
          <a:p>
            <a:pPr marL="274320" indent="-171450"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VA/DOE/Nat Lab Senior Leaders</a:t>
            </a:r>
          </a:p>
          <a:p>
            <a:pPr marL="274320" indent="-171450"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Ex-Officio Members</a:t>
            </a:r>
          </a:p>
          <a:p>
            <a:pPr marL="274320" indent="-171450"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Advisory Members</a:t>
            </a:r>
          </a:p>
          <a:p>
            <a:pPr marL="274320" indent="-171450">
              <a:buFont typeface="Arial" panose="020B0604020202020204" pitchFamily="34" charset="0"/>
              <a:buChar char="•"/>
              <a:defRPr/>
            </a:pPr>
            <a:r>
              <a:rPr lang="en-US" sz="11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Admin. Support Staff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43201" y="3453065"/>
            <a:ext cx="213392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VA</a:t>
            </a:r>
            <a:br>
              <a:rPr lang="en-US" sz="12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</a:br>
            <a:r>
              <a:rPr lang="en-US" sz="12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Chief R&amp;D Officer (CRADO)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53860" y="3472573"/>
            <a:ext cx="2720984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DOE</a:t>
            </a:r>
            <a:br>
              <a:rPr lang="en-US" sz="12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</a:br>
            <a:r>
              <a:rPr lang="en-US" sz="120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Director NNSA &amp; Office of Science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351768" y="3528675"/>
            <a:ext cx="1195058" cy="495111"/>
            <a:chOff x="4028792" y="2761307"/>
            <a:chExt cx="1195058" cy="495111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4" name="Oval 23"/>
            <p:cNvSpPr/>
            <p:nvPr/>
          </p:nvSpPr>
          <p:spPr>
            <a:xfrm>
              <a:off x="4028792" y="2761307"/>
              <a:ext cx="1195058" cy="495111"/>
            </a:xfrm>
            <a:prstGeom prst="ellipse">
              <a:avLst/>
            </a:prstGeom>
            <a:grp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36630" y="2793419"/>
              <a:ext cx="683200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Executive</a:t>
              </a:r>
            </a:p>
            <a:p>
              <a:pPr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Sponsors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02723" y="6132766"/>
            <a:ext cx="2530946" cy="462604"/>
            <a:chOff x="3259783" y="6250458"/>
            <a:chExt cx="2530946" cy="462604"/>
          </a:xfrm>
        </p:grpSpPr>
        <p:sp>
          <p:nvSpPr>
            <p:cNvPr id="27" name="TextBox 26"/>
            <p:cNvSpPr txBox="1"/>
            <p:nvPr/>
          </p:nvSpPr>
          <p:spPr>
            <a:xfrm>
              <a:off x="3259783" y="6250458"/>
              <a:ext cx="1063112" cy="461665"/>
            </a:xfrm>
            <a:prstGeom prst="rect">
              <a:avLst/>
            </a:prstGeom>
            <a:solidFill>
              <a:srgbClr val="99FFCC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Standing</a:t>
              </a:r>
            </a:p>
            <a:p>
              <a:pPr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Committees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92965" y="6251397"/>
              <a:ext cx="1197764" cy="461665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Ad Hoc Working</a:t>
              </a:r>
            </a:p>
            <a:p>
              <a:pPr>
                <a:defRPr/>
              </a:pPr>
              <a:r>
                <a:rPr lang="en-US" sz="12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Groups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66967" y="4273225"/>
            <a:ext cx="2184434" cy="1780096"/>
            <a:chOff x="852009" y="4354702"/>
            <a:chExt cx="2184434" cy="1780096"/>
          </a:xfrm>
        </p:grpSpPr>
        <p:sp>
          <p:nvSpPr>
            <p:cNvPr id="30" name="TextBox 29"/>
            <p:cNvSpPr txBox="1"/>
            <p:nvPr/>
          </p:nvSpPr>
          <p:spPr>
            <a:xfrm>
              <a:off x="852009" y="4431402"/>
              <a:ext cx="161614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en-US" sz="1200" i="1" u="sng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VA Big DATA Programs</a:t>
              </a:r>
            </a:p>
            <a:p>
              <a:pPr marL="274320" indent="-1714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MVP</a:t>
              </a:r>
            </a:p>
            <a:p>
              <a:pPr marL="274320" indent="-1714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GenISIS</a:t>
              </a:r>
            </a:p>
            <a:p>
              <a:pPr marL="274320" indent="-1714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VA CDW</a:t>
              </a:r>
            </a:p>
            <a:p>
              <a:pPr marL="274320" indent="-1714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VIINCI</a:t>
              </a:r>
            </a:p>
            <a:p>
              <a:pPr marL="274320" indent="-1714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5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VA Next Gen IT </a:t>
              </a:r>
              <a:br>
                <a:rPr lang="en-US" sz="105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</a:br>
              <a:r>
                <a:rPr lang="en-US" sz="105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Platforms at Scale</a:t>
              </a:r>
            </a:p>
          </p:txBody>
        </p:sp>
        <p:sp>
          <p:nvSpPr>
            <p:cNvPr id="31" name="Right Brace 30"/>
            <p:cNvSpPr/>
            <p:nvPr/>
          </p:nvSpPr>
          <p:spPr>
            <a:xfrm>
              <a:off x="2583233" y="4354702"/>
              <a:ext cx="453210" cy="1780096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343106" y="4307221"/>
            <a:ext cx="2920688" cy="1780096"/>
            <a:chOff x="5945848" y="4307221"/>
            <a:chExt cx="2920688" cy="1780096"/>
          </a:xfrm>
        </p:grpSpPr>
        <p:sp>
          <p:nvSpPr>
            <p:cNvPr id="33" name="TextBox 32"/>
            <p:cNvSpPr txBox="1"/>
            <p:nvPr/>
          </p:nvSpPr>
          <p:spPr>
            <a:xfrm>
              <a:off x="6175094" y="4404745"/>
              <a:ext cx="269144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en-US" sz="1200" i="1" u="sng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DOE / National Lab Capabilities</a:t>
              </a:r>
            </a:p>
            <a:p>
              <a:pPr marL="274320" indent="-1714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10 gigabyte Network Connection between </a:t>
              </a:r>
              <a:b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</a:br>
              <a: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VA Austin/Pittsburgh and ORNL</a:t>
              </a:r>
            </a:p>
            <a:p>
              <a:pPr marL="274320" indent="-1714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Exascale Computing platform on ORNL </a:t>
              </a:r>
              <a:b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</a:br>
              <a: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CADES platform; Hosted in a PHI secure </a:t>
              </a:r>
              <a:b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</a:br>
              <a: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enclave</a:t>
              </a:r>
            </a:p>
            <a:p>
              <a:pPr marL="274320" indent="-1714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Storage for 2-3 petabytes for Genomics </a:t>
              </a:r>
              <a:b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</a:br>
              <a:r>
                <a:rPr lang="en-US" sz="1000" kern="0" dirty="0">
                  <a:solidFill>
                    <a:sysClr val="windowText" lastClr="000000"/>
                  </a:solidFill>
                  <a:ea typeface="Verdana" pitchFamily="34" charset="0"/>
                  <a:cs typeface="Verdana" pitchFamily="34" charset="0"/>
                </a:rPr>
                <a:t>data and VA CDW</a:t>
              </a:r>
            </a:p>
          </p:txBody>
        </p:sp>
        <p:sp>
          <p:nvSpPr>
            <p:cNvPr id="34" name="Right Brace 33"/>
            <p:cNvSpPr/>
            <p:nvPr/>
          </p:nvSpPr>
          <p:spPr>
            <a:xfrm flipH="1">
              <a:off x="5945848" y="4307221"/>
              <a:ext cx="453210" cy="1780096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852920" y="1695390"/>
            <a:ext cx="1846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i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Related</a:t>
            </a:r>
          </a:p>
          <a:p>
            <a:pPr>
              <a:defRPr/>
            </a:pPr>
            <a:r>
              <a:rPr lang="en-US" sz="1600" i="1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National Initiatives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5949297" y="1629642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949297" y="2495230"/>
            <a:ext cx="0" cy="27432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949297" y="3265407"/>
            <a:ext cx="0" cy="27432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949297" y="4023785"/>
            <a:ext cx="0" cy="32004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135891" y="5813665"/>
            <a:ext cx="0" cy="32004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631216" y="5812726"/>
            <a:ext cx="0" cy="32004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6200000">
            <a:off x="5111424" y="2779508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6200000">
            <a:off x="6787557" y="2779507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6200000">
            <a:off x="5113355" y="3547630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6200000">
            <a:off x="6789326" y="3547630"/>
            <a:ext cx="0" cy="457200"/>
          </a:xfrm>
          <a:prstGeom prst="straightConnector1">
            <a:avLst/>
          </a:prstGeom>
          <a:ln w="28575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903386" y="1692813"/>
            <a:ext cx="5597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050" kern="0" dirty="0">
                <a:solidFill>
                  <a:sysClr val="windowText" lastClr="000000"/>
                </a:solidFill>
                <a:ea typeface="Verdana" pitchFamily="34" charset="0"/>
                <a:cs typeface="Verdana" pitchFamily="34" charset="0"/>
              </a:rPr>
              <a:t>Liaison</a:t>
            </a:r>
          </a:p>
        </p:txBody>
      </p:sp>
    </p:spTree>
    <p:extLst>
      <p:ext uri="{BB962C8B-B14F-4D97-AF65-F5344CB8AC3E}">
        <p14:creationId xmlns:p14="http://schemas.microsoft.com/office/powerpoint/2010/main" val="14246401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5943600" y="3352800"/>
            <a:ext cx="2286000" cy="10668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33"/>
          <p:cNvSpPr>
            <a:spLocks noChangeArrowheads="1"/>
          </p:cNvSpPr>
          <p:nvPr/>
        </p:nvSpPr>
        <p:spPr bwMode="auto">
          <a:xfrm rot="16200000">
            <a:off x="6515100" y="4305300"/>
            <a:ext cx="1066800" cy="1600200"/>
          </a:xfrm>
          <a:prstGeom prst="rightArrowCallout">
            <a:avLst>
              <a:gd name="adj1" fmla="val 33042"/>
              <a:gd name="adj2" fmla="val 37500"/>
              <a:gd name="adj3" fmla="val 12352"/>
              <a:gd name="adj4" fmla="val 78856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31"/>
          <p:cNvSpPr>
            <a:spLocks noChangeArrowheads="1"/>
          </p:cNvSpPr>
          <p:nvPr/>
        </p:nvSpPr>
        <p:spPr bwMode="auto">
          <a:xfrm rot="5400000">
            <a:off x="3962400" y="3048000"/>
            <a:ext cx="1066800" cy="1828800"/>
          </a:xfrm>
          <a:prstGeom prst="rightArrowCallout">
            <a:avLst>
              <a:gd name="adj1" fmla="val 33032"/>
              <a:gd name="adj2" fmla="val 37500"/>
              <a:gd name="adj3" fmla="val 12352"/>
              <a:gd name="adj4" fmla="val 7885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28"/>
          <p:cNvSpPr>
            <a:spLocks noChangeArrowheads="1"/>
          </p:cNvSpPr>
          <p:nvPr/>
        </p:nvSpPr>
        <p:spPr bwMode="auto">
          <a:xfrm>
            <a:off x="4038600" y="1905000"/>
            <a:ext cx="2057400" cy="1143000"/>
          </a:xfrm>
          <a:prstGeom prst="rightArrowCallout">
            <a:avLst>
              <a:gd name="adj1" fmla="val 27778"/>
              <a:gd name="adj2" fmla="val 25000"/>
              <a:gd name="adj3" fmla="val 29858"/>
              <a:gd name="adj4" fmla="val 7885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29"/>
          <p:cNvSpPr>
            <a:spLocks noChangeArrowheads="1"/>
          </p:cNvSpPr>
          <p:nvPr/>
        </p:nvSpPr>
        <p:spPr bwMode="auto">
          <a:xfrm>
            <a:off x="6096000" y="1905000"/>
            <a:ext cx="2057400" cy="1143000"/>
          </a:xfrm>
          <a:prstGeom prst="rightArrowCallout">
            <a:avLst>
              <a:gd name="adj1" fmla="val 27778"/>
              <a:gd name="adj2" fmla="val 25000"/>
              <a:gd name="adj3" fmla="val 29858"/>
              <a:gd name="adj4" fmla="val 7885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30"/>
          <p:cNvSpPr>
            <a:spLocks noChangeArrowheads="1"/>
          </p:cNvSpPr>
          <p:nvPr/>
        </p:nvSpPr>
        <p:spPr bwMode="auto">
          <a:xfrm>
            <a:off x="8153400" y="1905000"/>
            <a:ext cx="2057400" cy="1143000"/>
          </a:xfrm>
          <a:prstGeom prst="rightArrowCallout">
            <a:avLst>
              <a:gd name="adj1" fmla="val 27778"/>
              <a:gd name="adj2" fmla="val 25000"/>
              <a:gd name="adj3" fmla="val 29858"/>
              <a:gd name="adj4" fmla="val 7885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auto">
          <a:xfrm>
            <a:off x="1981200" y="1905000"/>
            <a:ext cx="2057400" cy="1143000"/>
          </a:xfrm>
          <a:prstGeom prst="rightArrowCallout">
            <a:avLst>
              <a:gd name="adj1" fmla="val 27778"/>
              <a:gd name="adj2" fmla="val 25000"/>
              <a:gd name="adj3" fmla="val 29858"/>
              <a:gd name="adj4" fmla="val 78856"/>
            </a:avLst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981200" y="1981200"/>
            <a:ext cx="1828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Cohort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Identification Centrally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4038600" y="1981201"/>
            <a:ext cx="148149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Phone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Enrollment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&amp; Consent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6180138" y="2270125"/>
            <a:ext cx="14830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Randomize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8208963" y="1981201"/>
            <a:ext cx="159370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Intervention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Delivered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by mail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581401" y="3482975"/>
            <a:ext cx="19111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Data Capture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By EHR &amp;CMS</a:t>
            </a:r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auto">
          <a:xfrm>
            <a:off x="3886200" y="4876800"/>
            <a:ext cx="1143000" cy="762000"/>
          </a:xfrm>
          <a:prstGeom prst="can">
            <a:avLst>
              <a:gd name="adj" fmla="val 25000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Study DB</a:t>
            </a:r>
          </a:p>
        </p:txBody>
      </p:sp>
      <p:sp>
        <p:nvSpPr>
          <p:cNvPr id="24" name="AutoShape 32"/>
          <p:cNvSpPr>
            <a:spLocks noChangeArrowheads="1"/>
          </p:cNvSpPr>
          <p:nvPr/>
        </p:nvSpPr>
        <p:spPr bwMode="auto">
          <a:xfrm>
            <a:off x="5334000" y="4953000"/>
            <a:ext cx="685800" cy="533400"/>
          </a:xfrm>
          <a:prstGeom prst="rightArrow">
            <a:avLst>
              <a:gd name="adj1" fmla="val 50000"/>
              <a:gd name="adj2" fmla="val 32143"/>
            </a:avLst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34"/>
          <p:cNvSpPr txBox="1">
            <a:spLocks noChangeArrowheads="1"/>
          </p:cNvSpPr>
          <p:nvPr/>
        </p:nvSpPr>
        <p:spPr bwMode="auto">
          <a:xfrm>
            <a:off x="6553201" y="5013325"/>
            <a:ext cx="11416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</a:p>
        </p:txBody>
      </p:sp>
      <p:sp>
        <p:nvSpPr>
          <p:cNvPr id="26" name="Text Box 36"/>
          <p:cNvSpPr txBox="1">
            <a:spLocks noChangeArrowheads="1"/>
          </p:cNvSpPr>
          <p:nvPr/>
        </p:nvSpPr>
        <p:spPr bwMode="auto">
          <a:xfrm>
            <a:off x="6248401" y="3413126"/>
            <a:ext cx="20177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Decision Support</a:t>
            </a:r>
          </a:p>
        </p:txBody>
      </p:sp>
      <p:sp>
        <p:nvSpPr>
          <p:cNvPr id="85010" name="Text Box 38"/>
          <p:cNvSpPr txBox="1">
            <a:spLocks noChangeArrowheads="1"/>
          </p:cNvSpPr>
          <p:nvPr/>
        </p:nvSpPr>
        <p:spPr bwMode="auto">
          <a:xfrm>
            <a:off x="4648200" y="1295401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Care providers using EMR</a:t>
            </a:r>
          </a:p>
        </p:txBody>
      </p:sp>
      <p:sp>
        <p:nvSpPr>
          <p:cNvPr id="28" name="Text Box 39"/>
          <p:cNvSpPr txBox="1">
            <a:spLocks noChangeArrowheads="1"/>
          </p:cNvSpPr>
          <p:nvPr/>
        </p:nvSpPr>
        <p:spPr bwMode="auto">
          <a:xfrm>
            <a:off x="3629025" y="5965825"/>
            <a:ext cx="541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Study team using traditional scientific tools</a:t>
            </a:r>
          </a:p>
        </p:txBody>
      </p:sp>
      <p:sp>
        <p:nvSpPr>
          <p:cNvPr id="85012" name="TextBox 3"/>
          <p:cNvSpPr txBox="1">
            <a:spLocks noChangeArrowheads="1"/>
          </p:cNvSpPr>
          <p:nvPr/>
        </p:nvSpPr>
        <p:spPr bwMode="auto">
          <a:xfrm>
            <a:off x="1981200" y="152400"/>
            <a:ext cx="8229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Pragmatic Trial of HCTZ v. Chlorthalidone at the Point of Care</a:t>
            </a:r>
          </a:p>
        </p:txBody>
      </p:sp>
    </p:spTree>
    <p:extLst>
      <p:ext uri="{BB962C8B-B14F-4D97-AF65-F5344CB8AC3E}">
        <p14:creationId xmlns:p14="http://schemas.microsoft.com/office/powerpoint/2010/main" val="116353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/>
      <p:bldP spid="26" grpId="0"/>
      <p:bldP spid="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10" y="875383"/>
            <a:ext cx="9345305" cy="5373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827" y="162047"/>
            <a:ext cx="11372473" cy="81750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FFC000"/>
                </a:solidFill>
              </a:rPr>
              <a:t>A CERN for Healthcare</a:t>
            </a:r>
          </a:p>
        </p:txBody>
      </p:sp>
    </p:spTree>
    <p:extLst>
      <p:ext uri="{BB962C8B-B14F-4D97-AF65-F5344CB8AC3E}">
        <p14:creationId xmlns:p14="http://schemas.microsoft.com/office/powerpoint/2010/main" val="102437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://flowingdata.com/wp-content/uploads/2007/09/snow_cholera_map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772" y="2653926"/>
            <a:ext cx="250031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" name="Group 25"/>
          <p:cNvGraphicFramePr>
            <a:graphicFrameLocks noGrp="1"/>
          </p:cNvGraphicFramePr>
          <p:nvPr/>
        </p:nvGraphicFramePr>
        <p:xfrm>
          <a:off x="3251200" y="4033838"/>
          <a:ext cx="2171700" cy="1751012"/>
        </p:xfrm>
        <a:graphic>
          <a:graphicData uri="http://schemas.openxmlformats.org/drawingml/2006/table">
            <a:tbl>
              <a:tblPr/>
              <a:tblGrid>
                <a:gridCol w="80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9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10" marB="343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Disease</a:t>
                      </a:r>
                    </a:p>
                  </a:txBody>
                  <a:tcPr marL="68580" marR="68580" marT="34310" marB="343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Disease</a:t>
                      </a:r>
                    </a:p>
                  </a:txBody>
                  <a:tcPr marL="68580" marR="68580" marT="34310" marB="343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7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Smoking</a:t>
                      </a:r>
                    </a:p>
                  </a:txBody>
                  <a:tcPr marL="68580" marR="68580" marT="34310" marB="343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68580" marR="68580" marT="34310" marB="343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68580" marR="68580" marT="34310" marB="343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1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Smoking</a:t>
                      </a:r>
                    </a:p>
                  </a:txBody>
                  <a:tcPr marL="68580" marR="68580" marT="34310" marB="343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L="68580" marR="68580" marT="34310" marB="343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marL="68580" marR="68580" marT="34310" marB="343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7" name="Picture 2" descr="http://affordablehousinginstitute.org/blogs/us/wp-content/uploads/imagesghost-map-john-snow-smal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628900"/>
            <a:ext cx="188595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http://www.protomag.com/statics/W_08_1948_FHS-original-office_a_h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4" y="2466976"/>
            <a:ext cx="31781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9" name="Rectangle 8"/>
          <p:cNvSpPr>
            <a:spLocks noChangeArrowheads="1"/>
          </p:cNvSpPr>
          <p:nvPr/>
        </p:nvSpPr>
        <p:spPr bwMode="auto">
          <a:xfrm>
            <a:off x="3810000" y="19050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80" name="Rectangle 9"/>
          <p:cNvSpPr>
            <a:spLocks noChangeArrowheads="1"/>
          </p:cNvSpPr>
          <p:nvPr/>
        </p:nvSpPr>
        <p:spPr bwMode="auto">
          <a:xfrm>
            <a:off x="3810000" y="1905000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http://graphics8.nytimes.com/images/2005/07/26/international/doll_read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414589"/>
            <a:ext cx="131445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http://ecx.images-amazon.com/images/I/41yVMNKkJFL._SL500_AA240_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2309813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5753100" y="4800601"/>
            <a:ext cx="3429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i="1">
                <a:cs typeface="Arial" panose="020B0604020202020204" pitchFamily="34" charset="0"/>
              </a:rPr>
              <a:t>“Death in old age is inevitable but</a:t>
            </a:r>
            <a:br>
              <a:rPr lang="en-US" altLang="en-US" sz="1500" b="1" i="1">
                <a:cs typeface="Arial" panose="020B0604020202020204" pitchFamily="34" charset="0"/>
              </a:rPr>
            </a:br>
            <a:r>
              <a:rPr lang="en-US" altLang="en-US" sz="1500" b="1" i="1">
                <a:cs typeface="Arial" panose="020B0604020202020204" pitchFamily="34" charset="0"/>
              </a:rPr>
              <a:t>death before old age is not.”—Richard Doll</a:t>
            </a:r>
            <a:endParaRPr lang="en-US" altLang="en-US" sz="1500" b="1">
              <a:cs typeface="Arial" panose="020B0604020202020204" pitchFamily="34" charset="0"/>
            </a:endParaRPr>
          </a:p>
        </p:txBody>
      </p:sp>
      <p:pic>
        <p:nvPicPr>
          <p:cNvPr id="21" name="Picture 4" descr="http://www.hsph.harvard.edu/research/cvdepi/images/three_heart_logo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4033839"/>
            <a:ext cx="1806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 descr="hunt_bioscience_broc_43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75" y="2786064"/>
            <a:ext cx="3028950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Data in Epidemiology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923925" y="1739899"/>
            <a:ext cx="6743700" cy="4170365"/>
          </a:xfrm>
        </p:spPr>
        <p:txBody>
          <a:bodyPr>
            <a:normAutofit/>
          </a:bodyPr>
          <a:lstStyle/>
          <a:p>
            <a:r>
              <a:rPr lang="en-US" altLang="en-US" b="1" dirty="0">
                <a:cs typeface="Georgia" panose="02040502050405020303" pitchFamily="18" charset="0"/>
              </a:rPr>
              <a:t>Descriptive phase</a:t>
            </a:r>
          </a:p>
          <a:p>
            <a:r>
              <a:rPr lang="en-US" altLang="en-US" b="1" dirty="0">
                <a:cs typeface="Georgia" panose="02040502050405020303" pitchFamily="18" charset="0"/>
              </a:rPr>
              <a:t>Pre-analytic phase</a:t>
            </a:r>
          </a:p>
          <a:p>
            <a:r>
              <a:rPr lang="en-US" altLang="en-US" b="1" dirty="0">
                <a:cs typeface="Georgia" panose="02040502050405020303" pitchFamily="18" charset="0"/>
              </a:rPr>
              <a:t>Analytic phase</a:t>
            </a:r>
          </a:p>
          <a:p>
            <a:pPr lvl="1"/>
            <a:r>
              <a:rPr lang="en-US" altLang="en-US" b="1" dirty="0">
                <a:cs typeface="Georgia" panose="02040502050405020303" pitchFamily="18" charset="0"/>
              </a:rPr>
              <a:t>Case-control, Cohort studies, RCTs</a:t>
            </a:r>
          </a:p>
          <a:p>
            <a:r>
              <a:rPr lang="en-US" altLang="en-US" b="1" dirty="0">
                <a:cs typeface="Georgia" panose="02040502050405020303" pitchFamily="18" charset="0"/>
              </a:rPr>
              <a:t>Super Analytic Phase: </a:t>
            </a:r>
          </a:p>
          <a:p>
            <a:pPr lvl="1"/>
            <a:r>
              <a:rPr lang="en-US" altLang="en-US" b="1" dirty="0">
                <a:cs typeface="Georgia" panose="02040502050405020303" pitchFamily="18" charset="0"/>
              </a:rPr>
              <a:t>Mega-Biobanks</a:t>
            </a:r>
          </a:p>
          <a:p>
            <a:pPr lvl="1"/>
            <a:r>
              <a:rPr lang="en-US" altLang="en-US" b="1" dirty="0">
                <a:cs typeface="Georgia" panose="02040502050405020303" pitchFamily="18" charset="0"/>
              </a:rPr>
              <a:t>Omics</a:t>
            </a:r>
          </a:p>
          <a:p>
            <a:pPr lvl="1"/>
            <a:r>
              <a:rPr lang="en-US" altLang="en-US" b="1" dirty="0">
                <a:cs typeface="Georgia" panose="02040502050405020303" pitchFamily="18" charset="0"/>
              </a:rPr>
              <a:t>Big data </a:t>
            </a:r>
            <a:r>
              <a:rPr lang="en-US" altLang="en-US" b="1" dirty="0" err="1">
                <a:cs typeface="Georgia" panose="02040502050405020303" pitchFamily="18" charset="0"/>
              </a:rPr>
              <a:t>analtyics</a:t>
            </a:r>
            <a:endParaRPr lang="en-US" altLang="en-US" b="1" dirty="0">
              <a:cs typeface="Georgia" panose="02040502050405020303" pitchFamily="18" charset="0"/>
            </a:endParaRPr>
          </a:p>
        </p:txBody>
      </p:sp>
      <p:pic>
        <p:nvPicPr>
          <p:cNvPr id="14" name="Picture 2" descr="plag12_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2525714"/>
            <a:ext cx="3429000" cy="2598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7810500" y="5200650"/>
            <a:ext cx="1485900" cy="508000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>
                <a:solidFill>
                  <a:schemeClr val="bg1"/>
                </a:solidFill>
                <a:cs typeface="Arial" panose="020B0604020202020204" pitchFamily="34" charset="0"/>
              </a:rPr>
              <a:t>Bruegel’s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 i="1">
                <a:solidFill>
                  <a:schemeClr val="bg1"/>
                </a:solidFill>
                <a:cs typeface="Arial" panose="020B0604020202020204" pitchFamily="34" charset="0"/>
              </a:rPr>
              <a:t>Triumph of Death</a:t>
            </a:r>
            <a:r>
              <a:rPr lang="en-US" altLang="en-US" sz="900" b="1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900" b="1">
                <a:solidFill>
                  <a:schemeClr val="bg1"/>
                </a:solidFill>
                <a:cs typeface="Arial" panose="020B0604020202020204" pitchFamily="34" charset="0"/>
              </a:rPr>
              <a:t>c. 1556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667500" y="2171700"/>
            <a:ext cx="19431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Black Death</a:t>
            </a:r>
          </a:p>
        </p:txBody>
      </p:sp>
      <p:pic>
        <p:nvPicPr>
          <p:cNvPr id="28" name="Picture 2" descr="http://www.jameslindlibrary.org/system/attachments/1765/original/MRC_strepto_title.jpg?127962045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597401"/>
            <a:ext cx="45910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http://stat-athens.aueb.gr/gr/interest/figures/Graunt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2559050"/>
            <a:ext cx="20621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http://www.jesucristorey.org/Portals/0/img/msgs/111002/Imagen1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28" y="3988595"/>
            <a:ext cx="3569234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http://archive.wired.com/images/article/full/2008/05/jenner_400px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831" y="3782240"/>
            <a:ext cx="3729754" cy="286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50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15" grpId="0" animBg="1"/>
      <p:bldP spid="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Number Placeholder 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C8B87F-FA1F-424E-AB05-0A03E84E34DA}" type="slidenum">
              <a:rPr lang="en-US" altLang="en-US" smtClean="0">
                <a:solidFill>
                  <a:srgbClr val="898989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>
              <a:solidFill>
                <a:srgbClr val="898989"/>
              </a:solidFill>
              <a:latin typeface="Georgia" panose="02040502050405020303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6019" name="Title 1"/>
          <p:cNvSpPr>
            <a:spLocks noGrp="1"/>
          </p:cNvSpPr>
          <p:nvPr>
            <p:ph type="title" idx="4294967295"/>
          </p:nvPr>
        </p:nvSpPr>
        <p:spPr>
          <a:xfrm>
            <a:off x="1628776" y="1"/>
            <a:ext cx="3609975" cy="830263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rgbClr val="002060"/>
                </a:solidFill>
                <a:latin typeface="Georgia" panose="02040502050405020303" pitchFamily="18" charset="0"/>
                <a:cs typeface="Georgia" panose="02040502050405020303" pitchFamily="18" charset="0"/>
              </a:rPr>
              <a:t>Acknowledgments</a:t>
            </a:r>
          </a:p>
        </p:txBody>
      </p:sp>
      <p:sp>
        <p:nvSpPr>
          <p:cNvPr id="86020" name="Content Placeholder 1"/>
          <p:cNvSpPr>
            <a:spLocks noGrp="1"/>
          </p:cNvSpPr>
          <p:nvPr>
            <p:ph idx="4294967295"/>
          </p:nvPr>
        </p:nvSpPr>
        <p:spPr>
          <a:xfrm>
            <a:off x="1628775" y="830264"/>
            <a:ext cx="4210050" cy="4937125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altLang="en-US" sz="800" u="sng">
                <a:cs typeface="Georgia" panose="02040502050405020303" pitchFamily="18" charset="0"/>
              </a:rPr>
              <a:t>VA Central Office</a:t>
            </a:r>
            <a:r>
              <a:rPr lang="en-US" altLang="en-US" sz="800">
                <a:cs typeface="Georgia" panose="02040502050405020303" pitchFamily="18" charset="0"/>
              </a:rPr>
              <a:t>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>
                <a:cs typeface="Georgia" panose="02040502050405020303" pitchFamily="18" charset="0"/>
              </a:rPr>
              <a:t>Timothy O’Leary, M.D., Ph.D.; Sumitra Muralidhar, Ph.D.; Ronald Przygodzki, Ph.D.; Grant Huang, Ph.D., M.P.H.; James Breeling, M.D.; Jennifer Moser, Ph.D., Kendra Schaa, Kristina Hill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 u="sng">
                <a:cs typeface="Georgia" panose="02040502050405020303" pitchFamily="18" charset="0"/>
              </a:rPr>
              <a:t>MVP Steering Committee and Subcommittees</a:t>
            </a:r>
            <a:endParaRPr lang="en-US" altLang="en-US" sz="800">
              <a:cs typeface="Georgia" panose="02040502050405020303" pitchFamily="18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 i="1">
                <a:cs typeface="Georgia" panose="02040502050405020303" pitchFamily="18" charset="0"/>
              </a:rPr>
              <a:t>Steering Committee</a:t>
            </a:r>
            <a:r>
              <a:rPr lang="en-US" altLang="en-US" sz="800">
                <a:cs typeface="Georgia" panose="02040502050405020303" pitchFamily="18" charset="0"/>
              </a:rPr>
              <a:t>: John Concato, M.D., M.S., M.P.H., Co-Chair; J. Michael Gaziano, M.D., M.P.H., Co-Chair; Rayan Al Jurdi, M.D.; James L. Breeling, M.D.; Louis Fiore, M.D., M.P.H., ex-officio; John B. Harley, M.D., Ph.D.; Elizabeth Hauser, Ph.D.; Grant Huang, M.P.H., Ph.D. Ex-Officio; Phil Tsao, Ph.D.; Janet D. Crow, ORD Liaison; Philip D. Harvey, Ph.D.; Timothy J. O’Leary, M.D., Ph.D., Ex-Officio; Stephen G. Waxman, M.D., Ph.D.; Peter W. F. Wilson, M.D. 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 i="1">
                <a:cs typeface="Georgia" panose="02040502050405020303" pitchFamily="18" charset="0"/>
              </a:rPr>
              <a:t>Access Policy Subcommittee</a:t>
            </a:r>
            <a:r>
              <a:rPr lang="en-US" altLang="en-US" sz="800">
                <a:cs typeface="Georgia" panose="02040502050405020303" pitchFamily="18" charset="0"/>
              </a:rPr>
              <a:t>: John, Concato, M.D., M.S., M.P.H., (Chair); Sumitra Muralidhar, Ph.D. (VACO Liaison); Michael Hart, M.D.; Fred Wright, M.D.; John (Tom) Callaghan M.D., Ph.D.; J. Michael Gaziano, M.D., M.P.H.; Saiju Pyarajan, Ph.D. ; Carl Grunfeld, M.D., Ph.D. 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 i="1">
                <a:cs typeface="Georgia" panose="02040502050405020303" pitchFamily="18" charset="0"/>
              </a:rPr>
              <a:t>Chemical Analysis Subcommittee</a:t>
            </a:r>
            <a:r>
              <a:rPr lang="en-US" altLang="en-US" sz="800">
                <a:cs typeface="Georgia" panose="02040502050405020303" pitchFamily="18" charset="0"/>
              </a:rPr>
              <a:t>: Philip Tsao, Ph.D. (Chair); Steven Schichman, M.D., Ph.D.; Saiju Pyarajan, Ph.D.; Chris Corless, M.D., Ph.D.; Robert Lundsten; Jenny Moser, Ph.D.; Sunil Ahuja, M.D. 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 i="1">
                <a:cs typeface="Georgia" panose="02040502050405020303" pitchFamily="18" charset="0"/>
              </a:rPr>
              <a:t>Recruitment Subcommittee</a:t>
            </a:r>
            <a:r>
              <a:rPr lang="en-US" altLang="en-US" sz="800">
                <a:cs typeface="Georgia" panose="02040502050405020303" pitchFamily="18" charset="0"/>
              </a:rPr>
              <a:t>: Rayan Al Jurdi, M.D. (Chair); Jennifer Deen, Hermes Florez, M.D., Ph.D., M.P.H.; Amy Kilbourne, Ph.D., M.P.H.; Frank Lederle, M.D.; Kendra Schaa, ScM, C.G.C. (ORD Liaison); Ralph Heussner; Stephen Herring. 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 i="1">
                <a:cs typeface="Georgia" panose="02040502050405020303" pitchFamily="18" charset="0"/>
              </a:rPr>
              <a:t>Phenotyping and Epidemiology Subcommittee</a:t>
            </a:r>
            <a:r>
              <a:rPr lang="en-US" altLang="en-US" sz="800">
                <a:cs typeface="Georgia" panose="02040502050405020303" pitchFamily="18" charset="0"/>
              </a:rPr>
              <a:t>: J. Michael Gaziano, M.D., M.P.H. (Chair); Jenny  Moser, Ph.D.; Seth Eisen, M.D., M.Sc.; David Gagnon, M.D., Ph.D.; Saiju Pyarajan, Ph.D.; Jonathan Nebeker, M.D., M.S.; Denise Hynes, Ph.D., M.P.H., R.N.; Matthew Samore, M.D.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>
                <a:cs typeface="Georgia" panose="02040502050405020303" pitchFamily="18" charset="0"/>
              </a:rPr>
              <a:t> </a:t>
            </a:r>
            <a:r>
              <a:rPr lang="en-US" altLang="en-US" sz="800" u="sng">
                <a:cs typeface="Georgia" panose="02040502050405020303" pitchFamily="18" charset="0"/>
              </a:rPr>
              <a:t>Boston Coordinating Center (MAVERIC)</a:t>
            </a:r>
            <a:endParaRPr lang="en-US" altLang="en-US" sz="800">
              <a:cs typeface="Georgia" panose="02040502050405020303" pitchFamily="18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>
                <a:cs typeface="Georgia" panose="02040502050405020303" pitchFamily="18" charset="0"/>
              </a:rPr>
              <a:t>J. Michael Gaziano, M.D., M.P.H.; Stacey Whitbourne, Ph.D., Jennifer Deen; Colleen Shannon, M.P.H.;  Kelly Cho, Ph.D.; Xuan-Mai Nguyen, Ph.D.; David Gagnon, M.D., Ph.D.; Donald Pratt; Lindsay Hansen, M.P.A.; Keri Hannagan, M.P.H.; Derrick Morin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>
                <a:cs typeface="Georgia" panose="02040502050405020303" pitchFamily="18" charset="0"/>
              </a:rPr>
              <a:t> </a:t>
            </a:r>
            <a:r>
              <a:rPr lang="en-US" altLang="en-US" sz="800" u="sng">
                <a:cs typeface="Georgia" panose="02040502050405020303" pitchFamily="18" charset="0"/>
              </a:rPr>
              <a:t>West Haven Coordinating Center (CERC)</a:t>
            </a:r>
            <a:endParaRPr lang="en-US" altLang="en-US" sz="800">
              <a:cs typeface="Georgia" panose="02040502050405020303" pitchFamily="18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>
                <a:cs typeface="Georgia" panose="02040502050405020303" pitchFamily="18" charset="0"/>
              </a:rPr>
              <a:t>John Concato, M.D., M.P.H.; Mihaela Aslan, Ph.D.; Peter Guarino, Ph.D.; Daniel Anderson; Rene LaFleur; Lesley Mancini, M.B.A.; John Russo; Cindy Cushing; Vales Jean-Paul; Fred Sayward; Louis Piscitelli; Donna Cavaliere 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 u="sng">
                <a:cs typeface="Georgia" panose="02040502050405020303" pitchFamily="18" charset="0"/>
              </a:rPr>
              <a:t>VA Central Biorepository - Boston</a:t>
            </a:r>
            <a:endParaRPr lang="en-US" altLang="en-US" sz="800">
              <a:cs typeface="Georgia" panose="02040502050405020303" pitchFamily="18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>
                <a:cs typeface="Georgia" panose="02040502050405020303" pitchFamily="18" charset="0"/>
              </a:rPr>
              <a:t>Mary Brophy, M.D., M.P.H.; Donald Humphries, Ph.D.; Robert Lundsten; Geetha Sugumaran, Ph.D.; Deborah Govan; Christine Govan 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 u="sng">
                <a:cs typeface="Georgia" panose="02040502050405020303" pitchFamily="18" charset="0"/>
              </a:rPr>
              <a:t>Genomic Information System for Integrated Sciences (GenISIS) - Boston</a:t>
            </a:r>
            <a:endParaRPr lang="en-US" altLang="en-US" sz="800">
              <a:cs typeface="Georgia" panose="02040502050405020303" pitchFamily="18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>
                <a:cs typeface="Georgia" panose="02040502050405020303" pitchFamily="18" charset="0"/>
              </a:rPr>
              <a:t>Louis Fiore, M.D., M.P.H.; Saiju Pyarajan, Ph.D.; John Gargas; Tony Chen, Ph.D.; Edmund Peirce; Paul Hseih, Ph.D.; Luis Selva, Ph.D.; Beth Katcher; Robert Hall, M.P.H.; Weijia Mo; Felicia Fitzmeyer; Anahit Aleksanyan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 u="sng">
                <a:cs typeface="Georgia" panose="02040502050405020303" pitchFamily="18" charset="0"/>
              </a:rPr>
              <a:t> MVP Information Center – Canandaigua, NY</a:t>
            </a:r>
            <a:endParaRPr lang="en-US" altLang="en-US" sz="800">
              <a:cs typeface="Georgia" panose="02040502050405020303" pitchFamily="18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>
                <a:cs typeface="Georgia" panose="02040502050405020303" pitchFamily="18" charset="0"/>
              </a:rPr>
              <a:t>Annie Correa; Melissa Juhl; George Barzac III; Liam Cerveney; Anne Van Patten; Jonathan Martinez; Eileen Loh-Fontier; Jessica Marino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altLang="en-US" sz="800">
                <a:cs typeface="Georgia" panose="02040502050405020303" pitchFamily="18" charset="0"/>
              </a:rPr>
              <a:t> </a:t>
            </a:r>
          </a:p>
        </p:txBody>
      </p:sp>
      <p:sp>
        <p:nvSpPr>
          <p:cNvPr id="86021" name="Content Placeholder 1"/>
          <p:cNvSpPr txBox="1">
            <a:spLocks/>
          </p:cNvSpPr>
          <p:nvPr/>
        </p:nvSpPr>
        <p:spPr bwMode="auto">
          <a:xfrm>
            <a:off x="5897563" y="26988"/>
            <a:ext cx="42100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800" u="sng">
                <a:latin typeface="Times New Roman" panose="02020603050405020304" pitchFamily="18" charset="0"/>
                <a:cs typeface="Times New Roman" panose="02020603050405020304" pitchFamily="18" charset="0"/>
              </a:rPr>
              <a:t>MVP Local Site Investigators</a:t>
            </a:r>
            <a:endParaRPr lang="en-US" altLang="en-US" sz="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800">
                <a:latin typeface="Times New Roman" panose="02020603050405020304" pitchFamily="18" charset="0"/>
                <a:cs typeface="Times New Roman" panose="02020603050405020304" pitchFamily="18" charset="0"/>
              </a:rPr>
              <a:t>VA HEALTHCARE SYSTEM UPSTATE NEW YORK: Laurence Kaminsky, Ph.D.  NEW MEXICO VA HEALTHCARE SYSTEM: Jose Canive, M.D.  ATLANTA VA MEDICAL CENTER: Farooq Amin, M.D.  VA MARYLAND HEALTH CARE SYSTEM: Alan Shuldiner, M.D.; Miriam Smyth, Ph.D.  BAY PINES VA HEALTHCARE SYSTEM: Rachel McArdle, Ph.D.; Theodore Strickland, M.D., M.P.H., F.C.A.P.  EDITH NOURSE ROGERS MEMORIAL VETERANS HOSPITAL: John Wells, Ph.D.  BIRMINGHAM VA MEDICAL CENTER: Louis Dell'Italia, M.D.; Jasvinder Singh, M.D., M.P.H.  VA BOSTON HEALTHCARE SYSTEM: Ildiko Halasz, M.D.  VA WESTERN NEW YORK HEALTHCARE SYSTEM: Junzhe Xu, M.D.; Ali A. El Solh, M.D., M.P.H.  CENTRAL TEXAS VETERANS HEALTH CARE SYSTEM: Keith Young, Ph.D.  RALPH H. JOHNSON VA MEDICAL CENTER: Mark Hamner, M.D.  CINCINNATI VA MEDICAL CENTER: John B. Harley, M.D., Ph.D.  LOUIS STOKES CLEVELAND VA MEDICAL CENTER: Eric Konicki, M.D.; Curtis Donskey, M.D.  WM. JENNINGS BRYAN DORN VA MEDICAL CENTER: Kathlyn Sue Haddock, R.N., Ph.D.  VA NORTH TEXAS HEALTH CARE SYSTEM: Padmashri Rastogi, M.D.  VA EASTERN COLORADO HEALTH CARE SYSTEM: Robert Keith, M.D.  DURHAM VA MEDICAL CENTER: William Yancy, M.D.  N. FL/S. GA VETERANS HEALTH SYSTEM: Peruvemba Sriram, M.D.  HAMPTON VA MEDICAL CENTER: Marinell Mumford, Ph.D.; Pran Iruvanti, D.O., Ph.D.  EDWARD HINES, JR. VA HOSPITAL: Salvador Gutierrez, M.D.  MICHAEL E. DEBAKEY VA MEDICAL CENTER: Rayan Al Jurdi, M.D.; Laura Marsh, M.D.  RICHARD ROUDEBUSH VA MEDICAL CENTER: John Callaghan, M.D., Ph.D.; Thomas Sharp, M.D.  KANSAS CITY VA MEDICAL CENTER: Prashant Pandya, D.O.; Thomas Demark, M.D.  VA EASTERN KANSAS HEALTH CARE SYSTEM: Mary Oehlert, Ph.D.  CENTRAL ARKANSAS VETERANS HEALTH CARE SYSTEM: K. David Straub, M.D., Ph.D.; Sue Theus, Ph.D.  VA LOMA LINDA HEALTHCARE SYSTEM: Ronald Fernando, M.D.  VA LONG BEACH HEALTHCARE SYSTEM: Timothy Morgan, M.D.  VA GREATER LOS ANGELES HEALTH CARE SYSTEM: Agnes Wallbom, M.D., M.S.  WILLIAM S. MIDDLETON MEMORIAL VETERANS HOSPITAL: Robert Striker, M.D., Ph.D.  VA MAINE HEALTHCARE SYSTEM: Ray Lash, M.D., F.A.C.P.  VA MEDICAL CENTER MANCHESTER: Nora Ratcliffe, M.D.  VA NEW YORK HARBOR HEALTHCARE SYSTEM: Scott Sherman, M.D., M.P.H.  MEMPHIS VA MEDICAL CENTER: Richard Childress, M.D.; Marshall Elam, M.D., Ph.D.  MIAMI VA HEALTH CARE SYSTEM: Hermes Florez, M.D., Ph.D.  CLEMENT J. ZABLOCKI VA MEDICAL CENTER: Jeff Whittle, M.D., M.P.H.  MINNEAPOLIS VA HEALTH CARE SYSTEM: Frank A. Lederle, M.D.  VA TENNESSEE VALLEY HEALTHCARE SYSTEM: Adriana Hung, M.D., M.P.H.; Jeffrey Smith, M.D., Ph.D.  CENTRAL WESTERN MASSACHUSETTS HEALTHCARE SYSTEM: Kristin Mattocks, Ph.D., M.P.H.  ORLANDO VA MEDICAL CENTER: Kenneth Goldberg, M.D.; Adam Golden, M.D.  VA PALO ALTO HEALTH CARE SYSTEM: Philip Tsao, Ph.D.  PHILADELPHIA VA MEDICAL CENTER: Darshana Jhala, M.D.; Kyong-Mi Chang, M.D.  PHOENIX VA HEALTH CARE SYSTEM: Samuel Aguayo, M.D.  VA PITTSBURGH HEALTH CARE SYSTEM: Elif Sonel, M.D.; Gretchen Haas, Ph.D.  PORTLAND VA MEDICAL CENTER: David Cohen, M.D.  RICHMOND VA MEDICAL CENTER: Michael Godschalk, M.D.  W.G. (BILL) HEFNER VA MEDICAL CENTER: Robin Hurley, M.D.  VA SALT LAKE CITY HEALTH CARE SYSTEM: Laurence Meyer, M.D., Ph.D.; Vickie Venne, M.S.  SOUTH TEXAS VETERANS HEALTH CARE SYSTEM: Sunil Ahuja, M.D.; Jacqueline Pugh, M.D.  VA SAN DIEGO HEALTHCARE SYSTEM: Gwen Anderson, Ph.D., R.N.  VA CARIBBEAN HEALTHCARE SYSTEM: Carlos Rosado-Rodriguez, M.D.; William Rodriguez, M.D.  VA PUGET SOUND HEALTH CARE SYSTEM: Edward Boyko, M.D.; Karin Nelson, M.D.  OVERTON BROOKS VA MEDICAL CENTER: Ronald Washburn, M.D.  ST. LOUIS VA HEALTH CARE SYSTEM: Michael Rauchman, M.D.  JAMES A. HALEY VETERANS’ HOSPITAL: Stephen Mastorides, M.D.; Lauren Deland, R.N., M.P.H.  SOUTHERN ARIZONA VA HEALTH CARE SYSTEM: Ronald Schifman, M.D.; Stephen Thomson, M.D.  TUSCALOOSA VA MEDICAL CENTER: Lori Davis, M.D.; Patricia Pilkinton, M.D.  WASHINGTON DC VA MEDICAL CENTER: Ayman Fanous, M.D.  VA CONNECTICUT HEALTH CARE SYSTEM: Daniel Federman, M.D.  WHITE RIVER JUNCTION VA MEDICAL CENTER: Brooks Robey, M.D.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2905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1905000"/>
            <a:ext cx="382103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7"/>
          <p:cNvSpPr>
            <a:spLocks noGrp="1"/>
          </p:cNvSpPr>
          <p:nvPr>
            <p:ph type="title"/>
          </p:nvPr>
        </p:nvSpPr>
        <p:spPr>
          <a:xfrm>
            <a:off x="2590800" y="381000"/>
            <a:ext cx="7391400" cy="762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500" dirty="0">
                <a:solidFill>
                  <a:srgbClr val="FF0000"/>
                </a:solidFill>
                <a:latin typeface="+mn-lt"/>
              </a:rPr>
              <a:t>Large-Scale Biobanks</a:t>
            </a:r>
          </a:p>
        </p:txBody>
      </p:sp>
      <p:sp>
        <p:nvSpPr>
          <p:cNvPr id="5124" name="Content Placeholder 8"/>
          <p:cNvSpPr>
            <a:spLocks noGrp="1"/>
          </p:cNvSpPr>
          <p:nvPr>
            <p:ph idx="1"/>
          </p:nvPr>
        </p:nvSpPr>
        <p:spPr>
          <a:xfrm>
            <a:off x="1828800" y="1695450"/>
            <a:ext cx="3200400" cy="4171950"/>
          </a:xfrm>
        </p:spPr>
        <p:txBody>
          <a:bodyPr rtlCol="0">
            <a:normAutofit fontScale="25000" lnSpcReduction="20000"/>
          </a:bodyPr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altLang="en-US" sz="2900" dirty="0"/>
              <a:t> </a:t>
            </a:r>
            <a:r>
              <a:rPr lang="en-US" altLang="en-US" sz="8800" b="1" dirty="0"/>
              <a:t>Europe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/>
              <a:t>UK Biobank 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/>
              <a:t>Icelandic Biobank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/>
              <a:t>Banco Nacional de ADN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 err="1"/>
              <a:t>GenomEUtwin</a:t>
            </a:r>
            <a:r>
              <a:rPr lang="en-US" altLang="en-US" sz="6400" dirty="0"/>
              <a:t> 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/>
              <a:t>Finnish biobank 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/>
              <a:t>Swedish biobank 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/>
              <a:t>German biobank, KORA 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/>
              <a:t>UK DNA Banking Network &amp; British biobank 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/>
              <a:t>Estonian biobank 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/>
              <a:t>Generation Scotland 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/>
              <a:t>HUNT (cardiovascular) &amp; </a:t>
            </a:r>
            <a:r>
              <a:rPr lang="en-US" altLang="en-US" sz="6400" dirty="0" err="1"/>
              <a:t>Biohealth</a:t>
            </a:r>
            <a:endParaRPr lang="en-US" altLang="en-US" sz="6400" dirty="0"/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/>
              <a:t>EPIC, European (cancer)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 err="1"/>
              <a:t>Danubian</a:t>
            </a:r>
            <a:r>
              <a:rPr lang="en-US" altLang="en-US" sz="6400" dirty="0"/>
              <a:t> Biobank Consortium 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 err="1"/>
              <a:t>GATiB</a:t>
            </a:r>
            <a:r>
              <a:rPr lang="en-US" altLang="en-US" sz="6400" dirty="0"/>
              <a:t> Genome Austria Tissue Bank 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6400" dirty="0"/>
              <a:t>Biobank Hung</a:t>
            </a:r>
            <a:r>
              <a:rPr lang="en-US" altLang="en-US" sz="3500" dirty="0"/>
              <a:t>ary </a:t>
            </a:r>
          </a:p>
          <a:p>
            <a:pPr lvl="1" eaLnBrk="1" hangingPunct="1">
              <a:defRPr/>
            </a:pPr>
            <a:endParaRPr lang="en-US" altLang="en-US" sz="2200" dirty="0"/>
          </a:p>
        </p:txBody>
      </p:sp>
      <p:sp>
        <p:nvSpPr>
          <p:cNvPr id="18" name="Content Placeholder 8"/>
          <p:cNvSpPr txBox="1">
            <a:spLocks/>
          </p:cNvSpPr>
          <p:nvPr/>
        </p:nvSpPr>
        <p:spPr bwMode="auto">
          <a:xfrm>
            <a:off x="4800601" y="1543050"/>
            <a:ext cx="3973513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1162" lvl="1">
              <a:spcBef>
                <a:spcPts val="300"/>
              </a:spcBef>
              <a:buClr>
                <a:schemeClr val="tx1"/>
              </a:buClr>
              <a:buSzPct val="60000"/>
              <a:defRPr/>
            </a:pPr>
            <a:r>
              <a:rPr lang="en-US" sz="2200" b="1" dirty="0"/>
              <a:t>United States</a:t>
            </a:r>
          </a:p>
          <a:p>
            <a:pPr marL="657225" lvl="1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1600" dirty="0"/>
              <a:t>MVP</a:t>
            </a:r>
          </a:p>
          <a:p>
            <a:pPr marL="657225" lvl="1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1600" dirty="0"/>
              <a:t>PMI CP</a:t>
            </a:r>
          </a:p>
          <a:p>
            <a:pPr marL="657225" lvl="1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1600" dirty="0"/>
              <a:t>Kaiser</a:t>
            </a:r>
          </a:p>
          <a:p>
            <a:pPr marL="657225" lvl="1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1600" dirty="0" err="1"/>
              <a:t>Geisinger</a:t>
            </a:r>
            <a:endParaRPr lang="en-US" sz="1600" dirty="0"/>
          </a:p>
          <a:p>
            <a:pPr marL="657225" lvl="1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1600" dirty="0" err="1"/>
              <a:t>BioVU</a:t>
            </a:r>
            <a:endParaRPr lang="en-US" sz="1600" dirty="0"/>
          </a:p>
          <a:p>
            <a:pPr marL="657225" lvl="1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1600" dirty="0"/>
              <a:t>Marshfield Clinic</a:t>
            </a:r>
          </a:p>
          <a:p>
            <a:pPr marL="657225" lvl="1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1600" dirty="0"/>
              <a:t>American Cancer Society</a:t>
            </a:r>
          </a:p>
          <a:p>
            <a:pPr marL="657225" lvl="1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1600" dirty="0"/>
              <a:t>Academic Medical Centers: Howard University African Diaspora, Mayo Clinic, Partners Healthcare, Chicago area consortium, etc.</a:t>
            </a:r>
          </a:p>
          <a:p>
            <a:pPr marL="657225" lvl="1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1600" dirty="0"/>
              <a:t>Health system consortia: </a:t>
            </a:r>
            <a:r>
              <a:rPr lang="en-US" sz="1600" dirty="0" err="1"/>
              <a:t>eMERGE</a:t>
            </a:r>
            <a:endParaRPr lang="en-US" sz="1600" dirty="0"/>
          </a:p>
          <a:p>
            <a:pPr marL="657225" lvl="1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sz="1600" dirty="0"/>
              <a:t>Large scale cohorts in </a:t>
            </a:r>
            <a:r>
              <a:rPr lang="en-US" sz="1600" dirty="0" err="1"/>
              <a:t>corsortia</a:t>
            </a:r>
            <a:r>
              <a:rPr lang="en-US" sz="1600" dirty="0"/>
              <a:t>: CHARGE, NCI Cancer Cohort Consortium</a:t>
            </a:r>
          </a:p>
          <a:p>
            <a:pPr marL="657225" lvl="1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endParaRPr lang="en-US" dirty="0"/>
          </a:p>
          <a:p>
            <a:pPr marL="657225" lvl="1" indent="-246063">
              <a:spcBef>
                <a:spcPts val="300"/>
              </a:spcBef>
              <a:buClr>
                <a:schemeClr val="accent1"/>
              </a:buClr>
              <a:buFont typeface="Georgia" pitchFamily="18" charset="0"/>
              <a:buChar char="―"/>
              <a:defRPr/>
            </a:pP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7" name="Content Placeholder 8"/>
          <p:cNvSpPr txBox="1">
            <a:spLocks/>
          </p:cNvSpPr>
          <p:nvPr/>
        </p:nvSpPr>
        <p:spPr>
          <a:xfrm>
            <a:off x="7848600" y="1466850"/>
            <a:ext cx="3124200" cy="41719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1"/>
              </a:buClr>
              <a:buNone/>
              <a:defRPr/>
            </a:pPr>
            <a:r>
              <a:rPr lang="en-US" altLang="en-US" sz="2900" dirty="0"/>
              <a:t> </a:t>
            </a:r>
            <a:r>
              <a:rPr lang="en-US" altLang="en-US" sz="2200" b="1" dirty="0"/>
              <a:t>International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1600" dirty="0" err="1"/>
              <a:t>Kadoorie</a:t>
            </a:r>
            <a:r>
              <a:rPr lang="en-US" altLang="en-US" sz="1600" dirty="0"/>
              <a:t> (China)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1600" dirty="0"/>
              <a:t>Mexico City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1600" dirty="0"/>
              <a:t>Gambian National DNA Bank (Africa)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1600" dirty="0"/>
              <a:t>H3 Africa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r>
              <a:rPr lang="en-US" altLang="en-US" sz="1600" dirty="0"/>
              <a:t>KHCCBIO (Jordan)</a:t>
            </a:r>
          </a:p>
          <a:p>
            <a:pPr marL="257175" indent="-246063">
              <a:spcBef>
                <a:spcPts val="300"/>
              </a:spcBef>
              <a:buClr>
                <a:schemeClr val="tx1"/>
              </a:buClr>
              <a:buSzPct val="60000"/>
              <a:buFont typeface="Courier New" pitchFamily="49" charset="0"/>
              <a:buChar char="o"/>
              <a:defRPr/>
            </a:pPr>
            <a:endParaRPr lang="en-US" altLang="en-US" sz="3500" dirty="0"/>
          </a:p>
          <a:p>
            <a:pPr lvl="1">
              <a:defRPr/>
            </a:pPr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538076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153400" cy="10668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US" alt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US" alt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US" alt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US" alt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US" altLang="en-US" sz="4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altLang="en-US" sz="40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1139" name="Slide Number Placeholder 4"/>
          <p:cNvSpPr>
            <a:spLocks noGrp="1"/>
          </p:cNvSpPr>
          <p:nvPr>
            <p:ph type="sldNum" sz="quarter" idx="10"/>
          </p:nvPr>
        </p:nvSpPr>
        <p:spPr bwMode="auto">
          <a:xfrm>
            <a:off x="2152650" y="6356351"/>
            <a:ext cx="2057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fld id="{BBF35647-7184-414B-B36A-C86413BFE0DE}" type="slidenum">
              <a:rPr lang="en-US" altLang="en-US" smtClean="0">
                <a:solidFill>
                  <a:srgbClr val="898989"/>
                </a:solidFill>
                <a:latin typeface="Georgia" panose="02040502050405020303" pitchFamily="18" charset="0"/>
                <a:cs typeface="Arial" panose="020B0604020202020204" pitchFamily="34" charset="0"/>
              </a:rPr>
              <a:pPr algn="l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>
              <a:solidFill>
                <a:srgbClr val="898989"/>
              </a:solidFill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91140" name="Title 1"/>
          <p:cNvSpPr txBox="1">
            <a:spLocks/>
          </p:cNvSpPr>
          <p:nvPr/>
        </p:nvSpPr>
        <p:spPr bwMode="auto">
          <a:xfrm>
            <a:off x="1981200" y="381000"/>
            <a:ext cx="8229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latin typeface="Georgia" panose="02040502050405020303" pitchFamily="18" charset="0"/>
                <a:ea typeface="ＭＳ Ｐゴシック" panose="020B0600070205080204" pitchFamily="34" charset="-128"/>
              </a:rPr>
              <a:t>Why are Veterans Supporting MVP?</a:t>
            </a:r>
          </a:p>
        </p:txBody>
      </p:sp>
      <p:pic>
        <p:nvPicPr>
          <p:cNvPr id="91141" name="Picture 5" descr="C:\Users\vhacoschaak\AppData\Local\Microsoft\Windows\Temporary Internet Files\Content.Outlook\4BH1JCBD\Priscilla Bryant_MVP Me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r="4842"/>
          <a:stretch>
            <a:fillRect/>
          </a:stretch>
        </p:blipFill>
        <p:spPr bwMode="auto">
          <a:xfrm>
            <a:off x="1785938" y="68264"/>
            <a:ext cx="3141662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Text Placeholder 2"/>
          <p:cNvSpPr>
            <a:spLocks noGrp="1"/>
          </p:cNvSpPr>
          <p:nvPr/>
        </p:nvSpPr>
        <p:spPr bwMode="auto">
          <a:xfrm>
            <a:off x="4978401" y="23814"/>
            <a:ext cx="5427663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>
                <a:cs typeface="Arial" panose="020B0604020202020204" pitchFamily="34" charset="0"/>
              </a:rPr>
              <a:t>“</a:t>
            </a:r>
            <a:r>
              <a:rPr lang="en-US" altLang="en-US" b="1">
                <a:cs typeface="Arial" panose="020B0604020202020204" pitchFamily="34" charset="0"/>
              </a:rPr>
              <a:t>I have always known someone in the family with Diabetes or Hypertension. I eagerly volunteered to participate in MVP so I can help medical researchers better understand how genes influence diseases. </a:t>
            </a:r>
            <a:r>
              <a:rPr lang="en-US" altLang="en-US">
                <a:cs typeface="Arial" panose="020B0604020202020204" pitchFamily="34" charset="0"/>
              </a:rPr>
              <a:t>One blood draw is all it took… yet the potential to contribute to scientific discoveries is enormous!”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80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400">
                <a:cs typeface="Arial" panose="020B0604020202020204" pitchFamily="34" charset="0"/>
              </a:rPr>
              <a:t>Priscilla Bryant, U.S. Army, 1974 - 1994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400">
                <a:cs typeface="Arial" panose="020B0604020202020204" pitchFamily="34" charset="0"/>
              </a:rPr>
              <a:t>VA Palo Alto Health Care System</a:t>
            </a:r>
          </a:p>
        </p:txBody>
      </p:sp>
      <p:pic>
        <p:nvPicPr>
          <p:cNvPr id="91143" name="Picture 5" descr="C:\Users\vhacoschaak\AppData\Local\Microsoft\Windows\Temporary Internet Files\Content.Outlook\4BH1JCBD\photo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1828801"/>
            <a:ext cx="2293938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4" name="Picture 6" descr="C:\Users\vhacoschaak\AppData\Local\Microsoft\Windows\Temporary Internet Files\Content.Outlook\4BH1JCBD\photo 1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4" y="3151188"/>
            <a:ext cx="2490787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Text Placeholder 2"/>
          <p:cNvSpPr>
            <a:spLocks noGrp="1"/>
          </p:cNvSpPr>
          <p:nvPr/>
        </p:nvSpPr>
        <p:spPr bwMode="auto">
          <a:xfrm>
            <a:off x="6435725" y="4922838"/>
            <a:ext cx="4114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en-US" sz="2000">
                <a:cs typeface="Arial" panose="020B0604020202020204" pitchFamily="34" charset="0"/>
              </a:rPr>
              <a:t>“I enrolled in The MVP because </a:t>
            </a:r>
            <a:r>
              <a:rPr lang="en-US" altLang="en-US" sz="2000" b="1">
                <a:cs typeface="Arial" panose="020B0604020202020204" pitchFamily="34" charset="0"/>
              </a:rPr>
              <a:t>I thought it would help Veterans get even better healthcare in the future.</a:t>
            </a:r>
            <a:r>
              <a:rPr lang="en-US" altLang="en-US" sz="2000">
                <a:cs typeface="Arial" panose="020B0604020202020204" pitchFamily="34" charset="0"/>
              </a:rPr>
              <a:t>”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en-US" altLang="en-US" sz="800">
              <a:cs typeface="Arial" panose="020B0604020202020204" pitchFamily="34" charset="0"/>
            </a:endParaRP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en-US" sz="1400">
                <a:cs typeface="Arial" panose="020B0604020202020204" pitchFamily="34" charset="0"/>
              </a:rPr>
              <a:t>Gennaro F. Carbone, U.S. Marine Corps, Gulf War Era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en-US" sz="1400">
                <a:cs typeface="Arial" panose="020B0604020202020204" pitchFamily="34" charset="0"/>
              </a:rPr>
              <a:t>VA Connecticut Healthcare System</a:t>
            </a:r>
          </a:p>
        </p:txBody>
      </p:sp>
      <p:sp>
        <p:nvSpPr>
          <p:cNvPr id="91146" name="Text Placeholder 2"/>
          <p:cNvSpPr>
            <a:spLocks noGrp="1"/>
          </p:cNvSpPr>
          <p:nvPr/>
        </p:nvSpPr>
        <p:spPr bwMode="auto">
          <a:xfrm>
            <a:off x="4038600" y="3127376"/>
            <a:ext cx="41148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Georgia" panose="02040502050405020303" pitchFamily="18" charset="0"/>
                <a:cs typeface="Georgia" panose="02040502050405020303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>
                <a:solidFill>
                  <a:schemeClr val="tx1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>
                <a:cs typeface="Arial" panose="020B0604020202020204" pitchFamily="34" charset="0"/>
              </a:rPr>
              <a:t>“</a:t>
            </a:r>
            <a:r>
              <a:rPr lang="en-US" altLang="en-US" sz="2000" b="1">
                <a:cs typeface="Arial" panose="020B0604020202020204" pitchFamily="34" charset="0"/>
              </a:rPr>
              <a:t>Knowing that I would be helping other GI’s </a:t>
            </a:r>
            <a:r>
              <a:rPr lang="en-US" altLang="en-US" sz="2000">
                <a:cs typeface="Arial" panose="020B0604020202020204" pitchFamily="34" charset="0"/>
              </a:rPr>
              <a:t>is the reason I am part of the Million Veteran Program.”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800">
              <a:cs typeface="Arial" panose="020B0604020202020204" pitchFamily="34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400">
                <a:cs typeface="Arial" panose="020B0604020202020204" pitchFamily="34" charset="0"/>
              </a:rPr>
              <a:t>Mons S. Sjaastad, U.S. Army, Korean War Era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1400">
                <a:cs typeface="Arial" panose="020B0604020202020204" pitchFamily="34" charset="0"/>
              </a:rPr>
              <a:t>VA Connecticut  Healthcare System</a:t>
            </a:r>
          </a:p>
        </p:txBody>
      </p:sp>
    </p:spTree>
    <p:extLst>
      <p:ext uri="{BB962C8B-B14F-4D97-AF65-F5344CB8AC3E}">
        <p14:creationId xmlns:p14="http://schemas.microsoft.com/office/powerpoint/2010/main" val="8962171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492" y="1870002"/>
            <a:ext cx="3752193" cy="5002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25" y="2054357"/>
            <a:ext cx="2315459" cy="4109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02" y="271244"/>
            <a:ext cx="3785183" cy="2838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22" y="241960"/>
            <a:ext cx="3901440" cy="2596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2" y="3302920"/>
            <a:ext cx="4009425" cy="30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814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86" y="249417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Thank You</a:t>
            </a:r>
            <a:br>
              <a:rPr lang="en-US" sz="7200" dirty="0">
                <a:solidFill>
                  <a:srgbClr val="FF0000"/>
                </a:solidFill>
              </a:rPr>
            </a:br>
            <a:br>
              <a:rPr lang="en-US" sz="7200" dirty="0">
                <a:solidFill>
                  <a:srgbClr val="FF0000"/>
                </a:solidFill>
              </a:rPr>
            </a:br>
            <a:r>
              <a:rPr lang="en-US" sz="7200" dirty="0">
                <a:solidFill>
                  <a:srgbClr val="FF0000"/>
                </a:solidFill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2770460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E2EA1-DDBE-4C20-B569-446694E92BEC}" type="slidenum">
              <a:rPr lang="en-US" smtClean="0"/>
              <a:t>55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373063"/>
            <a:ext cx="8715375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3201" y="6379685"/>
            <a:ext cx="5994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Work Planned to Begin Joint VA-DOE Science by Oct-Nov 2017</a:t>
            </a:r>
          </a:p>
        </p:txBody>
      </p:sp>
    </p:spTree>
    <p:extLst>
      <p:ext uri="{BB962C8B-B14F-4D97-AF65-F5344CB8AC3E}">
        <p14:creationId xmlns:p14="http://schemas.microsoft.com/office/powerpoint/2010/main" val="1522323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Image result for image of cell phone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Image result for image of cell phone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Image result for image of cell phones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Image result for image of movie camer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Image result for image of movie camer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AutoShape 16" descr="Image result for image of movie camera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7" name="AutoShape 23" descr="Image result for image of educ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9" name="AutoShape 25" descr="Image result for image of educ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1" name="AutoShape 27" descr="Image result for image of educ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3" name="AutoShape 29" descr="Image result for image of educ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5" name="AutoShape 31" descr="Image result for image of educ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7" name="AutoShape 33" descr="Image result for image of educ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7" name="AutoShape 43" descr="Image result for image of governmen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9" name="AutoShape 45" descr="Image result for image of governmen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2" name="AutoShape 48" descr="Image result for image of governmen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" name="AutoShape 51" descr="Image result for image of oil ri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8" name="AutoShape 54" descr="Image result for images of insuranc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1" name="AutoShape 57" descr="Image result for images of transport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4" name="AutoShape 60" descr="Image result for images of educati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038600" y="2286000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Who Uses Big Data?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418076" y="457200"/>
            <a:ext cx="1527048" cy="1117600"/>
            <a:chOff x="2857500" y="482600"/>
            <a:chExt cx="1527048" cy="1117600"/>
          </a:xfrm>
        </p:grpSpPr>
        <p:pic>
          <p:nvPicPr>
            <p:cNvPr id="1045" name="Picture 21" descr="Image result for image of healthcare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500" y="482600"/>
              <a:ext cx="1527048" cy="822960"/>
            </a:xfrm>
            <a:prstGeom prst="round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3048000" y="1230868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cap="small" dirty="0"/>
                <a:t>Healthcare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551676" y="457200"/>
            <a:ext cx="1527048" cy="1143000"/>
            <a:chOff x="4800600" y="457200"/>
            <a:chExt cx="1527048" cy="1143000"/>
          </a:xfrm>
        </p:grpSpPr>
        <p:pic>
          <p:nvPicPr>
            <p:cNvPr id="1085" name="Picture 61" descr="H:\education.jp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00600" y="457200"/>
              <a:ext cx="1527048" cy="822960"/>
            </a:xfrm>
            <a:prstGeom prst="round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4954524" y="1230868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cap="small" dirty="0"/>
                <a:t>Education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515350" y="457200"/>
            <a:ext cx="1527048" cy="1110167"/>
            <a:chOff x="7010401" y="490033"/>
            <a:chExt cx="1527048" cy="1110167"/>
          </a:xfrm>
        </p:grpSpPr>
        <p:pic>
          <p:nvPicPr>
            <p:cNvPr id="1063" name="Picture 39" descr="Image result for image of natural resources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0401" y="490033"/>
              <a:ext cx="1527048" cy="822960"/>
            </a:xfrm>
            <a:prstGeom prst="roundRect">
              <a:avLst/>
            </a:prstGeom>
            <a:noFill/>
          </p:spPr>
        </p:pic>
        <p:sp>
          <p:nvSpPr>
            <p:cNvPr id="46" name="TextBox 45"/>
            <p:cNvSpPr txBox="1"/>
            <p:nvPr/>
          </p:nvSpPr>
          <p:spPr>
            <a:xfrm>
              <a:off x="7354825" y="1230868"/>
              <a:ext cx="838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cap="small" dirty="0"/>
                <a:t>Energy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017776" y="3886200"/>
            <a:ext cx="1527048" cy="1207532"/>
            <a:chOff x="457200" y="3886200"/>
            <a:chExt cx="1527048" cy="1207532"/>
          </a:xfrm>
        </p:grpSpPr>
        <p:pic>
          <p:nvPicPr>
            <p:cNvPr id="1065" name="Picture 41" descr="Image result for image of walmart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" y="3886200"/>
              <a:ext cx="1527048" cy="822960"/>
            </a:xfrm>
            <a:prstGeom prst="roundRect">
              <a:avLst/>
            </a:prstGeom>
            <a:noFill/>
          </p:spPr>
        </p:pic>
        <p:sp>
          <p:nvSpPr>
            <p:cNvPr id="47" name="TextBox 46"/>
            <p:cNvSpPr txBox="1"/>
            <p:nvPr/>
          </p:nvSpPr>
          <p:spPr>
            <a:xfrm>
              <a:off x="802386" y="4724400"/>
              <a:ext cx="836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cap="small" dirty="0"/>
                <a:t>Retail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8515350" y="3886200"/>
            <a:ext cx="1600200" cy="1207532"/>
            <a:chOff x="7010400" y="3886200"/>
            <a:chExt cx="1600200" cy="1207532"/>
          </a:xfrm>
        </p:grpSpPr>
        <p:pic>
          <p:nvPicPr>
            <p:cNvPr id="1073" name="Picture 49" descr="H:\government2.jpg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010400" y="3886200"/>
              <a:ext cx="1490472" cy="822960"/>
            </a:xfrm>
            <a:prstGeom prst="roundRect">
              <a:avLst/>
            </a:prstGeom>
            <a:noFill/>
          </p:spPr>
        </p:pic>
        <p:sp>
          <p:nvSpPr>
            <p:cNvPr id="48" name="TextBox 47"/>
            <p:cNvSpPr txBox="1"/>
            <p:nvPr/>
          </p:nvSpPr>
          <p:spPr>
            <a:xfrm>
              <a:off x="7086600" y="4724400"/>
              <a:ext cx="1524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cap="small" dirty="0"/>
                <a:t>Government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553450" y="5596890"/>
            <a:ext cx="1524000" cy="1249442"/>
            <a:chOff x="6972300" y="5596890"/>
            <a:chExt cx="1524000" cy="1249442"/>
          </a:xfrm>
        </p:grpSpPr>
        <p:pic>
          <p:nvPicPr>
            <p:cNvPr id="1079" name="Picture 55" descr="H:\Insurance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972300" y="5596890"/>
              <a:ext cx="1524000" cy="880110"/>
            </a:xfrm>
            <a:prstGeom prst="roundRect">
              <a:avLst/>
            </a:prstGeom>
            <a:noFill/>
          </p:spPr>
        </p:pic>
        <p:sp>
          <p:nvSpPr>
            <p:cNvPr id="49" name="TextBox 48"/>
            <p:cNvSpPr txBox="1"/>
            <p:nvPr/>
          </p:nvSpPr>
          <p:spPr>
            <a:xfrm>
              <a:off x="7124700" y="6477000"/>
              <a:ext cx="1219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cap="small" dirty="0"/>
                <a:t>Insurance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324600" y="5604402"/>
            <a:ext cx="1981200" cy="1241931"/>
            <a:chOff x="4800600" y="5604401"/>
            <a:chExt cx="1981200" cy="1241931"/>
          </a:xfrm>
        </p:grpSpPr>
        <p:pic>
          <p:nvPicPr>
            <p:cNvPr id="1076" name="Picture 52" descr="H:\NR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27676" y="5604401"/>
              <a:ext cx="1527048" cy="872599"/>
            </a:xfrm>
            <a:prstGeom prst="roundRect">
              <a:avLst/>
            </a:prstGeom>
            <a:noFill/>
          </p:spPr>
        </p:pic>
        <p:sp>
          <p:nvSpPr>
            <p:cNvPr id="50" name="TextBox 49"/>
            <p:cNvSpPr txBox="1"/>
            <p:nvPr/>
          </p:nvSpPr>
          <p:spPr>
            <a:xfrm>
              <a:off x="4800600" y="6477000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cap="small" dirty="0"/>
                <a:t>Natural Resources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343400" y="5577840"/>
            <a:ext cx="1676400" cy="1268492"/>
            <a:chOff x="2819400" y="5577840"/>
            <a:chExt cx="1676400" cy="1268492"/>
          </a:xfrm>
        </p:grpSpPr>
        <p:pic>
          <p:nvPicPr>
            <p:cNvPr id="1082" name="Picture 58" descr="H:\transportation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895600" y="5577840"/>
              <a:ext cx="1524000" cy="899160"/>
            </a:xfrm>
            <a:prstGeom prst="roundRect">
              <a:avLst/>
            </a:prstGeom>
            <a:noFill/>
          </p:spPr>
        </p:pic>
        <p:sp>
          <p:nvSpPr>
            <p:cNvPr id="51" name="TextBox 50"/>
            <p:cNvSpPr txBox="1"/>
            <p:nvPr/>
          </p:nvSpPr>
          <p:spPr>
            <a:xfrm>
              <a:off x="2819400" y="6477000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cap="small" dirty="0"/>
                <a:t>Transportation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866900" y="5181600"/>
            <a:ext cx="1828800" cy="1664732"/>
            <a:chOff x="457200" y="5181600"/>
            <a:chExt cx="1828800" cy="1664732"/>
          </a:xfrm>
        </p:grpSpPr>
        <p:pic>
          <p:nvPicPr>
            <p:cNvPr id="1061" name="Picture 37" descr="Image result for image of manufacturing plant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14350" y="5181600"/>
              <a:ext cx="1485900" cy="1295400"/>
            </a:xfrm>
            <a:prstGeom prst="roundRect">
              <a:avLst/>
            </a:prstGeom>
            <a:noFill/>
          </p:spPr>
        </p:pic>
        <p:sp>
          <p:nvSpPr>
            <p:cNvPr id="52" name="TextBox 51"/>
            <p:cNvSpPr txBox="1"/>
            <p:nvPr/>
          </p:nvSpPr>
          <p:spPr>
            <a:xfrm>
              <a:off x="457200" y="647700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cap="small" dirty="0"/>
                <a:t>Manufacturing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8515350" y="1676400"/>
            <a:ext cx="1600200" cy="1664732"/>
            <a:chOff x="495300" y="3581400"/>
            <a:chExt cx="1600200" cy="1664732"/>
          </a:xfrm>
        </p:grpSpPr>
        <p:pic>
          <p:nvPicPr>
            <p:cNvPr id="1043" name="Picture 19" descr="Image result for image of movie camera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47700" y="3581400"/>
              <a:ext cx="1295401" cy="1371599"/>
            </a:xfrm>
            <a:prstGeom prst="roundRect">
              <a:avLst/>
            </a:prstGeom>
            <a:noFill/>
          </p:spPr>
        </p:pic>
        <p:sp>
          <p:nvSpPr>
            <p:cNvPr id="53" name="TextBox 52"/>
            <p:cNvSpPr txBox="1"/>
            <p:nvPr/>
          </p:nvSpPr>
          <p:spPr>
            <a:xfrm>
              <a:off x="495300" y="4876800"/>
              <a:ext cx="16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cap="small" dirty="0"/>
                <a:t>Entertainment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866900" y="1828800"/>
            <a:ext cx="1828800" cy="1740932"/>
            <a:chOff x="304800" y="1828800"/>
            <a:chExt cx="1828800" cy="1740932"/>
          </a:xfrm>
        </p:grpSpPr>
        <p:pic>
          <p:nvPicPr>
            <p:cNvPr id="1034" name="Picture 10" descr="Image result for image of cell phones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04838" y="1828800"/>
              <a:ext cx="1228725" cy="1371600"/>
            </a:xfrm>
            <a:prstGeom prst="roundRect">
              <a:avLst/>
            </a:prstGeom>
            <a:noFill/>
          </p:spPr>
        </p:pic>
        <p:sp>
          <p:nvSpPr>
            <p:cNvPr id="54" name="TextBox 53"/>
            <p:cNvSpPr txBox="1"/>
            <p:nvPr/>
          </p:nvSpPr>
          <p:spPr>
            <a:xfrm>
              <a:off x="304800" y="3200400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cap="small" dirty="0"/>
                <a:t>Communications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828800" y="457201"/>
            <a:ext cx="1905000" cy="1189567"/>
            <a:chOff x="228600" y="486833"/>
            <a:chExt cx="1905000" cy="1189567"/>
          </a:xfrm>
        </p:grpSpPr>
        <p:pic>
          <p:nvPicPr>
            <p:cNvPr id="1026" name="Picture 2" descr="Image result for image of banks"/>
            <p:cNvPicPr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81000" y="486833"/>
              <a:ext cx="1527048" cy="884767"/>
            </a:xfrm>
            <a:prstGeom prst="roundRect">
              <a:avLst/>
            </a:prstGeom>
            <a:noFill/>
          </p:spPr>
        </p:pic>
        <p:sp>
          <p:nvSpPr>
            <p:cNvPr id="55" name="TextBox 54"/>
            <p:cNvSpPr txBox="1"/>
            <p:nvPr/>
          </p:nvSpPr>
          <p:spPr>
            <a:xfrm>
              <a:off x="228600" y="1307068"/>
              <a:ext cx="1905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cap="small" dirty="0"/>
                <a:t>Financial Services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34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87" y="3462649"/>
            <a:ext cx="5617776" cy="33158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9187" y="645995"/>
            <a:ext cx="2471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Example: </a:t>
            </a:r>
          </a:p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Retail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84" y="0"/>
            <a:ext cx="7049209" cy="3462649"/>
          </a:xfrm>
          <a:prstGeom prst="rect">
            <a:avLst/>
          </a:prstGeom>
        </p:spPr>
      </p:pic>
      <p:pic>
        <p:nvPicPr>
          <p:cNvPr id="48130" name="Picture 2" descr="Image result for online shopp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611" y="3767450"/>
            <a:ext cx="4352013" cy="290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32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35214" y="2268813"/>
            <a:ext cx="2481015" cy="3414401"/>
            <a:chOff x="366652" y="2895600"/>
            <a:chExt cx="1339932" cy="161531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6652" y="2895600"/>
              <a:ext cx="1339932" cy="161531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24149" y="2895600"/>
              <a:ext cx="482435" cy="306792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631" y="64714"/>
            <a:ext cx="2118656" cy="21186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345" y="4788829"/>
            <a:ext cx="2360914" cy="17887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794" y="1648916"/>
            <a:ext cx="3190875" cy="2395657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4554431" y="4099381"/>
            <a:ext cx="7310023" cy="2677041"/>
            <a:chOff x="3030431" y="4099380"/>
            <a:chExt cx="6939919" cy="26770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0431" y="4590008"/>
              <a:ext cx="1634159" cy="218641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313059" y="4099380"/>
              <a:ext cx="5657291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Call  to collect info about transaction – within 30 seconds  </a:t>
              </a:r>
            </a:p>
            <a:p>
              <a:endParaRPr lang="en-US" sz="2000" b="1" dirty="0"/>
            </a:p>
            <a:p>
              <a:r>
                <a:rPr lang="en-US" sz="2400" b="1" dirty="0"/>
                <a:t>Questions: 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2400" b="1" dirty="0"/>
                <a:t>Do you have your card? </a:t>
              </a:r>
              <a:r>
                <a:rPr lang="en-US" sz="2400" b="1" dirty="0">
                  <a:solidFill>
                    <a:srgbClr val="FF0000"/>
                  </a:solidFill>
                </a:rPr>
                <a:t>yes</a:t>
              </a:r>
              <a:endParaRPr lang="en-US" sz="2400" b="1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2400" b="1" dirty="0"/>
                <a:t>Are you in Ireland buying gas at….? </a:t>
              </a:r>
              <a:r>
                <a:rPr lang="en-US" sz="2400" b="1" dirty="0">
                  <a:solidFill>
                    <a:srgbClr val="FF0000"/>
                  </a:solidFill>
                </a:rPr>
                <a:t>yes</a:t>
              </a:r>
              <a:endParaRPr lang="en-US" sz="2400" b="1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2400" b="1" dirty="0"/>
                <a:t>Would you like to keep your card active? </a:t>
              </a:r>
              <a:r>
                <a:rPr lang="en-US" sz="2400" b="1" dirty="0">
                  <a:solidFill>
                    <a:srgbClr val="FF0000"/>
                  </a:solidFill>
                </a:rPr>
                <a:t>yes</a:t>
              </a:r>
              <a:endParaRPr lang="en-US" sz="2400" b="1" dirty="0"/>
            </a:p>
          </p:txBody>
        </p:sp>
      </p:grpSp>
      <p:cxnSp>
        <p:nvCxnSpPr>
          <p:cNvPr id="24" name="Curved Connector 23"/>
          <p:cNvCxnSpPr/>
          <p:nvPr/>
        </p:nvCxnSpPr>
        <p:spPr>
          <a:xfrm rot="5400000" flipH="1" flipV="1">
            <a:off x="2483466" y="34855"/>
            <a:ext cx="1244033" cy="2381728"/>
          </a:xfrm>
          <a:prstGeom prst="curvedConnector2">
            <a:avLst/>
          </a:prstGeom>
          <a:ln w="12700">
            <a:solidFill>
              <a:schemeClr val="tx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/>
          <p:cNvCxnSpPr/>
          <p:nvPr/>
        </p:nvCxnSpPr>
        <p:spPr>
          <a:xfrm>
            <a:off x="6915485" y="329292"/>
            <a:ext cx="2232747" cy="1264816"/>
          </a:xfrm>
          <a:prstGeom prst="curvedConnector2">
            <a:avLst/>
          </a:prstGeom>
          <a:ln w="12700">
            <a:solidFill>
              <a:schemeClr val="tx2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5342774" y="3105842"/>
            <a:ext cx="2081608" cy="1688780"/>
            <a:chOff x="4092464" y="3105842"/>
            <a:chExt cx="1698736" cy="1658442"/>
          </a:xfrm>
        </p:grpSpPr>
        <p:cxnSp>
          <p:nvCxnSpPr>
            <p:cNvPr id="64" name="Straight Arrow Connector 63"/>
            <p:cNvCxnSpPr/>
            <p:nvPr/>
          </p:nvCxnSpPr>
          <p:spPr>
            <a:xfrm flipH="1">
              <a:off x="4100663" y="3105842"/>
              <a:ext cx="1690537" cy="0"/>
            </a:xfrm>
            <a:prstGeom prst="straightConnector1">
              <a:avLst/>
            </a:prstGeom>
            <a:ln w="1905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4092464" y="3105842"/>
              <a:ext cx="0" cy="1658442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1152745" y="263921"/>
            <a:ext cx="230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Example:</a:t>
            </a:r>
          </a:p>
          <a:p>
            <a:r>
              <a:rPr lang="en-US" sz="2800" dirty="0"/>
              <a:t>Credit card companies</a:t>
            </a:r>
          </a:p>
        </p:txBody>
      </p:sp>
    </p:spTree>
    <p:extLst>
      <p:ext uri="{BB962C8B-B14F-4D97-AF65-F5344CB8AC3E}">
        <p14:creationId xmlns:p14="http://schemas.microsoft.com/office/powerpoint/2010/main" val="1403297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9465" y="1128214"/>
            <a:ext cx="361936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is Big Data?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Information with high volume, high velocity and/or high variety that requires new forms of processing to allow enhanced knowledge generation, decision making and process optimization.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26" y="0"/>
            <a:ext cx="5775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9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43306</TotalTime>
  <Words>3921</Words>
  <Application>Microsoft Office PowerPoint</Application>
  <PresentationFormat>Widescreen</PresentationFormat>
  <Paragraphs>844</Paragraphs>
  <Slides>55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7" baseType="lpstr">
      <vt:lpstr>ＭＳ Ｐゴシック</vt:lpstr>
      <vt:lpstr>ＭＳ Ｐゴシック</vt:lpstr>
      <vt:lpstr>Arial</vt:lpstr>
      <vt:lpstr>Calibri</vt:lpstr>
      <vt:lpstr>Calibri Light</vt:lpstr>
      <vt:lpstr>Courier New</vt:lpstr>
      <vt:lpstr>Georgia</vt:lpstr>
      <vt:lpstr>Symbol</vt:lpstr>
      <vt:lpstr>Times New Roman</vt:lpstr>
      <vt:lpstr>Verdana</vt:lpstr>
      <vt:lpstr>Wingdings</vt:lpstr>
      <vt:lpstr>Office Theme</vt:lpstr>
      <vt:lpstr>The Million Veteran Program: A Modern Mega-Cohort within a Healthcare system  Using Big Health Data to Improve Health Care</vt:lpstr>
      <vt:lpstr>MVP: A New Type of Cohort Study</vt:lpstr>
      <vt:lpstr>Transformative “Data” Problems in Science</vt:lpstr>
      <vt:lpstr>The Promise</vt:lpstr>
      <vt:lpstr>Evolution of Data in Epidemiology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Three revolutions are making it possible to apply big data solutions to health care</vt:lpstr>
      <vt:lpstr>PowerPoint Presentation</vt:lpstr>
      <vt:lpstr>PowerPoint Presentation</vt:lpstr>
      <vt:lpstr>PowerPoint Presentation</vt:lpstr>
      <vt:lpstr>Data Science in the VA</vt:lpstr>
      <vt:lpstr>VA Big Data Needs</vt:lpstr>
      <vt:lpstr>PowerPoint Presentation</vt:lpstr>
      <vt:lpstr>MVP Recruitment and Enrollment</vt:lpstr>
      <vt:lpstr>Baseline Survey</vt:lpstr>
      <vt:lpstr>MVP Study Visit</vt:lpstr>
      <vt:lpstr>Thank You / Lifestyle Survey</vt:lpstr>
      <vt:lpstr>PowerPoint Presentation</vt:lpstr>
      <vt:lpstr>PowerPoint Presentation</vt:lpstr>
      <vt:lpstr>VA Central Biorepository</vt:lpstr>
      <vt:lpstr>PowerPoint Presentation</vt:lpstr>
      <vt:lpstr>MVP as a Use Case for Big Data: Milestones</vt:lpstr>
      <vt:lpstr>Ongoing Scientific Projects</vt:lpstr>
      <vt:lpstr>PowerPoint Presentation</vt:lpstr>
      <vt:lpstr>MVP Data Universe</vt:lpstr>
      <vt:lpstr>PowerPoint Presentation</vt:lpstr>
      <vt:lpstr>The Future: “Big Data”</vt:lpstr>
      <vt:lpstr>PowerPoint Presentation</vt:lpstr>
      <vt:lpstr>VA Data Sources</vt:lpstr>
      <vt:lpstr>System Architecture</vt:lpstr>
      <vt:lpstr>Our Vision for Phenotyping in MVP: A New Aproach</vt:lpstr>
      <vt:lpstr>PowerPoint Presentation</vt:lpstr>
      <vt:lpstr>VA Big Data Partnerships</vt:lpstr>
      <vt:lpstr>PowerPoint Presentation</vt:lpstr>
      <vt:lpstr>Core Components &amp; Competencies</vt:lpstr>
      <vt:lpstr>“Big Data” Vision</vt:lpstr>
      <vt:lpstr>Baseline Infrastructure at ORNL (and future VA Supercomputers@ORNL)</vt:lpstr>
      <vt:lpstr>Draft Research Approval Process</vt:lpstr>
      <vt:lpstr>PowerPoint Presentation</vt:lpstr>
      <vt:lpstr>PowerPoint Presentation</vt:lpstr>
      <vt:lpstr>PowerPoint Presentation</vt:lpstr>
      <vt:lpstr>A CERN for Healthcare</vt:lpstr>
      <vt:lpstr>Acknowledgments</vt:lpstr>
      <vt:lpstr>Large-Scale Biobanks</vt:lpstr>
      <vt:lpstr>      </vt:lpstr>
      <vt:lpstr>PowerPoint Presentation</vt:lpstr>
      <vt:lpstr>Thank You  Discussion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 Michael Gaziano</dc:creator>
  <cp:lastModifiedBy>J. Michael Gaziano</cp:lastModifiedBy>
  <cp:revision>91</cp:revision>
  <cp:lastPrinted>2017-04-02T12:39:59Z</cp:lastPrinted>
  <dcterms:created xsi:type="dcterms:W3CDTF">2017-03-26T23:19:13Z</dcterms:created>
  <dcterms:modified xsi:type="dcterms:W3CDTF">2017-05-09T11:02:48Z</dcterms:modified>
</cp:coreProperties>
</file>